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70" r:id="rId5"/>
    <p:sldId id="258" r:id="rId6"/>
    <p:sldId id="259" r:id="rId7"/>
    <p:sldId id="260" r:id="rId8"/>
    <p:sldId id="261" r:id="rId9"/>
    <p:sldId id="262" r:id="rId10"/>
    <p:sldId id="272" r:id="rId11"/>
    <p:sldId id="273" r:id="rId12"/>
    <p:sldId id="269" r:id="rId13"/>
    <p:sldId id="263" r:id="rId14"/>
    <p:sldId id="268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A7D80-1FD9-4E8A-A1A0-CF34D9E91C25}" type="datetimeFigureOut">
              <a:rPr lang="en-US" smtClean="0"/>
              <a:pPr/>
              <a:t>10/11/2013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CB0E1-E363-4D26-8D26-612A10871B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1447800" y="1066800"/>
            <a:ext cx="5486400" cy="5192485"/>
            <a:chOff x="762000" y="1600200"/>
            <a:chExt cx="3733800" cy="3533775"/>
          </a:xfrm>
        </p:grpSpPr>
        <p:pic>
          <p:nvPicPr>
            <p:cNvPr id="1030" name="Picture 6" descr="http://heavenlyworld.in/images/gallery-img.jpg"/>
            <p:cNvPicPr>
              <a:picLocks noChangeAspect="1" noChangeArrowheads="1"/>
            </p:cNvPicPr>
            <p:nvPr/>
          </p:nvPicPr>
          <p:blipFill>
            <a:blip r:embed="rId2"/>
            <a:srcRect r="41667"/>
            <a:stretch>
              <a:fillRect/>
            </a:stretch>
          </p:blipFill>
          <p:spPr bwMode="auto">
            <a:xfrm>
              <a:off x="762000" y="1600200"/>
              <a:ext cx="3733800" cy="2314575"/>
            </a:xfrm>
            <a:prstGeom prst="rect">
              <a:avLst/>
            </a:prstGeom>
            <a:noFill/>
          </p:spPr>
        </p:pic>
        <p:pic>
          <p:nvPicPr>
            <p:cNvPr id="7" name="Picture 6" descr="http://heavenlyworld.in/images/gallery-img.jpg"/>
            <p:cNvPicPr>
              <a:picLocks noChangeAspect="1" noChangeArrowheads="1"/>
            </p:cNvPicPr>
            <p:nvPr/>
          </p:nvPicPr>
          <p:blipFill>
            <a:blip r:embed="rId2"/>
            <a:srcRect l="57143" b="50617"/>
            <a:stretch>
              <a:fillRect/>
            </a:stretch>
          </p:blipFill>
          <p:spPr bwMode="auto">
            <a:xfrm>
              <a:off x="1066800" y="3962400"/>
              <a:ext cx="2743200" cy="1143000"/>
            </a:xfrm>
            <a:prstGeom prst="rect">
              <a:avLst/>
            </a:prstGeom>
            <a:noFill/>
          </p:spPr>
        </p:pic>
        <p:pic>
          <p:nvPicPr>
            <p:cNvPr id="8" name="Picture 7" descr="http://heavenlyworld.in/images/gallery-img.jpg"/>
            <p:cNvPicPr>
              <a:picLocks noChangeAspect="1" noChangeArrowheads="1"/>
            </p:cNvPicPr>
            <p:nvPr/>
          </p:nvPicPr>
          <p:blipFill>
            <a:blip r:embed="rId2"/>
            <a:srcRect l="57143" t="49383" r="25000"/>
            <a:stretch>
              <a:fillRect/>
            </a:stretch>
          </p:blipFill>
          <p:spPr bwMode="auto">
            <a:xfrm>
              <a:off x="3352800" y="3962400"/>
              <a:ext cx="1143000" cy="1171575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5.VESTIGE TRAVEL FUND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257800" y="1219200"/>
            <a:ext cx="2667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TRAVEL FUND – 3%</a:t>
            </a:r>
            <a:endParaRPr lang="en-GB" dirty="0">
              <a:latin typeface="+mj-lt"/>
            </a:endParaRPr>
          </a:p>
        </p:txBody>
      </p:sp>
      <p:sp>
        <p:nvSpPr>
          <p:cNvPr id="4" name="Oval 3"/>
          <p:cNvSpPr/>
          <p:nvPr/>
        </p:nvSpPr>
        <p:spPr>
          <a:xfrm>
            <a:off x="2286000" y="1981200"/>
            <a:ext cx="990600" cy="80486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You </a:t>
            </a:r>
            <a:endParaRPr lang="en-GB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448594" y="24376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066800" y="25146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28,816 BV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23622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2362200" y="32766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2590800" y="30480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828800" y="4038600"/>
            <a:ext cx="6535738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             3</a:t>
            </a:r>
            <a:r>
              <a:rPr lang="en-US" dirty="0">
                <a:latin typeface="+mj-lt"/>
              </a:rPr>
              <a:t>% of company monthly </a:t>
            </a:r>
            <a:r>
              <a:rPr lang="en-US" dirty="0" smtClean="0">
                <a:latin typeface="+mj-lt"/>
              </a:rPr>
              <a:t>BV</a:t>
            </a:r>
            <a:endParaRPr lang="en-US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           Total </a:t>
            </a:r>
            <a:r>
              <a:rPr lang="en-US" dirty="0">
                <a:latin typeface="+mj-lt"/>
              </a:rPr>
              <a:t>No. of TF Points</a:t>
            </a:r>
            <a:endParaRPr lang="en-GB" dirty="0">
              <a:latin typeface="+mj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114800" y="4724400"/>
            <a:ext cx="2590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63493" y="4507468"/>
            <a:ext cx="1427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Travel Fund =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42757" y="4495800"/>
            <a:ext cx="141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Point Value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5.VESTIGE TRAVEL FUND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MW-Mercedes-Infiniti-Audi-Volvo-1024x625.jpg (1024×625)"/>
          <p:cNvPicPr>
            <a:picLocks noChangeAspect="1" noChangeArrowheads="1"/>
          </p:cNvPicPr>
          <p:nvPr/>
        </p:nvPicPr>
        <p:blipFill>
          <a:blip r:embed="rId2"/>
          <a:srcRect l="5469" t="30720" r="14062" b="5280"/>
          <a:stretch>
            <a:fillRect/>
          </a:stretch>
        </p:blipFill>
        <p:spPr bwMode="auto">
          <a:xfrm>
            <a:off x="412242" y="1295400"/>
            <a:ext cx="8319516" cy="40386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6.VESTIGE CAR FUND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28800" y="2209800"/>
            <a:ext cx="990600" cy="80486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You </a:t>
            </a:r>
            <a:endParaRPr lang="en-GB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3505994" y="2666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991394" y="2666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1905000" y="16002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16,016 BV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264568" y="2078832"/>
            <a:ext cx="195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124200" y="27432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09600" y="27432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905000" y="35052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133600" y="32766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19400" y="25908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66800" y="25908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5791200" y="1447800"/>
            <a:ext cx="2667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CAR FUND – 5%</a:t>
            </a:r>
            <a:endParaRPr lang="en-GB" dirty="0">
              <a:latin typeface="+mj-lt"/>
            </a:endParaRPr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4572000" y="2362200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CONTINUOUSLY MAINTAIN FOR 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3 MONTHS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&amp; QUALIFIED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FOR LIFE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209800" y="4114800"/>
            <a:ext cx="6535737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5</a:t>
            </a:r>
            <a:r>
              <a:rPr lang="en-US" dirty="0">
                <a:latin typeface="+mj-lt"/>
              </a:rPr>
              <a:t>% of company monthly </a:t>
            </a:r>
            <a:r>
              <a:rPr lang="en-US" dirty="0" smtClean="0">
                <a:latin typeface="+mj-lt"/>
              </a:rPr>
              <a:t>BV</a:t>
            </a:r>
            <a:endParaRPr lang="en-US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Total No. of CF Points</a:t>
            </a:r>
            <a:endParaRPr lang="en-GB" dirty="0"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191000" y="4800600"/>
            <a:ext cx="2590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Rectangle 32"/>
          <p:cNvSpPr>
            <a:spLocks noChangeArrowheads="1"/>
          </p:cNvSpPr>
          <p:nvPr/>
        </p:nvSpPr>
        <p:spPr bwMode="auto">
          <a:xfrm>
            <a:off x="2971800" y="990600"/>
            <a:ext cx="1670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+mj-lt"/>
              </a:rPr>
              <a:t>STAR DIRECTOR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999648" y="4583668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 Fund =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81800" y="4572000"/>
            <a:ext cx="14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= Point Value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6.VESTIGE CAR FUND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dern-house-elevation.jpg (1280×850)"/>
          <p:cNvPicPr>
            <a:picLocks noChangeAspect="1" noChangeArrowheads="1"/>
          </p:cNvPicPr>
          <p:nvPr/>
        </p:nvPicPr>
        <p:blipFill>
          <a:blip r:embed="rId2"/>
          <a:srcRect l="5000" t="8471" r="3125" b="10588"/>
          <a:stretch>
            <a:fillRect/>
          </a:stretch>
        </p:blipFill>
        <p:spPr bwMode="auto">
          <a:xfrm>
            <a:off x="838200" y="1295400"/>
            <a:ext cx="7467600" cy="436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7.VESTIGE HOUSE FUND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486400" y="1143000"/>
            <a:ext cx="2667000" cy="533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HOUSE FUND – 3%</a:t>
            </a:r>
            <a:endParaRPr lang="en-GB" dirty="0">
              <a:latin typeface="+mj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48200" y="1981200"/>
            <a:ext cx="3810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</a:rPr>
              <a:t>CONTINUOUSLY MAINTAIN FOR </a:t>
            </a:r>
          </a:p>
          <a:p>
            <a:r>
              <a:rPr lang="en-US" dirty="0">
                <a:solidFill>
                  <a:schemeClr val="tx2"/>
                </a:solidFill>
                <a:latin typeface="+mj-lt"/>
              </a:rPr>
              <a:t>3 MONTHS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&amp; QUALIFIED </a:t>
            </a:r>
            <a:r>
              <a:rPr lang="en-US" dirty="0">
                <a:solidFill>
                  <a:schemeClr val="tx2"/>
                </a:solidFill>
                <a:latin typeface="+mj-lt"/>
              </a:rPr>
              <a:t>FOR LIFE</a:t>
            </a:r>
            <a:endParaRPr lang="en-GB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57600" y="2895600"/>
            <a:ext cx="990600" cy="80486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You </a:t>
            </a:r>
            <a:endParaRPr lang="en-GB" dirty="0">
              <a:latin typeface="+mj-lt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5334794" y="3352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4953000" y="34290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38400" y="34290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648200" y="32766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32766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2820194" y="3352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590800" y="1066800"/>
            <a:ext cx="196329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chemeClr val="tx2"/>
                </a:solidFill>
                <a:latin typeface="+mj-lt"/>
              </a:rPr>
              <a:t>CROWN DIRECTOR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5400000">
            <a:off x="6401594" y="3352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019800" y="34290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410200" y="32766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7468394" y="3352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086600" y="34544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248400" y="3276600"/>
            <a:ext cx="129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1371600" y="34290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828800" y="3276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753394" y="3352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04800" y="34290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762000" y="3276600"/>
            <a:ext cx="106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686594" y="3352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2379663" y="4114800"/>
            <a:ext cx="6535737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3</a:t>
            </a:r>
            <a:r>
              <a:rPr lang="en-US" dirty="0">
                <a:latin typeface="+mj-lt"/>
              </a:rPr>
              <a:t>% of company monthly </a:t>
            </a:r>
            <a:r>
              <a:rPr lang="en-US" dirty="0" smtClean="0">
                <a:latin typeface="+mj-lt"/>
              </a:rPr>
              <a:t>BV</a:t>
            </a:r>
            <a:endParaRPr lang="en-US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Total No. of HF Points</a:t>
            </a:r>
            <a:endParaRPr lang="en-GB" dirty="0">
              <a:latin typeface="+mj-lt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343400" y="4800600"/>
            <a:ext cx="2590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895600" y="4583668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House Fund =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6971357" y="4572000"/>
            <a:ext cx="141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Point Value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7.VESTIGE HOUSE FUND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066800"/>
            <a:ext cx="5791200" cy="609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9600" y="10668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300" dirty="0">
                <a:solidFill>
                  <a:schemeClr val="bg1"/>
                </a:solidFill>
                <a:latin typeface="+mj-lt"/>
              </a:rPr>
              <a:t>4 Fold Bonus Marketing </a:t>
            </a:r>
            <a:r>
              <a:rPr lang="en-GB" sz="2600" spc="300" dirty="0">
                <a:solidFill>
                  <a:schemeClr val="bg1"/>
                </a:solidFill>
                <a:latin typeface="+mj-lt"/>
              </a:rPr>
              <a:t>Plan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04800" y="2057400"/>
            <a:ext cx="36925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• </a:t>
            </a:r>
            <a:r>
              <a:rPr lang="en-US" sz="2000" dirty="0" smtClean="0">
                <a:latin typeface="+mj-lt"/>
              </a:rPr>
              <a:t>	Cumulative </a:t>
            </a:r>
            <a:r>
              <a:rPr lang="en-US" sz="2000" dirty="0">
                <a:latin typeface="+mj-lt"/>
              </a:rPr>
              <a:t>Plan</a:t>
            </a:r>
          </a:p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• </a:t>
            </a:r>
            <a:r>
              <a:rPr lang="en-US" sz="2000" dirty="0" smtClean="0">
                <a:latin typeface="+mj-lt"/>
              </a:rPr>
              <a:t>	Only </a:t>
            </a:r>
            <a:r>
              <a:rPr lang="en-US" sz="2000" dirty="0">
                <a:latin typeface="+mj-lt"/>
              </a:rPr>
              <a:t>promotions, no </a:t>
            </a:r>
            <a:r>
              <a:rPr lang="en-US" sz="2000" dirty="0" smtClean="0">
                <a:latin typeface="+mj-lt"/>
              </a:rPr>
              <a:t>	demotions</a:t>
            </a:r>
            <a:endParaRPr lang="en-US" sz="2000" dirty="0">
              <a:latin typeface="+mj-lt"/>
            </a:endParaRPr>
          </a:p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• </a:t>
            </a:r>
            <a:r>
              <a:rPr lang="en-US" sz="2000" dirty="0" smtClean="0">
                <a:latin typeface="+mj-lt"/>
              </a:rPr>
              <a:t>	Never </a:t>
            </a:r>
            <a:r>
              <a:rPr lang="en-US" sz="2000" dirty="0">
                <a:latin typeface="+mj-lt"/>
              </a:rPr>
              <a:t>reaches zero</a:t>
            </a:r>
          </a:p>
          <a:p>
            <a:pPr marL="228600" indent="-228600"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>
                <a:latin typeface="+mj-lt"/>
              </a:rPr>
              <a:t>• </a:t>
            </a:r>
            <a:r>
              <a:rPr lang="en-US" sz="2000" dirty="0" smtClean="0">
                <a:latin typeface="+mj-lt"/>
              </a:rPr>
              <a:t>		No </a:t>
            </a:r>
            <a:r>
              <a:rPr lang="en-US" sz="2000" dirty="0">
                <a:latin typeface="+mj-lt"/>
              </a:rPr>
              <a:t>re-qualification </a:t>
            </a:r>
            <a:endParaRPr lang="en-US" sz="2000" dirty="0" smtClean="0">
              <a:latin typeface="+mj-lt"/>
            </a:endParaRPr>
          </a:p>
          <a:p>
            <a:pPr marL="228600" indent="-228600"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 smtClean="0">
                <a:latin typeface="+mj-lt"/>
              </a:rPr>
              <a:t>		(</a:t>
            </a:r>
            <a:r>
              <a:rPr lang="en-US" sz="2000" dirty="0">
                <a:latin typeface="+mj-lt"/>
              </a:rPr>
              <a:t>One time </a:t>
            </a:r>
            <a:r>
              <a:rPr lang="en-US" sz="2000" dirty="0" smtClean="0">
                <a:latin typeface="+mj-lt"/>
              </a:rPr>
              <a:t>achievement)</a:t>
            </a:r>
            <a:endParaRPr lang="en-US" sz="20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2057400"/>
            <a:ext cx="4191000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 smtClean="0"/>
              <a:t>• 		Director Bonus compresses 	downward</a:t>
            </a:r>
          </a:p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 smtClean="0"/>
              <a:t>• 	Leadership bonus roll-up</a:t>
            </a:r>
          </a:p>
          <a:p>
            <a:pPr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 smtClean="0"/>
              <a:t>• 	No Renewal</a:t>
            </a:r>
          </a:p>
          <a:p>
            <a:pPr marL="228600" indent="-228600">
              <a:spcBef>
                <a:spcPts val="600"/>
              </a:spcBef>
              <a:tabLst>
                <a:tab pos="457200" algn="l"/>
              </a:tabLst>
            </a:pPr>
            <a:r>
              <a:rPr lang="en-US" sz="2000" dirty="0" smtClean="0"/>
              <a:t>• 		Engineered to make you 	wealthy</a:t>
            </a:r>
            <a:endParaRPr lang="en-GB" sz="2000" dirty="0" smtClean="0"/>
          </a:p>
          <a:p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28600" y="304800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VESTIGE MARKETING PLAN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45720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0668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+mj-lt"/>
              </a:rPr>
              <a:t>How do you start earning this income?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764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No registration fee is charged. Just buy products of your choice and do personal business of 350 BV within 30 days to complete the registration process and become a valid Vestige Distributor.</a:t>
            </a:r>
            <a:endParaRPr lang="en-GB" sz="2000" dirty="0" smtClean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124200"/>
            <a:ext cx="4343400" cy="457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Return Policy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7338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+mj-lt"/>
              </a:rPr>
              <a:t>Customers can return products for full refund within 30 days from the date of purchase. 10% of the DP would be deducted as service charges.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7543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4 FOLD BONUS MARKETING PLAN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81196"/>
          <a:ext cx="7010400" cy="388620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505200"/>
                <a:gridCol w="3505200"/>
              </a:tblGrid>
              <a:tr h="5551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55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51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81000" y="1066800"/>
            <a:ext cx="3505200" cy="6858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5562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ENRICHMENT PLAN</a:t>
            </a:r>
            <a:endParaRPr lang="en-GB" sz="3000" spc="300" dirty="0">
              <a:latin typeface="+mj-lt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33400" y="1981200"/>
            <a:ext cx="7086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Retail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Profit 	               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		10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- 20%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Performance Bonus             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		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5 – 20%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Director Bonus 	 	         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		14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Leadership Overriding Bonus     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		15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Car Fund		          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		5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House Fund  		          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			3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%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Travel Fund  		          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  			3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%</a:t>
            </a:r>
            <a:endParaRPr lang="en-GB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1430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7 WAYS OF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76962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dirty="0" smtClean="0"/>
              <a:t>1.RETAIL PROFIT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80571" y="1752600"/>
            <a:ext cx="7649029" cy="23622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676400" y="2023408"/>
            <a:ext cx="530134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Distributor Price   +   Retail Profit =   MRP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>Rs. 250                 +    Rs. 50         =   Rs. 300</a:t>
            </a:r>
          </a:p>
          <a:p>
            <a:endParaRPr lang="en-US" sz="2400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219200" y="2933272"/>
            <a:ext cx="6299328" cy="45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990600"/>
          <a:ext cx="7467599" cy="2804356"/>
        </p:xfrm>
        <a:graphic>
          <a:graphicData uri="http://schemas.openxmlformats.org/drawingml/2006/table">
            <a:tbl>
              <a:tblPr/>
              <a:tblGrid>
                <a:gridCol w="1447210"/>
                <a:gridCol w="1313913"/>
                <a:gridCol w="1313913"/>
                <a:gridCol w="1071696"/>
                <a:gridCol w="956681"/>
                <a:gridCol w="1364186"/>
              </a:tblGrid>
              <a:tr h="56963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PERFORMANCE BONUS LEVEL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ACCUMULATIVE PV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ACCUMULATIVE BV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% ACHIEVEMENT 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621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MIN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MAX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40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Distributor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500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8,000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2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Distributor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501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2,000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8,016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32,000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Distributor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2,001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4,500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32,016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72,000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11%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Senior Distributor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4,501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7,500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72,016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1,20,000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14%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Asst. </a:t>
                      </a: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Director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7,501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10,000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1,20,016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 smtClean="0">
                          <a:latin typeface="Calibri"/>
                          <a:ea typeface="Calibri"/>
                          <a:cs typeface="Times New Roman"/>
                        </a:rPr>
                        <a:t>1,60,000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17%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Director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10.001+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>
                          <a:latin typeface="Calibri"/>
                          <a:ea typeface="Calibri"/>
                          <a:cs typeface="Times New Roman"/>
                        </a:rPr>
                        <a:t>1,60,016+</a:t>
                      </a: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>
                          <a:latin typeface="Calibri"/>
                          <a:ea typeface="Calibri"/>
                          <a:cs typeface="Times New Roman"/>
                        </a:rPr>
                        <a:t>20%</a:t>
                      </a:r>
                      <a:endParaRPr lang="en-GB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45" marR="83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971800" y="4495800"/>
          <a:ext cx="6080760" cy="963930"/>
        </p:xfrm>
        <a:graphic>
          <a:graphicData uri="http://schemas.openxmlformats.org/drawingml/2006/table">
            <a:tbl>
              <a:tblPr/>
              <a:tblGrid>
                <a:gridCol w="1216025"/>
                <a:gridCol w="1216025"/>
                <a:gridCol w="1216025"/>
                <a:gridCol w="1216025"/>
                <a:gridCol w="121666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Month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BV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Acc BV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 smtClean="0">
                          <a:latin typeface="Calibri"/>
                          <a:ea typeface="Calibri"/>
                          <a:cs typeface="Times New Roman"/>
                        </a:rPr>
                        <a:t>EARNINGS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40,000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40,000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11 %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Rs. 4,400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40,000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80,000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14 %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Rs. 5,600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41,000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1,21,000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17 %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Rs. 6,970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40,000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1,61,000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Calibri"/>
                          <a:ea typeface="Calibri"/>
                          <a:cs typeface="Times New Roman"/>
                        </a:rPr>
                        <a:t>20 %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Calibri"/>
                          <a:ea typeface="Calibri"/>
                          <a:cs typeface="Times New Roman"/>
                        </a:rPr>
                        <a:t>Rs.8,000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886200" y="4019550"/>
            <a:ext cx="4038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EXAMPLE OF HOW CUMULATION </a:t>
            </a:r>
            <a:r>
              <a:rPr lang="en-US" sz="1600" dirty="0" smtClean="0">
                <a:latin typeface="+mj-lt"/>
              </a:rPr>
              <a:t>WORKS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6200" y="4495800"/>
          <a:ext cx="2743201" cy="685800"/>
        </p:xfrm>
        <a:graphic>
          <a:graphicData uri="http://schemas.openxmlformats.org/drawingml/2006/table">
            <a:tbl>
              <a:tblPr/>
              <a:tblGrid>
                <a:gridCol w="1536701"/>
                <a:gridCol w="1206500"/>
              </a:tblGrid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Single Month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Fast Start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365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4500 BV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8 %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1,20,016 BV</a:t>
                      </a:r>
                      <a:endParaRPr lang="en-GB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20 %</a:t>
                      </a:r>
                      <a:endParaRPr lang="en-GB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153" marR="7715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76200" y="4038600"/>
            <a:ext cx="2667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+mj-lt"/>
              </a:rPr>
              <a:t>ADDITIONAL  </a:t>
            </a:r>
            <a:r>
              <a:rPr lang="en-US" sz="1600" dirty="0" smtClean="0">
                <a:latin typeface="+mj-lt"/>
              </a:rPr>
              <a:t>ADVANTAGE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2.VESTIGE PERFORMANCE BONUS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6702" y="1390243"/>
          <a:ext cx="8610596" cy="3925720"/>
        </p:xfrm>
        <a:graphic>
          <a:graphicData uri="http://schemas.openxmlformats.org/drawingml/2006/table">
            <a:tbl>
              <a:tblPr/>
              <a:tblGrid>
                <a:gridCol w="1220138"/>
                <a:gridCol w="679728"/>
                <a:gridCol w="1948232"/>
                <a:gridCol w="533400"/>
                <a:gridCol w="533400"/>
                <a:gridCol w="457200"/>
                <a:gridCol w="457200"/>
                <a:gridCol w="457200"/>
                <a:gridCol w="457200"/>
                <a:gridCol w="533400"/>
                <a:gridCol w="457200"/>
                <a:gridCol w="457200"/>
                <a:gridCol w="419098"/>
              </a:tblGrid>
              <a:tr h="20167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Status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Director Groups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Qualifying Conditions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QUALIFIED  DIRECTOR  LEVEL  IN  %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6977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You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394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Director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PS: 600 BV PGS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: 2,001 PV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Silver Director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PS: 600 BV PGS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1801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PV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Gold Director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PS: 600 BV PGS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1501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PV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Star Director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PS: 600 BV PGS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1001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PV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1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Diamond Director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PS: 600 BV 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PGS : 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501 </a:t>
                      </a: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PV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3413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Crown Director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PS: 600 BV 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Universal Crown Director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PS: 600 BV 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432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Double Crown Director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PS: 600 BV 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Double Universal  Crown Director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+mn-lt"/>
                          <a:ea typeface="Calibri"/>
                          <a:cs typeface="Times New Roman"/>
                        </a:rPr>
                        <a:t>PS: 600 BV 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1" dirty="0">
                          <a:latin typeface="Calibri"/>
                          <a:ea typeface="Calibri"/>
                          <a:cs typeface="Times New Roman"/>
                        </a:rPr>
                        <a:t>.5</a:t>
                      </a:r>
                      <a:endParaRPr lang="en-GB" sz="12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521" marR="505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048000" y="1009243"/>
            <a:ext cx="3048000" cy="3048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DIRECTOR BONUS - 14%</a:t>
            </a:r>
            <a:endParaRPr lang="en-GB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3.VESTIGE DIRECTOR BONUS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90600" y="1219200"/>
            <a:ext cx="990600" cy="80486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You </a:t>
            </a:r>
            <a:endParaRPr lang="en-GB" dirty="0">
              <a:latin typeface="+mj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38400" y="1430338"/>
            <a:ext cx="990600" cy="39846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24,016 BV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6%</a:t>
            </a:r>
            <a:endParaRPr lang="en-GB" sz="1400" dirty="0"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400" y="2438400"/>
            <a:ext cx="1066800" cy="41433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28,816 BV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5%</a:t>
            </a:r>
            <a:endParaRPr lang="en-GB" sz="14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3124200"/>
            <a:ext cx="1066800" cy="41433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32,016 BV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4%</a:t>
            </a:r>
            <a:endParaRPr lang="en-GB" sz="14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0" y="2405063"/>
            <a:ext cx="1066800" cy="4143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28,816 BV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5%</a:t>
            </a:r>
            <a:endParaRPr lang="en-GB" sz="14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3090863"/>
            <a:ext cx="1066800" cy="4143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28,816 BV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4%</a:t>
            </a:r>
            <a:endParaRPr lang="en-GB" sz="14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905000" y="3776663"/>
            <a:ext cx="1066800" cy="4143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32,016 BV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+mj-lt"/>
              </a:rPr>
              <a:t>3%</a:t>
            </a:r>
            <a:endParaRPr lang="en-GB" sz="1400" dirty="0">
              <a:latin typeface="+mj-lt"/>
            </a:endParaRPr>
          </a:p>
        </p:txBody>
      </p:sp>
      <p:cxnSp>
        <p:nvCxnSpPr>
          <p:cNvPr id="9" name="Straight Connector 8"/>
          <p:cNvCxnSpPr>
            <a:stCxn id="2" idx="6"/>
            <a:endCxn id="3" idx="1"/>
          </p:cNvCxnSpPr>
          <p:nvPr/>
        </p:nvCxnSpPr>
        <p:spPr>
          <a:xfrm>
            <a:off x="1981200" y="1622425"/>
            <a:ext cx="4572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5800" y="2209800"/>
            <a:ext cx="1828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448594" y="21328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39194" y="2285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610394" y="22852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610394" y="2971006"/>
            <a:ext cx="152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401094" y="29329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2401094" y="3618706"/>
            <a:ext cx="228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3"/>
          <p:cNvSpPr>
            <a:spLocks noChangeArrowheads="1"/>
          </p:cNvSpPr>
          <p:nvPr/>
        </p:nvSpPr>
        <p:spPr bwMode="auto">
          <a:xfrm>
            <a:off x="3200400" y="2514600"/>
            <a:ext cx="594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+mj-lt"/>
              </a:rPr>
              <a:t>Dynamic Compression - BV of non-qualified Directors 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is compressed till qualified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 </a:t>
            </a:r>
          </a:p>
          <a:p>
            <a:r>
              <a:rPr lang="en-US" b="1">
                <a:solidFill>
                  <a:schemeClr val="tx2"/>
                </a:solidFill>
                <a:latin typeface="+mj-lt"/>
              </a:rPr>
              <a:t>DIRECTORS TO DETERMINE LEVELS!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819400" y="4267200"/>
            <a:ext cx="6172200" cy="1295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j-lt"/>
              </a:rPr>
              <a:t>       14</a:t>
            </a:r>
            <a:r>
              <a:rPr lang="en-US" dirty="0">
                <a:latin typeface="+mj-lt"/>
              </a:rPr>
              <a:t>% of company monthly </a:t>
            </a:r>
            <a:r>
              <a:rPr lang="en-US" dirty="0" smtClean="0">
                <a:latin typeface="+mj-lt"/>
              </a:rPr>
              <a:t>BV</a:t>
            </a:r>
            <a:endParaRPr lang="en-US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Total No. of DB Points</a:t>
            </a:r>
            <a:endParaRPr lang="en-GB" dirty="0">
              <a:latin typeface="+mj-lt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724400" y="4951412"/>
            <a:ext cx="2667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75652" y="4736068"/>
            <a:ext cx="174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Director Bonus =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467600" y="4736068"/>
            <a:ext cx="141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Point Value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3.VESTIGE DIRECTOR BONUS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81198" y="1371601"/>
          <a:ext cx="6781801" cy="2705927"/>
        </p:xfrm>
        <a:graphic>
          <a:graphicData uri="http://schemas.openxmlformats.org/drawingml/2006/table">
            <a:tbl>
              <a:tblPr/>
              <a:tblGrid>
                <a:gridCol w="1043630"/>
                <a:gridCol w="763893"/>
                <a:gridCol w="1043630"/>
                <a:gridCol w="523010"/>
                <a:gridCol w="499101"/>
                <a:gridCol w="484158"/>
                <a:gridCol w="430362"/>
                <a:gridCol w="478778"/>
                <a:gridCol w="595934"/>
                <a:gridCol w="495443"/>
                <a:gridCol w="423862"/>
              </a:tblGrid>
              <a:tr h="4209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+mj-lt"/>
                          <a:ea typeface="Calibri"/>
                          <a:cs typeface="Times New Roman"/>
                        </a:rPr>
                        <a:t>Status</a:t>
                      </a: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Director Groups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Qualifying Conditions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SD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GD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Star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+mj-lt"/>
                          <a:ea typeface="Calibri"/>
                          <a:cs typeface="Times New Roman"/>
                        </a:rPr>
                        <a:t>DD</a:t>
                      </a: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+mj-lt"/>
                          <a:ea typeface="Calibri"/>
                          <a:cs typeface="Times New Roman"/>
                        </a:rPr>
                        <a:t>CD</a:t>
                      </a: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UCD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DCD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+mj-lt"/>
                          <a:ea typeface="Calibri"/>
                          <a:cs typeface="Times New Roman"/>
                        </a:rPr>
                        <a:t>DUCD</a:t>
                      </a: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37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Silver Director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GBV 90,000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Gold Director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GBV 90,000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Star Director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GBV 90,000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8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Diamond Director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GBV 90,000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104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Crown Director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6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GBV 90,000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Universal Crown Director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GBV 90,000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2818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Double Crown Director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12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GBV 90,000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Double Universal  Crown Director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&gt;=16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+mj-lt"/>
                          <a:ea typeface="Calibri"/>
                          <a:cs typeface="Times New Roman"/>
                        </a:rPr>
                        <a:t>GBV 90,000</a:t>
                      </a: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5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4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>
                          <a:latin typeface="+mj-lt"/>
                          <a:ea typeface="Calibri"/>
                          <a:cs typeface="Times New Roman"/>
                        </a:rPr>
                        <a:t>1</a:t>
                      </a:r>
                      <a:endParaRPr lang="en-GB" sz="9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900" b="1" dirty="0">
                          <a:latin typeface="+mj-lt"/>
                          <a:ea typeface="Calibri"/>
                          <a:cs typeface="Times New Roman"/>
                        </a:rPr>
                        <a:t>.5</a:t>
                      </a:r>
                      <a:endParaRPr lang="en-GB" sz="9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5257800" y="990600"/>
            <a:ext cx="3200400" cy="23653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LEADERSHIP OVERRIDING BONUS – 15%</a:t>
            </a:r>
            <a:endParaRPr lang="en-GB" sz="1300" dirty="0">
              <a:latin typeface="+mj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1905000"/>
            <a:ext cx="849313" cy="69056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j-lt"/>
              </a:rPr>
              <a:t>You </a:t>
            </a:r>
            <a:endParaRPr lang="en-GB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2878138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32,016 BV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40386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48,016 BV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969169" y="2721769"/>
            <a:ext cx="1952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9600" y="12954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28,816 BV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969168" y="1774032"/>
            <a:ext cx="195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09600" y="3429000"/>
            <a:ext cx="914400" cy="3556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>
                <a:latin typeface="+mj-lt"/>
              </a:rPr>
              <a:t>28,816 BV</a:t>
            </a: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969168" y="3298032"/>
            <a:ext cx="195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969168" y="3907632"/>
            <a:ext cx="195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76400" y="4800600"/>
            <a:ext cx="5943600" cy="87471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latin typeface="+mj-lt"/>
              </a:rPr>
              <a:t>       15</a:t>
            </a:r>
            <a:r>
              <a:rPr lang="en-US" sz="1600" dirty="0">
                <a:latin typeface="+mj-lt"/>
              </a:rPr>
              <a:t>% of company monthly </a:t>
            </a:r>
            <a:r>
              <a:rPr lang="en-US" sz="1600" dirty="0" smtClean="0">
                <a:latin typeface="+mj-lt"/>
              </a:rPr>
              <a:t>BV</a:t>
            </a:r>
            <a:endParaRPr lang="en-US" sz="1600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+mj-lt"/>
              </a:rPr>
              <a:t>        Total No. of LOB Points</a:t>
            </a:r>
            <a:endParaRPr lang="en-GB" sz="1600" dirty="0">
              <a:latin typeface="+mj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200400" y="4267200"/>
            <a:ext cx="274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600" b="1" dirty="0">
              <a:solidFill>
                <a:schemeClr val="tx2"/>
              </a:solidFill>
              <a:latin typeface="+mj-lt"/>
            </a:endParaRPr>
          </a:p>
          <a:p>
            <a:r>
              <a:rPr lang="en-US" sz="1600" b="1" dirty="0">
                <a:solidFill>
                  <a:schemeClr val="tx2"/>
                </a:solidFill>
                <a:latin typeface="+mj-lt"/>
              </a:rPr>
              <a:t>ROLL  UP  TO ENSURE </a:t>
            </a:r>
            <a:r>
              <a:rPr lang="en-US" sz="1600" b="1" dirty="0" smtClean="0">
                <a:solidFill>
                  <a:schemeClr val="tx2"/>
                </a:solidFill>
                <a:latin typeface="+mj-lt"/>
              </a:rPr>
              <a:t>INCOME</a:t>
            </a:r>
            <a:endParaRPr lang="en-US" sz="16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733800" y="5256213"/>
            <a:ext cx="21336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24083" y="5040868"/>
            <a:ext cx="200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Leadership Bonus =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867400" y="5040868"/>
            <a:ext cx="146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= Point Value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8600" y="304800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spc="300" dirty="0" smtClean="0">
                <a:latin typeface="+mj-lt"/>
              </a:rPr>
              <a:t>4.VESTIGE LEADERSHIP BONUS</a:t>
            </a:r>
            <a:endParaRPr lang="en-GB" sz="3000" spc="3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750</Words>
  <Application>Microsoft Office PowerPoint</Application>
  <PresentationFormat>On-screen Show (4:3)</PresentationFormat>
  <Paragraphs>360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cosmicpc</dc:creator>
  <cp:lastModifiedBy>Deepak Sood</cp:lastModifiedBy>
  <cp:revision>26</cp:revision>
  <dcterms:created xsi:type="dcterms:W3CDTF">2013-06-03T10:58:05Z</dcterms:created>
  <dcterms:modified xsi:type="dcterms:W3CDTF">2013-10-11T12:58:19Z</dcterms:modified>
</cp:coreProperties>
</file>