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5"/>
  </p:notesMasterIdLst>
  <p:sldIdLst>
    <p:sldId id="256" r:id="rId2"/>
    <p:sldId id="276" r:id="rId3"/>
    <p:sldId id="300" r:id="rId4"/>
    <p:sldId id="269" r:id="rId5"/>
    <p:sldId id="306" r:id="rId6"/>
    <p:sldId id="307" r:id="rId7"/>
    <p:sldId id="308" r:id="rId8"/>
    <p:sldId id="298" r:id="rId9"/>
    <p:sldId id="305" r:id="rId10"/>
    <p:sldId id="309" r:id="rId11"/>
    <p:sldId id="310" r:id="rId12"/>
    <p:sldId id="312" r:id="rId13"/>
    <p:sldId id="311" r:id="rId14"/>
    <p:sldId id="270" r:id="rId15"/>
    <p:sldId id="271" r:id="rId16"/>
    <p:sldId id="274" r:id="rId17"/>
    <p:sldId id="257" r:id="rId18"/>
    <p:sldId id="266" r:id="rId19"/>
    <p:sldId id="261" r:id="rId20"/>
    <p:sldId id="262" r:id="rId21"/>
    <p:sldId id="291" r:id="rId22"/>
    <p:sldId id="292" r:id="rId23"/>
    <p:sldId id="275" r:id="rId24"/>
    <p:sldId id="263" r:id="rId25"/>
    <p:sldId id="264" r:id="rId26"/>
    <p:sldId id="293" r:id="rId27"/>
    <p:sldId id="294" r:id="rId28"/>
    <p:sldId id="283" r:id="rId29"/>
    <p:sldId id="296" r:id="rId30"/>
    <p:sldId id="297" r:id="rId31"/>
    <p:sldId id="286" r:id="rId32"/>
    <p:sldId id="290" r:id="rId33"/>
    <p:sldId id="26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A"/>
    <a:srgbClr val="5CC836"/>
    <a:srgbClr val="5F9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29"/>
  </p:normalViewPr>
  <p:slideViewPr>
    <p:cSldViewPr snapToGrid="0" snapToObjects="1">
      <p:cViewPr>
        <p:scale>
          <a:sx n="68" d="100"/>
          <a:sy n="68" d="100"/>
        </p:scale>
        <p:origin x="-1434" y="-108"/>
      </p:cViewPr>
      <p:guideLst>
        <p:guide orient="horz" pos="221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D8A43C-1875-4C97-AF23-88B45F91FEE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CF6E9CE-403C-4B0B-98EA-16E08840F6D3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Detox</a:t>
          </a:r>
          <a:endParaRPr lang="en-US" sz="2800" dirty="0">
            <a:solidFill>
              <a:schemeClr val="tx1"/>
            </a:solidFill>
          </a:endParaRPr>
        </a:p>
      </dgm:t>
    </dgm:pt>
    <dgm:pt modelId="{B57AD564-AD26-4226-A25B-1911D36E1795}" type="parTrans" cxnId="{C5D22534-9D27-4D09-AC94-A236938E9FC6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5A6E2CD8-76AF-4AA7-992A-84335775D3BF}" type="sibTrans" cxnId="{C5D22534-9D27-4D09-AC94-A236938E9FC6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D225C52B-5923-4DAA-8DAF-5111EA38DE0D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Immunity Boost</a:t>
          </a:r>
          <a:endParaRPr lang="en-US" sz="2800" dirty="0">
            <a:solidFill>
              <a:schemeClr val="tx1"/>
            </a:solidFill>
          </a:endParaRPr>
        </a:p>
      </dgm:t>
    </dgm:pt>
    <dgm:pt modelId="{4E12DD89-73FD-41A2-8631-EA18B7AE1337}" type="parTrans" cxnId="{9B45B2E3-E0C6-4B4A-A8F4-5A7C7C70D799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FBFAC679-927B-476A-9F00-E4BDB58DAE51}" type="sibTrans" cxnId="{9B45B2E3-E0C6-4B4A-A8F4-5A7C7C70D799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A14B2D16-50F8-43A9-9596-BF4A900A753E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Weight Loss</a:t>
          </a:r>
          <a:endParaRPr lang="en-US" sz="2800" dirty="0">
            <a:solidFill>
              <a:schemeClr val="tx1"/>
            </a:solidFill>
          </a:endParaRPr>
        </a:p>
      </dgm:t>
    </dgm:pt>
    <dgm:pt modelId="{7A80484A-2CC0-4CB0-BE58-3D0D42298E14}" type="parTrans" cxnId="{0A62DD4D-F17F-44C0-9B52-73464D184CBA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48C11034-72D6-42B9-BCE7-7C226FA6D28A}" type="sibTrans" cxnId="{0A62DD4D-F17F-44C0-9B52-73464D184CBA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3A5C32FD-5B5F-42D6-9D5D-2B2839287DF3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Improves Skin &amp; Hair</a:t>
          </a:r>
          <a:endParaRPr lang="en-US" sz="2800" dirty="0">
            <a:solidFill>
              <a:schemeClr val="tx1"/>
            </a:solidFill>
          </a:endParaRPr>
        </a:p>
      </dgm:t>
    </dgm:pt>
    <dgm:pt modelId="{421C2285-2629-43D9-B1CA-3B9DB92C9DEA}" type="parTrans" cxnId="{6A0DB2D8-D9EE-44F8-8A82-238BC98AEE59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68E7AD0D-3B51-451C-8462-7D508C6FF390}" type="sibTrans" cxnId="{6A0DB2D8-D9EE-44F8-8A82-238BC98AEE59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B7A9E628-07CC-4280-8CD9-65B29BD6DA0C}">
      <dgm:prSet phldrT="[Text]" custT="1"/>
      <dgm:spPr/>
      <dgm:t>
        <a:bodyPr/>
        <a:lstStyle/>
        <a:p>
          <a:r>
            <a:rPr lang="en-US" sz="2800" smtClean="0">
              <a:solidFill>
                <a:schemeClr val="tx1"/>
              </a:solidFill>
            </a:rPr>
            <a:t>Snack Replacement</a:t>
          </a:r>
          <a:endParaRPr lang="en-US" sz="2800" dirty="0">
            <a:solidFill>
              <a:schemeClr val="tx1"/>
            </a:solidFill>
          </a:endParaRPr>
        </a:p>
      </dgm:t>
    </dgm:pt>
    <dgm:pt modelId="{42F50198-EBC3-4D87-9006-CA8C1EB7793A}" type="parTrans" cxnId="{A991B4AF-1DFF-4A23-A6A6-05DD0508D98B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39AEBC41-38DD-44DF-A80E-0E0FC68DEB68}" type="sibTrans" cxnId="{A991B4AF-1DFF-4A23-A6A6-05DD0508D98B}">
      <dgm:prSet/>
      <dgm:spPr/>
      <dgm:t>
        <a:bodyPr/>
        <a:lstStyle/>
        <a:p>
          <a:endParaRPr lang="en-US" sz="2800">
            <a:solidFill>
              <a:schemeClr val="tx1"/>
            </a:solidFill>
          </a:endParaRPr>
        </a:p>
      </dgm:t>
    </dgm:pt>
    <dgm:pt modelId="{76E8425B-530D-4E72-87B3-0E3F0ABDEEE5}" type="pres">
      <dgm:prSet presAssocID="{2DD8A43C-1875-4C97-AF23-88B45F91FE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208C78E-CB13-49BF-A04C-DD3303CDC62E}" type="pres">
      <dgm:prSet presAssocID="{2DD8A43C-1875-4C97-AF23-88B45F91FEEF}" presName="Name1" presStyleCnt="0"/>
      <dgm:spPr/>
    </dgm:pt>
    <dgm:pt modelId="{E0347EB6-6A85-4450-830D-711EB0358C27}" type="pres">
      <dgm:prSet presAssocID="{2DD8A43C-1875-4C97-AF23-88B45F91FEEF}" presName="cycle" presStyleCnt="0"/>
      <dgm:spPr/>
    </dgm:pt>
    <dgm:pt modelId="{9A8CF4F7-EA20-4EDE-8E89-394E0F62B1F2}" type="pres">
      <dgm:prSet presAssocID="{2DD8A43C-1875-4C97-AF23-88B45F91FEEF}" presName="srcNode" presStyleLbl="node1" presStyleIdx="0" presStyleCnt="5"/>
      <dgm:spPr/>
    </dgm:pt>
    <dgm:pt modelId="{A94C7860-FD2A-44B0-BEAA-BE81087B5901}" type="pres">
      <dgm:prSet presAssocID="{2DD8A43C-1875-4C97-AF23-88B45F91FEEF}" presName="conn" presStyleLbl="parChTrans1D2" presStyleIdx="0" presStyleCnt="1"/>
      <dgm:spPr/>
      <dgm:t>
        <a:bodyPr/>
        <a:lstStyle/>
        <a:p>
          <a:endParaRPr lang="en-US"/>
        </a:p>
      </dgm:t>
    </dgm:pt>
    <dgm:pt modelId="{275F85D0-3277-4BCD-B1E3-F6AD0AB0D61E}" type="pres">
      <dgm:prSet presAssocID="{2DD8A43C-1875-4C97-AF23-88B45F91FEEF}" presName="extraNode" presStyleLbl="node1" presStyleIdx="0" presStyleCnt="5"/>
      <dgm:spPr/>
    </dgm:pt>
    <dgm:pt modelId="{E56232EA-F714-4CC5-A133-F5D7EC73AC15}" type="pres">
      <dgm:prSet presAssocID="{2DD8A43C-1875-4C97-AF23-88B45F91FEEF}" presName="dstNode" presStyleLbl="node1" presStyleIdx="0" presStyleCnt="5"/>
      <dgm:spPr/>
    </dgm:pt>
    <dgm:pt modelId="{BC752FE5-501B-4D70-9BBA-D4AB74907E26}" type="pres">
      <dgm:prSet presAssocID="{BCF6E9CE-403C-4B0B-98EA-16E08840F6D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998194-E5B2-4A0E-8A40-C2DFD380F0FF}" type="pres">
      <dgm:prSet presAssocID="{BCF6E9CE-403C-4B0B-98EA-16E08840F6D3}" presName="accent_1" presStyleCnt="0"/>
      <dgm:spPr/>
    </dgm:pt>
    <dgm:pt modelId="{238B9456-2F15-4DDF-8A07-6AFF5E729E0B}" type="pres">
      <dgm:prSet presAssocID="{BCF6E9CE-403C-4B0B-98EA-16E08840F6D3}" presName="accentRepeatNode" presStyleLbl="solidFgAcc1" presStyleIdx="0" presStyleCnt="5"/>
      <dgm:spPr/>
    </dgm:pt>
    <dgm:pt modelId="{745F830E-8058-4594-9162-CB4B60997297}" type="pres">
      <dgm:prSet presAssocID="{D225C52B-5923-4DAA-8DAF-5111EA38DE0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A7A2D-B530-409E-B22D-73ECE67238E0}" type="pres">
      <dgm:prSet presAssocID="{D225C52B-5923-4DAA-8DAF-5111EA38DE0D}" presName="accent_2" presStyleCnt="0"/>
      <dgm:spPr/>
    </dgm:pt>
    <dgm:pt modelId="{E9143209-CC46-4DF9-9BBB-FCF1E0783803}" type="pres">
      <dgm:prSet presAssocID="{D225C52B-5923-4DAA-8DAF-5111EA38DE0D}" presName="accentRepeatNode" presStyleLbl="solidFgAcc1" presStyleIdx="1" presStyleCnt="5"/>
      <dgm:spPr/>
    </dgm:pt>
    <dgm:pt modelId="{9A20E671-D189-4E92-9540-86022B7CB9F0}" type="pres">
      <dgm:prSet presAssocID="{A14B2D16-50F8-43A9-9596-BF4A900A75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2CF36-0D9B-4CDD-8DC4-357193857549}" type="pres">
      <dgm:prSet presAssocID="{A14B2D16-50F8-43A9-9596-BF4A900A753E}" presName="accent_3" presStyleCnt="0"/>
      <dgm:spPr/>
    </dgm:pt>
    <dgm:pt modelId="{9E2F9AB2-FDEB-4DFF-9D1F-ED754CE5400F}" type="pres">
      <dgm:prSet presAssocID="{A14B2D16-50F8-43A9-9596-BF4A900A753E}" presName="accentRepeatNode" presStyleLbl="solidFgAcc1" presStyleIdx="2" presStyleCnt="5"/>
      <dgm:spPr/>
    </dgm:pt>
    <dgm:pt modelId="{D58157DB-85B0-43CC-B36D-82B1EF5A5600}" type="pres">
      <dgm:prSet presAssocID="{3A5C32FD-5B5F-42D6-9D5D-2B2839287DF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653D8-0762-4065-A9BC-DAB160388231}" type="pres">
      <dgm:prSet presAssocID="{3A5C32FD-5B5F-42D6-9D5D-2B2839287DF3}" presName="accent_4" presStyleCnt="0"/>
      <dgm:spPr/>
    </dgm:pt>
    <dgm:pt modelId="{2C2273BB-AF45-446F-A89B-7D790F4B11C4}" type="pres">
      <dgm:prSet presAssocID="{3A5C32FD-5B5F-42D6-9D5D-2B2839287DF3}" presName="accentRepeatNode" presStyleLbl="solidFgAcc1" presStyleIdx="3" presStyleCnt="5"/>
      <dgm:spPr/>
    </dgm:pt>
    <dgm:pt modelId="{EDA7B1F7-34FF-476E-9277-33FACA191741}" type="pres">
      <dgm:prSet presAssocID="{B7A9E628-07CC-4280-8CD9-65B29BD6DA0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A1A3B-22FD-4304-96A2-A8506D299EF4}" type="pres">
      <dgm:prSet presAssocID="{B7A9E628-07CC-4280-8CD9-65B29BD6DA0C}" presName="accent_5" presStyleCnt="0"/>
      <dgm:spPr/>
    </dgm:pt>
    <dgm:pt modelId="{192B99D1-4BAF-4FE1-A2B6-803E5A8F22BC}" type="pres">
      <dgm:prSet presAssocID="{B7A9E628-07CC-4280-8CD9-65B29BD6DA0C}" presName="accentRepeatNode" presStyleLbl="solidFgAcc1" presStyleIdx="4" presStyleCnt="5"/>
      <dgm:spPr/>
    </dgm:pt>
  </dgm:ptLst>
  <dgm:cxnLst>
    <dgm:cxn modelId="{DFAC04F6-5194-43CF-9AED-3A0DC6C7A60C}" type="presOf" srcId="{3A5C32FD-5B5F-42D6-9D5D-2B2839287DF3}" destId="{D58157DB-85B0-43CC-B36D-82B1EF5A5600}" srcOrd="0" destOrd="0" presId="urn:microsoft.com/office/officeart/2008/layout/VerticalCurvedList"/>
    <dgm:cxn modelId="{3CE78FC0-2640-4788-AFCD-4C6A4F9FA6FA}" type="presOf" srcId="{5A6E2CD8-76AF-4AA7-992A-84335775D3BF}" destId="{A94C7860-FD2A-44B0-BEAA-BE81087B5901}" srcOrd="0" destOrd="0" presId="urn:microsoft.com/office/officeart/2008/layout/VerticalCurvedList"/>
    <dgm:cxn modelId="{6A0DB2D8-D9EE-44F8-8A82-238BC98AEE59}" srcId="{2DD8A43C-1875-4C97-AF23-88B45F91FEEF}" destId="{3A5C32FD-5B5F-42D6-9D5D-2B2839287DF3}" srcOrd="3" destOrd="0" parTransId="{421C2285-2629-43D9-B1CA-3B9DB92C9DEA}" sibTransId="{68E7AD0D-3B51-451C-8462-7D508C6FF390}"/>
    <dgm:cxn modelId="{32CBAC72-373B-4BAC-B321-2062E361BCA9}" type="presOf" srcId="{2DD8A43C-1875-4C97-AF23-88B45F91FEEF}" destId="{76E8425B-530D-4E72-87B3-0E3F0ABDEEE5}" srcOrd="0" destOrd="0" presId="urn:microsoft.com/office/officeart/2008/layout/VerticalCurvedList"/>
    <dgm:cxn modelId="{C5D22534-9D27-4D09-AC94-A236938E9FC6}" srcId="{2DD8A43C-1875-4C97-AF23-88B45F91FEEF}" destId="{BCF6E9CE-403C-4B0B-98EA-16E08840F6D3}" srcOrd="0" destOrd="0" parTransId="{B57AD564-AD26-4226-A25B-1911D36E1795}" sibTransId="{5A6E2CD8-76AF-4AA7-992A-84335775D3BF}"/>
    <dgm:cxn modelId="{A633C800-6A79-4FBD-9F2A-29D29E544D98}" type="presOf" srcId="{D225C52B-5923-4DAA-8DAF-5111EA38DE0D}" destId="{745F830E-8058-4594-9162-CB4B60997297}" srcOrd="0" destOrd="0" presId="urn:microsoft.com/office/officeart/2008/layout/VerticalCurvedList"/>
    <dgm:cxn modelId="{9B45B2E3-E0C6-4B4A-A8F4-5A7C7C70D799}" srcId="{2DD8A43C-1875-4C97-AF23-88B45F91FEEF}" destId="{D225C52B-5923-4DAA-8DAF-5111EA38DE0D}" srcOrd="1" destOrd="0" parTransId="{4E12DD89-73FD-41A2-8631-EA18B7AE1337}" sibTransId="{FBFAC679-927B-476A-9F00-E4BDB58DAE51}"/>
    <dgm:cxn modelId="{13DB3535-9EF5-44D4-B463-CAE2D41DB17A}" type="presOf" srcId="{A14B2D16-50F8-43A9-9596-BF4A900A753E}" destId="{9A20E671-D189-4E92-9540-86022B7CB9F0}" srcOrd="0" destOrd="0" presId="urn:microsoft.com/office/officeart/2008/layout/VerticalCurvedList"/>
    <dgm:cxn modelId="{365D5EE9-4A5E-412F-AAA2-75EC17DDB5FF}" type="presOf" srcId="{B7A9E628-07CC-4280-8CD9-65B29BD6DA0C}" destId="{EDA7B1F7-34FF-476E-9277-33FACA191741}" srcOrd="0" destOrd="0" presId="urn:microsoft.com/office/officeart/2008/layout/VerticalCurvedList"/>
    <dgm:cxn modelId="{A991B4AF-1DFF-4A23-A6A6-05DD0508D98B}" srcId="{2DD8A43C-1875-4C97-AF23-88B45F91FEEF}" destId="{B7A9E628-07CC-4280-8CD9-65B29BD6DA0C}" srcOrd="4" destOrd="0" parTransId="{42F50198-EBC3-4D87-9006-CA8C1EB7793A}" sibTransId="{39AEBC41-38DD-44DF-A80E-0E0FC68DEB68}"/>
    <dgm:cxn modelId="{0A62DD4D-F17F-44C0-9B52-73464D184CBA}" srcId="{2DD8A43C-1875-4C97-AF23-88B45F91FEEF}" destId="{A14B2D16-50F8-43A9-9596-BF4A900A753E}" srcOrd="2" destOrd="0" parTransId="{7A80484A-2CC0-4CB0-BE58-3D0D42298E14}" sibTransId="{48C11034-72D6-42B9-BCE7-7C226FA6D28A}"/>
    <dgm:cxn modelId="{9E96FAD1-0C72-49EB-93D5-52B7231C5BBF}" type="presOf" srcId="{BCF6E9CE-403C-4B0B-98EA-16E08840F6D3}" destId="{BC752FE5-501B-4D70-9BBA-D4AB74907E26}" srcOrd="0" destOrd="0" presId="urn:microsoft.com/office/officeart/2008/layout/VerticalCurvedList"/>
    <dgm:cxn modelId="{F12C9546-7BFE-4EF1-ADCE-FD6654D5ED92}" type="presParOf" srcId="{76E8425B-530D-4E72-87B3-0E3F0ABDEEE5}" destId="{5208C78E-CB13-49BF-A04C-DD3303CDC62E}" srcOrd="0" destOrd="0" presId="urn:microsoft.com/office/officeart/2008/layout/VerticalCurvedList"/>
    <dgm:cxn modelId="{D18281AD-C95F-48FC-973E-7CE0290074DD}" type="presParOf" srcId="{5208C78E-CB13-49BF-A04C-DD3303CDC62E}" destId="{E0347EB6-6A85-4450-830D-711EB0358C27}" srcOrd="0" destOrd="0" presId="urn:microsoft.com/office/officeart/2008/layout/VerticalCurvedList"/>
    <dgm:cxn modelId="{B38AB044-EFDE-457C-BEC5-F9A0BB2C1BED}" type="presParOf" srcId="{E0347EB6-6A85-4450-830D-711EB0358C27}" destId="{9A8CF4F7-EA20-4EDE-8E89-394E0F62B1F2}" srcOrd="0" destOrd="0" presId="urn:microsoft.com/office/officeart/2008/layout/VerticalCurvedList"/>
    <dgm:cxn modelId="{3E94D781-00A8-4870-876B-7DA40D75F72F}" type="presParOf" srcId="{E0347EB6-6A85-4450-830D-711EB0358C27}" destId="{A94C7860-FD2A-44B0-BEAA-BE81087B5901}" srcOrd="1" destOrd="0" presId="urn:microsoft.com/office/officeart/2008/layout/VerticalCurvedList"/>
    <dgm:cxn modelId="{9A16FD4D-4F8E-4CE1-B6E9-1318DFB3B61B}" type="presParOf" srcId="{E0347EB6-6A85-4450-830D-711EB0358C27}" destId="{275F85D0-3277-4BCD-B1E3-F6AD0AB0D61E}" srcOrd="2" destOrd="0" presId="urn:microsoft.com/office/officeart/2008/layout/VerticalCurvedList"/>
    <dgm:cxn modelId="{AAA51583-0505-4FA5-9D1E-514AA8AADB79}" type="presParOf" srcId="{E0347EB6-6A85-4450-830D-711EB0358C27}" destId="{E56232EA-F714-4CC5-A133-F5D7EC73AC15}" srcOrd="3" destOrd="0" presId="urn:microsoft.com/office/officeart/2008/layout/VerticalCurvedList"/>
    <dgm:cxn modelId="{C7807CED-EDD5-443C-AB4E-5C9D12ACDCB8}" type="presParOf" srcId="{5208C78E-CB13-49BF-A04C-DD3303CDC62E}" destId="{BC752FE5-501B-4D70-9BBA-D4AB74907E26}" srcOrd="1" destOrd="0" presId="urn:microsoft.com/office/officeart/2008/layout/VerticalCurvedList"/>
    <dgm:cxn modelId="{5789D4DA-292D-4FAE-95DE-F8938687607C}" type="presParOf" srcId="{5208C78E-CB13-49BF-A04C-DD3303CDC62E}" destId="{A1998194-E5B2-4A0E-8A40-C2DFD380F0FF}" srcOrd="2" destOrd="0" presId="urn:microsoft.com/office/officeart/2008/layout/VerticalCurvedList"/>
    <dgm:cxn modelId="{D33212AE-D2F6-4923-B7C1-EFCDDC9A4203}" type="presParOf" srcId="{A1998194-E5B2-4A0E-8A40-C2DFD380F0FF}" destId="{238B9456-2F15-4DDF-8A07-6AFF5E729E0B}" srcOrd="0" destOrd="0" presId="urn:microsoft.com/office/officeart/2008/layout/VerticalCurvedList"/>
    <dgm:cxn modelId="{B3C1DC4B-0D23-4AE7-A8CA-BDF7E4536B02}" type="presParOf" srcId="{5208C78E-CB13-49BF-A04C-DD3303CDC62E}" destId="{745F830E-8058-4594-9162-CB4B60997297}" srcOrd="3" destOrd="0" presId="urn:microsoft.com/office/officeart/2008/layout/VerticalCurvedList"/>
    <dgm:cxn modelId="{7FB22A2A-8E63-4317-B31F-EAE55045D4E4}" type="presParOf" srcId="{5208C78E-CB13-49BF-A04C-DD3303CDC62E}" destId="{2E4A7A2D-B530-409E-B22D-73ECE67238E0}" srcOrd="4" destOrd="0" presId="urn:microsoft.com/office/officeart/2008/layout/VerticalCurvedList"/>
    <dgm:cxn modelId="{08651932-2B8A-4DDF-B457-194C33D0317E}" type="presParOf" srcId="{2E4A7A2D-B530-409E-B22D-73ECE67238E0}" destId="{E9143209-CC46-4DF9-9BBB-FCF1E0783803}" srcOrd="0" destOrd="0" presId="urn:microsoft.com/office/officeart/2008/layout/VerticalCurvedList"/>
    <dgm:cxn modelId="{53E30071-4FDB-4DFA-B3E6-AEEBD755F0FE}" type="presParOf" srcId="{5208C78E-CB13-49BF-A04C-DD3303CDC62E}" destId="{9A20E671-D189-4E92-9540-86022B7CB9F0}" srcOrd="5" destOrd="0" presId="urn:microsoft.com/office/officeart/2008/layout/VerticalCurvedList"/>
    <dgm:cxn modelId="{CE20185C-9615-44AE-B04B-90018FAC78E0}" type="presParOf" srcId="{5208C78E-CB13-49BF-A04C-DD3303CDC62E}" destId="{CA52CF36-0D9B-4CDD-8DC4-357193857549}" srcOrd="6" destOrd="0" presId="urn:microsoft.com/office/officeart/2008/layout/VerticalCurvedList"/>
    <dgm:cxn modelId="{D8D40B6F-C83A-4A7D-A016-6FEF0B73D7B8}" type="presParOf" srcId="{CA52CF36-0D9B-4CDD-8DC4-357193857549}" destId="{9E2F9AB2-FDEB-4DFF-9D1F-ED754CE5400F}" srcOrd="0" destOrd="0" presId="urn:microsoft.com/office/officeart/2008/layout/VerticalCurvedList"/>
    <dgm:cxn modelId="{E4863E47-8768-4BEB-B6CA-C8CDAADBD6B0}" type="presParOf" srcId="{5208C78E-CB13-49BF-A04C-DD3303CDC62E}" destId="{D58157DB-85B0-43CC-B36D-82B1EF5A5600}" srcOrd="7" destOrd="0" presId="urn:microsoft.com/office/officeart/2008/layout/VerticalCurvedList"/>
    <dgm:cxn modelId="{E9E6FE67-4223-41C1-8302-492B0556E16F}" type="presParOf" srcId="{5208C78E-CB13-49BF-A04C-DD3303CDC62E}" destId="{205653D8-0762-4065-A9BC-DAB160388231}" srcOrd="8" destOrd="0" presId="urn:microsoft.com/office/officeart/2008/layout/VerticalCurvedList"/>
    <dgm:cxn modelId="{CCF361DA-A23D-4CCC-9A94-654472E72789}" type="presParOf" srcId="{205653D8-0762-4065-A9BC-DAB160388231}" destId="{2C2273BB-AF45-446F-A89B-7D790F4B11C4}" srcOrd="0" destOrd="0" presId="urn:microsoft.com/office/officeart/2008/layout/VerticalCurvedList"/>
    <dgm:cxn modelId="{ABF1E261-C278-47FA-AC09-E5AFD2F768E2}" type="presParOf" srcId="{5208C78E-CB13-49BF-A04C-DD3303CDC62E}" destId="{EDA7B1F7-34FF-476E-9277-33FACA191741}" srcOrd="9" destOrd="0" presId="urn:microsoft.com/office/officeart/2008/layout/VerticalCurvedList"/>
    <dgm:cxn modelId="{5E1E1815-3B52-4D68-99B5-E47E5ED17A94}" type="presParOf" srcId="{5208C78E-CB13-49BF-A04C-DD3303CDC62E}" destId="{281A1A3B-22FD-4304-96A2-A8506D299EF4}" srcOrd="10" destOrd="0" presId="urn:microsoft.com/office/officeart/2008/layout/VerticalCurvedList"/>
    <dgm:cxn modelId="{BBBCC314-247A-4980-AB03-A0934E985AA2}" type="presParOf" srcId="{281A1A3B-22FD-4304-96A2-A8506D299EF4}" destId="{192B99D1-4BAF-4FE1-A2B6-803E5A8F22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C7860-FD2A-44B0-BEAA-BE81087B5901}">
      <dsp:nvSpPr>
        <dsp:cNvPr id="0" name=""/>
        <dsp:cNvSpPr/>
      </dsp:nvSpPr>
      <dsp:spPr>
        <a:xfrm>
          <a:off x="-5012128" y="-767923"/>
          <a:ext cx="5969124" cy="5969124"/>
        </a:xfrm>
        <a:prstGeom prst="blockArc">
          <a:avLst>
            <a:gd name="adj1" fmla="val 18900000"/>
            <a:gd name="adj2" fmla="val 2700000"/>
            <a:gd name="adj3" fmla="val 362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752FE5-501B-4D70-9BBA-D4AB74907E26}">
      <dsp:nvSpPr>
        <dsp:cNvPr id="0" name=""/>
        <dsp:cNvSpPr/>
      </dsp:nvSpPr>
      <dsp:spPr>
        <a:xfrm>
          <a:off x="418661" y="276991"/>
          <a:ext cx="4037470" cy="5543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Detox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18661" y="276991"/>
        <a:ext cx="4037470" cy="554336"/>
      </dsp:txXfrm>
    </dsp:sp>
    <dsp:sp modelId="{238B9456-2F15-4DDF-8A07-6AFF5E729E0B}">
      <dsp:nvSpPr>
        <dsp:cNvPr id="0" name=""/>
        <dsp:cNvSpPr/>
      </dsp:nvSpPr>
      <dsp:spPr>
        <a:xfrm>
          <a:off x="72201" y="207699"/>
          <a:ext cx="692921" cy="69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F830E-8058-4594-9162-CB4B60997297}">
      <dsp:nvSpPr>
        <dsp:cNvPr id="0" name=""/>
        <dsp:cNvSpPr/>
      </dsp:nvSpPr>
      <dsp:spPr>
        <a:xfrm>
          <a:off x="815883" y="1108230"/>
          <a:ext cx="3640248" cy="554336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Immunity Boost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815883" y="1108230"/>
        <a:ext cx="3640248" cy="554336"/>
      </dsp:txXfrm>
    </dsp:sp>
    <dsp:sp modelId="{E9143209-CC46-4DF9-9BBB-FCF1E0783803}">
      <dsp:nvSpPr>
        <dsp:cNvPr id="0" name=""/>
        <dsp:cNvSpPr/>
      </dsp:nvSpPr>
      <dsp:spPr>
        <a:xfrm>
          <a:off x="469422" y="1038938"/>
          <a:ext cx="692921" cy="69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0E671-D189-4E92-9540-86022B7CB9F0}">
      <dsp:nvSpPr>
        <dsp:cNvPr id="0" name=""/>
        <dsp:cNvSpPr/>
      </dsp:nvSpPr>
      <dsp:spPr>
        <a:xfrm>
          <a:off x="937798" y="1939470"/>
          <a:ext cx="3518333" cy="55433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Weight Loss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937798" y="1939470"/>
        <a:ext cx="3518333" cy="554336"/>
      </dsp:txXfrm>
    </dsp:sp>
    <dsp:sp modelId="{9E2F9AB2-FDEB-4DFF-9D1F-ED754CE5400F}">
      <dsp:nvSpPr>
        <dsp:cNvPr id="0" name=""/>
        <dsp:cNvSpPr/>
      </dsp:nvSpPr>
      <dsp:spPr>
        <a:xfrm>
          <a:off x="591337" y="1870177"/>
          <a:ext cx="692921" cy="69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157DB-85B0-43CC-B36D-82B1EF5A5600}">
      <dsp:nvSpPr>
        <dsp:cNvPr id="0" name=""/>
        <dsp:cNvSpPr/>
      </dsp:nvSpPr>
      <dsp:spPr>
        <a:xfrm>
          <a:off x="815883" y="2770709"/>
          <a:ext cx="3640248" cy="554336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Improves Skin &amp; Hair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815883" y="2770709"/>
        <a:ext cx="3640248" cy="554336"/>
      </dsp:txXfrm>
    </dsp:sp>
    <dsp:sp modelId="{2C2273BB-AF45-446F-A89B-7D790F4B11C4}">
      <dsp:nvSpPr>
        <dsp:cNvPr id="0" name=""/>
        <dsp:cNvSpPr/>
      </dsp:nvSpPr>
      <dsp:spPr>
        <a:xfrm>
          <a:off x="469422" y="2701417"/>
          <a:ext cx="692921" cy="69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A7B1F7-34FF-476E-9277-33FACA191741}">
      <dsp:nvSpPr>
        <dsp:cNvPr id="0" name=""/>
        <dsp:cNvSpPr/>
      </dsp:nvSpPr>
      <dsp:spPr>
        <a:xfrm>
          <a:off x="418661" y="3601948"/>
          <a:ext cx="4037470" cy="55433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solidFill>
                <a:schemeClr val="tx1"/>
              </a:solidFill>
            </a:rPr>
            <a:t>Snack Replacement</a:t>
          </a:r>
          <a:endParaRPr lang="en-US" sz="2800" kern="1200" dirty="0">
            <a:solidFill>
              <a:schemeClr val="tx1"/>
            </a:solidFill>
          </a:endParaRPr>
        </a:p>
      </dsp:txBody>
      <dsp:txXfrm>
        <a:off x="418661" y="3601948"/>
        <a:ext cx="4037470" cy="554336"/>
      </dsp:txXfrm>
    </dsp:sp>
    <dsp:sp modelId="{192B99D1-4BAF-4FE1-A2B6-803E5A8F22BC}">
      <dsp:nvSpPr>
        <dsp:cNvPr id="0" name=""/>
        <dsp:cNvSpPr/>
      </dsp:nvSpPr>
      <dsp:spPr>
        <a:xfrm>
          <a:off x="72201" y="3532656"/>
          <a:ext cx="692921" cy="6929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F711B-277C-854C-9168-D5736B73E5C0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CA467-4D88-1C47-8772-34D15F07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8139" y="5662671"/>
            <a:ext cx="7772400" cy="73371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5261" y="782201"/>
            <a:ext cx="7886700" cy="115086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1933062"/>
            <a:ext cx="7886700" cy="418881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4751" y="2976124"/>
            <a:ext cx="4373008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58585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25261" y="782201"/>
            <a:ext cx="7886700" cy="115086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25261" y="1933062"/>
            <a:ext cx="7886700" cy="418881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4751" y="2976124"/>
            <a:ext cx="4373008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58585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25261" y="782201"/>
            <a:ext cx="7886700" cy="115086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25261" y="1933062"/>
            <a:ext cx="7886700" cy="418881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11413-5F0E-0342-9637-0C86D0BC3D9C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4426-6C25-9E4A-9E43-FA88790B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6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  <p:sldLayoutId id="2147483673" r:id="rId3"/>
    <p:sldLayoutId id="2147483667" r:id="rId4"/>
    <p:sldLayoutId id="2147483674" r:id="rId5"/>
    <p:sldLayoutId id="2147483676" r:id="rId6"/>
    <p:sldLayoutId id="2147483675" r:id="rId7"/>
    <p:sldLayoutId id="214748367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041" y="5655890"/>
            <a:ext cx="8229599" cy="733712"/>
          </a:xfrm>
        </p:spPr>
        <p:txBody>
          <a:bodyPr>
            <a:noAutofit/>
          </a:bodyPr>
          <a:lstStyle/>
          <a:p>
            <a:r>
              <a:rPr lang="en-US" sz="3600" b="1" spc="800" dirty="0" smtClean="0"/>
              <a:t>VESTIGE PRIME</a:t>
            </a:r>
            <a:br>
              <a:rPr lang="en-US" sz="3600" b="1" spc="800" dirty="0" smtClean="0"/>
            </a:br>
            <a:r>
              <a:rPr lang="en-US" sz="2800" spc="800" dirty="0" smtClean="0"/>
              <a:t>X-TRACT V &amp; X-TRACT F</a:t>
            </a:r>
            <a:endParaRPr lang="en-US" sz="2800" spc="800" dirty="0"/>
          </a:p>
        </p:txBody>
      </p:sp>
    </p:spTree>
    <p:extLst>
      <p:ext uri="{BB962C8B-B14F-4D97-AF65-F5344CB8AC3E}">
        <p14:creationId xmlns:p14="http://schemas.microsoft.com/office/powerpoint/2010/main" val="6491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ph of foo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4" b="5965"/>
          <a:stretch/>
        </p:blipFill>
        <p:spPr bwMode="auto">
          <a:xfrm>
            <a:off x="2096957" y="1485258"/>
            <a:ext cx="5429262" cy="18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3545058"/>
            <a:ext cx="7485693" cy="31933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Alkaline diets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have been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shown to help in many chronic diseases &amp; ailments such as hypertension, diabetes,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rthritis, etc.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Fruits &amp; vegetables are generally considered as alkaline foods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Experts also recommend to start the day with alkaline foods for better digestion and absorption of the nutrients throughout the 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39452" y="632984"/>
            <a:ext cx="512067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MAINTAINING BODY pH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805" y="1834586"/>
            <a:ext cx="4812831" cy="418881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is one of the most powerful tools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that helps us in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resisting diseases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healthy body begins with a healthy immune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system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Fruits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vegetables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low in fat, calories and sodium but packed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flavour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essential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nutrients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Thus, they help in building a strong immune system which is capable of fighting diseases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453" y="661120"/>
            <a:ext cx="482525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BOOSTING IMMUNITY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r="63466"/>
          <a:stretch/>
        </p:blipFill>
        <p:spPr bwMode="auto">
          <a:xfrm>
            <a:off x="6175717" y="906338"/>
            <a:ext cx="2954222" cy="561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7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74" y="858127"/>
            <a:ext cx="7949075" cy="52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4062" y="3052637"/>
            <a:ext cx="8299937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DEGRADATION OF FOOD QUALITY</a:t>
            </a:r>
            <a:endParaRPr lang="en-US" sz="4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1820518"/>
            <a:ext cx="7710776" cy="418881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quality of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food is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it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used to be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about 30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years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ago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Crops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grown decades ago were much richer in vitamins and minerals than the varieties most of us get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today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researchers found a statistically significant nutrient decrease in the fruits and vegetables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5044" y="801800"/>
            <a:ext cx="718862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DEGRADATION OF FOOD QUALITY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84" y="4110577"/>
            <a:ext cx="5483313" cy="23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5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00" y="2532195"/>
            <a:ext cx="4208000" cy="28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1876790"/>
            <a:ext cx="7886700" cy="4188815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Soil degradation</a:t>
            </a:r>
          </a:p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Overuse of fertilizers</a:t>
            </a:r>
          </a:p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Improper Transportation </a:t>
            </a:r>
          </a:p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Improper Storage</a:t>
            </a:r>
          </a:p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Food Processing</a:t>
            </a:r>
          </a:p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Food Preparation</a:t>
            </a:r>
          </a:p>
          <a:p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Food Adulteration</a:t>
            </a: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5"/>
          <a:stretch/>
        </p:blipFill>
        <p:spPr bwMode="auto">
          <a:xfrm>
            <a:off x="830824" y="5359791"/>
            <a:ext cx="8313176" cy="151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5261" y="801800"/>
            <a:ext cx="7722330" cy="677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FACTORS AFFECTING FOOD QUALITY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8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7783" y="3390314"/>
            <a:ext cx="627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Here we have a video of one minute on decreasing food quality</a:t>
            </a:r>
          </a:p>
          <a:p>
            <a:pPr algn="ctr"/>
            <a:r>
              <a:rPr lang="en-US" dirty="0" smtClean="0"/>
              <a:t>File name: DNA.Mp4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5261" y="829915"/>
            <a:ext cx="7722330" cy="677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NEWS REPORT ABOUT FOOD QUALITY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4691" y="3477492"/>
            <a:ext cx="3796145" cy="665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801091" y="692727"/>
            <a:ext cx="5652654" cy="896112"/>
          </a:xfrm>
        </p:spPr>
        <p:txBody>
          <a:bodyPr/>
          <a:lstStyle/>
          <a:p>
            <a:pPr algn="l"/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INTRODUCING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4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1933062"/>
            <a:ext cx="7591279" cy="4188815"/>
          </a:xfrm>
        </p:spPr>
        <p:txBody>
          <a:bodyPr/>
          <a:lstStyle/>
          <a:p>
            <a:r>
              <a:rPr lang="en-US" dirty="0" smtClean="0">
                <a:solidFill>
                  <a:srgbClr val="58585A"/>
                </a:solidFill>
              </a:rPr>
              <a:t>Dried powders of fruits and vegetables </a:t>
            </a:r>
          </a:p>
          <a:p>
            <a:r>
              <a:rPr lang="en-US" dirty="0" smtClean="0">
                <a:solidFill>
                  <a:srgbClr val="58585A"/>
                </a:solidFill>
              </a:rPr>
              <a:t>Packed with natural goodness </a:t>
            </a:r>
          </a:p>
          <a:p>
            <a:r>
              <a:rPr lang="en-US" dirty="0" smtClean="0">
                <a:solidFill>
                  <a:srgbClr val="58585A"/>
                </a:solidFill>
              </a:rPr>
              <a:t>Your daily dose of phytonutrients (nutrients from plants) from fruits and vegetables</a:t>
            </a:r>
          </a:p>
          <a:p>
            <a:r>
              <a:rPr lang="en-US" dirty="0" smtClean="0">
                <a:solidFill>
                  <a:srgbClr val="58585A"/>
                </a:solidFill>
              </a:rPr>
              <a:t>Consume daily to fulfill your daily requirements of </a:t>
            </a:r>
            <a:r>
              <a:rPr lang="en-IN" dirty="0" smtClean="0">
                <a:solidFill>
                  <a:srgbClr val="58585A"/>
                </a:solidFill>
              </a:rPr>
              <a:t>colourful</a:t>
            </a:r>
            <a:r>
              <a:rPr lang="en-US" dirty="0" smtClean="0">
                <a:solidFill>
                  <a:srgbClr val="58585A"/>
                </a:solidFill>
              </a:rPr>
              <a:t> fruits and green vegetables</a:t>
            </a:r>
          </a:p>
          <a:p>
            <a:endParaRPr lang="en-US" dirty="0" smtClean="0">
              <a:solidFill>
                <a:srgbClr val="58585A"/>
              </a:solidFill>
            </a:endParaRPr>
          </a:p>
          <a:p>
            <a:endParaRPr lang="en-US" dirty="0">
              <a:solidFill>
                <a:srgbClr val="58585A"/>
              </a:solidFill>
            </a:endParaRPr>
          </a:p>
        </p:txBody>
      </p:sp>
      <p:pic>
        <p:nvPicPr>
          <p:cNvPr id="6" name="Picture 2" descr="C:\Users\shalini\AppData\Local\Microsoft\Windows\Temporary Internet Files\Content.Outlook\BURN6YXA\sachet-Green-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5423">
            <a:off x="5370066" y="4468566"/>
            <a:ext cx="1650646" cy="192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halini\AppData\Local\Microsoft\Windows\Temporary Internet Files\Content.Outlook\BURN6YXA\sachet-re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6857">
            <a:off x="6720469" y="4345185"/>
            <a:ext cx="1728137" cy="20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5261" y="801800"/>
            <a:ext cx="772233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TWIN POWER OF EVERYDAY GOODNESS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5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Contains 13 Fruits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 r="2798" b="17092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257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61" y="886265"/>
            <a:ext cx="7110790" cy="74558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X-TRACT </a:t>
            </a:r>
            <a:r>
              <a:rPr lang="en-US" b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Combination of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 Powders	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1933062"/>
            <a:ext cx="3920812" cy="453701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Contains 13 fruits:</a:t>
            </a: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Cranberry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Blueberry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Bilberry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Pomegranate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Mango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Lemon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Orange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Water melon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Pineapple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Guava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Banana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Papaya</a:t>
            </a:r>
          </a:p>
          <a:p>
            <a:pPr marL="914400" lvl="1" indent="-457200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Black Plum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91149" y="1933062"/>
            <a:ext cx="3920812" cy="4188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addition to fruit powders, it contains nutritious additives like – cinnamon, turmeric,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spirulina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noni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also contains Grape Seed extract, Aloe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Alfalfa and Beta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arotene  with high antioxidant value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5" r="9300" b="5010"/>
          <a:stretch/>
        </p:blipFill>
        <p:spPr>
          <a:xfrm>
            <a:off x="5015351" y="4807528"/>
            <a:ext cx="3120700" cy="17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61" y="618977"/>
            <a:ext cx="6697902" cy="6893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Key Ingredients of X-tract </a:t>
            </a:r>
            <a:r>
              <a:rPr lang="en-US" b="1" dirty="0" smtClean="0">
                <a:solidFill>
                  <a:srgbClr val="FF0000"/>
                </a:solidFill>
              </a:rPr>
              <a:t>F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336825"/>
              </p:ext>
            </p:extLst>
          </p:nvPr>
        </p:nvGraphicFramePr>
        <p:xfrm>
          <a:off x="1016391" y="1529387"/>
          <a:ext cx="7939202" cy="49682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16671"/>
                <a:gridCol w="4300904"/>
                <a:gridCol w="1821627"/>
              </a:tblGrid>
              <a:tr h="2572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INGREDIENTS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BENEFITS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(of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individual ingredients)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Cranberry</a:t>
                      </a:r>
                      <a:endParaRPr lang="en-US" sz="2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Improves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immune system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Prevents Urinary Tract Infection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Has anti-cancerous properties,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contains anthocyanin </a:t>
                      </a:r>
                    </a:p>
                    <a:p>
                      <a:pPr marL="0" indent="0" algn="l">
                        <a:buFont typeface="Arial" pitchFamily="34" charset="0"/>
                        <a:buNone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     (a phytonutrient)</a:t>
                      </a:r>
                      <a:endParaRPr lang="en-US" sz="2000" dirty="0">
                        <a:solidFill>
                          <a:srgbClr val="585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Blueberry</a:t>
                      </a:r>
                      <a:endParaRPr lang="en-US" sz="2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Supports digestion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Protects body from free radical damage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Lowers blood pressure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Improves memory</a:t>
                      </a:r>
                      <a:endParaRPr lang="en-US" sz="2000" dirty="0">
                        <a:solidFill>
                          <a:srgbClr val="585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Bilberry</a:t>
                      </a:r>
                      <a:endParaRPr lang="en-US" sz="2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Effective for digestive problems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provides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improved vision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Prevents hardening of blood vessels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Beneficial for GI problems</a:t>
                      </a:r>
                      <a:endParaRPr lang="en-US" sz="2000" dirty="0">
                        <a:solidFill>
                          <a:srgbClr val="585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b="12486"/>
          <a:stretch/>
        </p:blipFill>
        <p:spPr bwMode="auto">
          <a:xfrm>
            <a:off x="7061981" y="2087355"/>
            <a:ext cx="1821409" cy="14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blue ber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6"/>
          <a:stretch/>
        </p:blipFill>
        <p:spPr bwMode="auto">
          <a:xfrm>
            <a:off x="7061982" y="3840479"/>
            <a:ext cx="1843836" cy="122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10311" r="21165" b="18446"/>
          <a:stretch/>
        </p:blipFill>
        <p:spPr bwMode="auto">
          <a:xfrm>
            <a:off x="7385537" y="5261320"/>
            <a:ext cx="1483786" cy="117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0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65168"/>
              </p:ext>
            </p:extLst>
          </p:nvPr>
        </p:nvGraphicFramePr>
        <p:xfrm>
          <a:off x="1016391" y="1599727"/>
          <a:ext cx="7939202" cy="42672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16671"/>
                <a:gridCol w="4300904"/>
                <a:gridCol w="1821627"/>
              </a:tblGrid>
              <a:tr h="2572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INGREDIENTS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bg1"/>
                          </a:solidFill>
                        </a:rPr>
                        <a:t>BENEFITS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(of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individual ingredients)</a:t>
                      </a:r>
                      <a:endParaRPr lang="en-US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Pomegranate</a:t>
                      </a:r>
                      <a:endParaRPr lang="en-US" sz="2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Provides anti-inflammatory effects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Lowers the risk of heart diseases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Helps fight bacterial and fungal infections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Improves memory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Beneficial for gastro-intestinal disorders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Mango</a:t>
                      </a:r>
                      <a:endParaRPr lang="en-US" sz="2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Also called King of Fruits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Alkalizes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the body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Improves eye health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Strengthens the immune system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Promotes brain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 descr="Image result for pomegran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17" y="2330019"/>
            <a:ext cx="1821844" cy="150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man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b="3736"/>
          <a:stretch/>
        </p:blipFill>
        <p:spPr bwMode="auto">
          <a:xfrm>
            <a:off x="6829942" y="4355250"/>
            <a:ext cx="2082019" cy="13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5261" y="618977"/>
            <a:ext cx="6697902" cy="6893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Key Ingredients of X-tract </a:t>
            </a:r>
            <a:r>
              <a:rPr lang="en-US" b="1" dirty="0" smtClean="0">
                <a:solidFill>
                  <a:srgbClr val="FF0000"/>
                </a:solidFill>
              </a:rPr>
              <a:t>F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61" y="782200"/>
            <a:ext cx="3279453" cy="16146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X-TRACT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Combination of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Fruit Powders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2396836"/>
            <a:ext cx="3532884" cy="43087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Helps to fulfill the daily requirement of essential and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colourful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fruits ranging from yellow, orange, red, maroon, purple and black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is full of antioxidants and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fibre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that helps to fight free radicals and keep you full for longer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added extracts gives an extra boost of antioxidants and essential vitamins and minerals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9"/>
          <a:stretch/>
        </p:blipFill>
        <p:spPr>
          <a:xfrm>
            <a:off x="4710545" y="0"/>
            <a:ext cx="443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750" y="2976124"/>
            <a:ext cx="4750085" cy="1325563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5CC836"/>
                </a:solidFill>
              </a:rPr>
              <a:t>Contains 7 Vegetables</a:t>
            </a:r>
            <a:endParaRPr lang="en-US" sz="3400" dirty="0">
              <a:solidFill>
                <a:srgbClr val="5CC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6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61" y="801857"/>
            <a:ext cx="7176204" cy="6893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X-TRACT </a:t>
            </a:r>
            <a:r>
              <a:rPr lang="en-US" b="1" dirty="0" smtClean="0">
                <a:solidFill>
                  <a:srgbClr val="00B050"/>
                </a:solidFill>
              </a:rPr>
              <a:t>V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Combination of Vegetable powders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1933062"/>
            <a:ext cx="3740703" cy="4188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Contains 7 Vegetables:</a:t>
            </a:r>
          </a:p>
          <a:p>
            <a:pPr marL="0" indent="0">
              <a:buNone/>
            </a:pPr>
            <a:endParaRPr lang="en-US" sz="1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Wheat Grass 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Spinach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Beans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Mint</a:t>
            </a:r>
            <a:endParaRPr lang="en-US" sz="2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Celery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Carrot</a:t>
            </a:r>
            <a:endParaRPr lang="en-US" sz="2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Beetroot</a:t>
            </a:r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84642" y="1926488"/>
            <a:ext cx="3505175" cy="41888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addition to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vegetable powders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it contains nutritious additives like –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licorice, cinnamon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turmeric,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spirulina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noni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also contains extracts of Green Tea, Grape Seed, Bilberry,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Amla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and Aloe Vera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contains added phytochemicals like Beta Carotene and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Quercetin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known for their antioxidant properties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lnSpc>
                <a:spcPct val="120000"/>
              </a:lnSpc>
              <a:spcBef>
                <a:spcPts val="4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5261" y="647113"/>
            <a:ext cx="6821752" cy="7596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Key Ingredients of X-tract </a:t>
            </a:r>
            <a:r>
              <a:rPr lang="en-US" b="1" dirty="0">
                <a:solidFill>
                  <a:srgbClr val="00B050"/>
                </a:solidFill>
              </a:rPr>
              <a:t>V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609562"/>
              </p:ext>
            </p:extLst>
          </p:nvPr>
        </p:nvGraphicFramePr>
        <p:xfrm>
          <a:off x="1016391" y="1529387"/>
          <a:ext cx="7939202" cy="49682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16671"/>
                <a:gridCol w="4300904"/>
                <a:gridCol w="1821627"/>
              </a:tblGrid>
              <a:tr h="2572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INGREDIENTS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BENEFITS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(of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individual ingredients)</a:t>
                      </a:r>
                      <a:endParaRPr lang="en-US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Wheat Grass</a:t>
                      </a:r>
                      <a:endParaRPr lang="en-US" sz="2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Promotes weight loss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Cleanse the liver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Stimulates circulation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Stimulates thyroid gland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Improves digestion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Spinach</a:t>
                      </a:r>
                      <a:endParaRPr lang="en-US" sz="2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Promotes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Gastrointestinal health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Anti-inflammatory property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Boosts immunity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Prevents anemia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Provides anti-aging benefits</a:t>
                      </a:r>
                      <a:endParaRPr lang="en-US" sz="2000" dirty="0">
                        <a:solidFill>
                          <a:srgbClr val="585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Beans</a:t>
                      </a:r>
                      <a:endParaRPr lang="en-US" sz="2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Reduces cardiovascular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risk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Improves immunity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Improves bone health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Promotes eye health</a:t>
                      </a:r>
                      <a:endParaRPr lang="en-US" sz="2000" dirty="0">
                        <a:solidFill>
                          <a:srgbClr val="585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6" y="2023390"/>
            <a:ext cx="1624891" cy="150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pala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12229" r="6374" b="9280"/>
          <a:stretch/>
        </p:blipFill>
        <p:spPr bwMode="auto">
          <a:xfrm>
            <a:off x="6780632" y="3702873"/>
            <a:ext cx="2132762" cy="1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 result for green bea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5861" r="4347" b="7347"/>
          <a:stretch/>
        </p:blipFill>
        <p:spPr bwMode="auto">
          <a:xfrm>
            <a:off x="6935372" y="5261313"/>
            <a:ext cx="1978021" cy="114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60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5261" y="590843"/>
            <a:ext cx="6711970" cy="80185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Key Ingredients of X-tract </a:t>
            </a:r>
            <a:r>
              <a:rPr lang="en-US" b="1" dirty="0">
                <a:solidFill>
                  <a:srgbClr val="00B050"/>
                </a:solidFill>
              </a:rPr>
              <a:t>V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504866"/>
              </p:ext>
            </p:extLst>
          </p:nvPr>
        </p:nvGraphicFramePr>
        <p:xfrm>
          <a:off x="1016391" y="1529387"/>
          <a:ext cx="7939202" cy="3657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16671"/>
                <a:gridCol w="4300904"/>
                <a:gridCol w="1821627"/>
              </a:tblGrid>
              <a:tr h="25720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INGREDIENTS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BENEFITS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(of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individual ingredients)</a:t>
                      </a:r>
                      <a:endParaRPr lang="en-US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Mint</a:t>
                      </a:r>
                      <a:endParaRPr lang="en-US" sz="2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Aids in digestion</a:t>
                      </a:r>
                      <a:endParaRPr lang="en-US" sz="2000" baseline="0" dirty="0" smtClean="0">
                        <a:solidFill>
                          <a:srgbClr val="58585A"/>
                        </a:solidFill>
                      </a:endParaRP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Treats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nausea and headaches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Prevents respiratory disorders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Good for skin 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Promotes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oral health</a:t>
                      </a:r>
                      <a:endParaRPr lang="en-US" sz="2000" dirty="0" smtClean="0">
                        <a:solidFill>
                          <a:srgbClr val="585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4209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Celery</a:t>
                      </a:r>
                      <a:endParaRPr lang="en-US" sz="2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dirty="0" smtClean="0">
                          <a:solidFill>
                            <a:srgbClr val="58585A"/>
                          </a:solidFill>
                        </a:rPr>
                        <a:t>Has</a:t>
                      </a: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 anti-hypertensive properties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Improves liver health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Lowers inflammation</a:t>
                      </a:r>
                    </a:p>
                    <a:p>
                      <a:pPr marL="342900" indent="-342900" algn="l">
                        <a:buFont typeface="Arial" pitchFamily="34" charset="0"/>
                        <a:buChar char="•"/>
                      </a:pPr>
                      <a:r>
                        <a:rPr lang="en-US" sz="2000" baseline="0" dirty="0" smtClean="0">
                          <a:solidFill>
                            <a:srgbClr val="58585A"/>
                          </a:solidFill>
                        </a:rPr>
                        <a:t>Boosts digestion and reduces bloating</a:t>
                      </a:r>
                      <a:endParaRPr lang="en-US" sz="2000" dirty="0">
                        <a:solidFill>
                          <a:srgbClr val="5858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" b="6417"/>
          <a:stretch/>
        </p:blipFill>
        <p:spPr bwMode="auto">
          <a:xfrm>
            <a:off x="7090115" y="1997611"/>
            <a:ext cx="1823273" cy="151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cele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4145" r="5364" b="7620"/>
          <a:stretch/>
        </p:blipFill>
        <p:spPr bwMode="auto">
          <a:xfrm>
            <a:off x="7005716" y="3620079"/>
            <a:ext cx="1913206" cy="15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1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5261" y="458636"/>
            <a:ext cx="3096573" cy="16146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X-TRACT </a:t>
            </a:r>
            <a:r>
              <a:rPr lang="en-US" b="1" dirty="0" smtClean="0">
                <a:solidFill>
                  <a:srgbClr val="00B050"/>
                </a:solidFill>
              </a:rPr>
              <a:t>V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Combination of Vegetable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Powders	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25261" y="2284292"/>
            <a:ext cx="3570802" cy="4308764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rgbClr val="58585A"/>
                </a:solidFill>
              </a:rPr>
              <a:t>Helps to fulfill the daily requirement of essential and dark green leafy vegetables 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rgbClr val="58585A"/>
                </a:solidFill>
              </a:rPr>
              <a:t>It is full of phytochemicals, chlorophyll and </a:t>
            </a:r>
            <a:r>
              <a:rPr lang="en-US" dirty="0" err="1" smtClean="0">
                <a:solidFill>
                  <a:srgbClr val="58585A"/>
                </a:solidFill>
              </a:rPr>
              <a:t>fibre</a:t>
            </a:r>
            <a:r>
              <a:rPr lang="en-US" dirty="0" smtClean="0">
                <a:solidFill>
                  <a:srgbClr val="58585A"/>
                </a:solidFill>
              </a:rPr>
              <a:t> that keep you full for longer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rgbClr val="58585A"/>
                </a:solidFill>
              </a:rPr>
              <a:t>The added extracts gives an extra boost of essential vitamins and minerals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lang="en-US" dirty="0">
              <a:solidFill>
                <a:srgbClr val="58585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5"/>
          <a:stretch/>
        </p:blipFill>
        <p:spPr>
          <a:xfrm rot="5400000">
            <a:off x="3523678" y="1257874"/>
            <a:ext cx="6857998" cy="434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61" y="647114"/>
            <a:ext cx="6446077" cy="8299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ain benefits of X-tract </a:t>
            </a:r>
            <a:r>
              <a:rPr lang="en-US" b="1" dirty="0" smtClean="0">
                <a:solidFill>
                  <a:srgbClr val="00B050"/>
                </a:solidFill>
              </a:rPr>
              <a:t>V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b="1" dirty="0" smtClean="0">
                <a:solidFill>
                  <a:srgbClr val="FF0000"/>
                </a:solidFill>
              </a:rPr>
              <a:t>F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244775"/>
              </p:ext>
            </p:extLst>
          </p:nvPr>
        </p:nvGraphicFramePr>
        <p:xfrm>
          <a:off x="744165" y="1688123"/>
          <a:ext cx="4517151" cy="443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Users\shalini\AppData\Local\Microsoft\Windows\Temporary Internet Files\Content.Outlook\BURN6YXA\sachet-Green-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63" y="2546229"/>
            <a:ext cx="23526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alini\AppData\Local\Microsoft\Windows\Temporary Internet Files\Content.Outlook\BURN6YXA\sachet-red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747" y="2546229"/>
            <a:ext cx="2366726" cy="275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1933062"/>
            <a:ext cx="7865522" cy="46787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Fruits 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vegetables are very important components of our daily food plan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They contain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important vitamins, minerals and plant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chemicals or phytochemicals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They are rich in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fibre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are mostly fat free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diet high in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fruits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vegetables can help protect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body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against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many diseases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buying and serving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fruits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vegetables, aim for variety to get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maximum nutrients possible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7588" y="829936"/>
            <a:ext cx="483931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FRUITS &amp; VEGETABLES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85" y="591435"/>
            <a:ext cx="1617797" cy="135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lass of wa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1" t="10354" r="16456" b="10114"/>
          <a:stretch/>
        </p:blipFill>
        <p:spPr bwMode="auto">
          <a:xfrm>
            <a:off x="5683418" y="1430995"/>
            <a:ext cx="2489982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61" y="782201"/>
            <a:ext cx="3940634" cy="77931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to consume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193" y="1933062"/>
            <a:ext cx="4151650" cy="418881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Add 1 whole Sachet of Vestige Prime X-tract V or X-tract F in 1 glass of water (200 ml)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Stir thoroughly with spoon or in a shaker 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Consume immediately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Once pouch is open, consume immediately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2" descr="C:\Users\shalini\AppData\Local\Microsoft\Windows\Temporary Internet Files\Content.Outlook\BURN6YXA\sachet-Green-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350">
            <a:off x="4706147" y="3336334"/>
            <a:ext cx="2178749" cy="254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halini\AppData\Local\Microsoft\Windows\Temporary Internet Files\Content.Outlook\BURN6YXA\sachet-red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344">
            <a:off x="6776019" y="3321023"/>
            <a:ext cx="2202462" cy="25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3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age result for vegetable and fruit jui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r="34334"/>
          <a:stretch/>
        </p:blipFill>
        <p:spPr bwMode="auto">
          <a:xfrm>
            <a:off x="4740882" y="1326833"/>
            <a:ext cx="4403188" cy="472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261" y="759657"/>
            <a:ext cx="3954702" cy="7078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When to consume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397" y="1862722"/>
            <a:ext cx="3715621" cy="44536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can be consumed in mid-meals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 can start your day with Vestige Prime X-tract V, which will give a feeling of fullness and alkalizes your body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the evening time you can enjoy Vestige Prime X-tract F which will not only curb your hunger but will also provide you essential phytonutrients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2" descr="C:\Users\shalini\AppData\Local\Microsoft\Windows\Temporary Internet Files\Content.Outlook\BURN6YXA\sachet-Green-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508" y="3812361"/>
            <a:ext cx="1954510" cy="227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halini\AppData\Local\Microsoft\Windows\Temporary Internet Files\Content.Outlook\BURN6YXA\sachet-red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33" y="3755961"/>
            <a:ext cx="2004867" cy="23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6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589" y="4332850"/>
            <a:ext cx="3488788" cy="16599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DP- 1100/-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BV- 605.00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PV- </a:t>
            </a:r>
            <a:r>
              <a:rPr lang="en-US" sz="2800" b="1" dirty="0" smtClean="0">
                <a:solidFill>
                  <a:srgbClr val="C00000"/>
                </a:solidFill>
              </a:rPr>
              <a:t>33.61</a:t>
            </a:r>
            <a:endParaRPr lang="en-US" sz="2800" b="1" dirty="0">
              <a:solidFill>
                <a:srgbClr val="C00000"/>
              </a:solidFill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MRP- </a:t>
            </a:r>
            <a:r>
              <a:rPr lang="en-US" sz="2800" b="1" dirty="0" smtClean="0">
                <a:solidFill>
                  <a:srgbClr val="C00000"/>
                </a:solidFill>
              </a:rPr>
              <a:t>Rs.1275</a:t>
            </a:r>
            <a:r>
              <a:rPr lang="en-US" sz="2800" b="1" dirty="0">
                <a:solidFill>
                  <a:srgbClr val="C00000"/>
                </a:solidFill>
              </a:rPr>
              <a:t>/-</a:t>
            </a:r>
          </a:p>
        </p:txBody>
      </p:sp>
      <p:sp>
        <p:nvSpPr>
          <p:cNvPr id="3" name="Rectangle 2"/>
          <p:cNvSpPr/>
          <p:nvPr/>
        </p:nvSpPr>
        <p:spPr>
          <a:xfrm>
            <a:off x="4909625" y="4332849"/>
            <a:ext cx="3460652" cy="1659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DP- 1250/-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BV- 687.50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PV-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38.19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MRP-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Rs.1440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/-</a:t>
            </a:r>
          </a:p>
        </p:txBody>
      </p:sp>
    </p:spTree>
    <p:extLst>
      <p:ext uri="{BB962C8B-B14F-4D97-AF65-F5344CB8AC3E}">
        <p14:creationId xmlns:p14="http://schemas.microsoft.com/office/powerpoint/2010/main" val="28341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4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4436" r="8430"/>
          <a:stretch/>
        </p:blipFill>
        <p:spPr>
          <a:xfrm rot="5400000">
            <a:off x="5017206" y="2452602"/>
            <a:ext cx="5252378" cy="28319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193" y="2059674"/>
            <a:ext cx="5200175" cy="383469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WHO recommends a minimum of  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400 g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fruits and vegetable a day 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b="1" dirty="0" smtClean="0">
                <a:solidFill>
                  <a:srgbClr val="58585A"/>
                </a:solidFill>
              </a:rPr>
              <a:t>Harvard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School of Public Health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reports that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daily intake of fruits 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vegetables gives a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variety of nutrients and phytochemicals needed to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help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lower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risk of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heart disease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prevent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cancer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maintain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optimal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588" y="801800"/>
            <a:ext cx="479711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FRUITS &amp; VEGETABLES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7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34" y="1432177"/>
            <a:ext cx="8299966" cy="36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2676" y="2827592"/>
            <a:ext cx="699167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PHYTONUTRIENTS</a:t>
            </a:r>
            <a:endParaRPr lang="en-US" sz="6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HYTONUTRIEN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6"/>
          <a:stretch/>
        </p:blipFill>
        <p:spPr bwMode="auto">
          <a:xfrm rot="10800000">
            <a:off x="6611814" y="3473570"/>
            <a:ext cx="2532184" cy="338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261" y="2242558"/>
            <a:ext cx="7767047" cy="161198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Plant foods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contains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thousands of natural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nutrients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These are called phytonutrients or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phytochemicals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These nutrients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protect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plants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germs, fungi, bugs, and other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threats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5262" y="3854547"/>
            <a:ext cx="5305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many phytonutrients which are found naturally in fruits &amp; vegetables like carotenoids, lycopene, chlorophyll,  anthocyanin,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anthoxanthin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flavonoids, etc., which have many health benefits for the human body 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1828" y="1617778"/>
            <a:ext cx="8437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PHYTONUTRIENTS = PHYTO (PLANT) + NUTRIENTS = PLANT BASED NUTRITION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588" y="801800"/>
            <a:ext cx="400932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PHYTONUTRIENTS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PHYTONUTRI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PHYTONUTRIENT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/>
          <a:stretch/>
        </p:blipFill>
        <p:spPr bwMode="auto">
          <a:xfrm>
            <a:off x="829993" y="5401993"/>
            <a:ext cx="8314007" cy="14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 descr="Image result for PHYTONUTRIENTS BENEF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54" y="1072595"/>
            <a:ext cx="4229360" cy="42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48446" y="618978"/>
            <a:ext cx="168783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HEART HEALTH</a:t>
            </a:r>
            <a:endParaRPr lang="en-US" sz="1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60910" y="4636527"/>
            <a:ext cx="17016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LUNGS HEALTH</a:t>
            </a:r>
            <a:endParaRPr lang="en-US" sz="19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69666" y="4614290"/>
            <a:ext cx="170841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BONES HEALTH</a:t>
            </a:r>
            <a:endParaRPr lang="en-US" sz="19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21366" y="1983574"/>
            <a:ext cx="217681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BOOSTS IMMUNITY</a:t>
            </a:r>
            <a:endParaRPr lang="en-US" sz="1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00262" y="2025778"/>
            <a:ext cx="213699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COGNITIVE HEALTH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26189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60" y="947738"/>
            <a:ext cx="6296025" cy="4962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"/>
          <a:stretch/>
        </p:blipFill>
        <p:spPr bwMode="auto">
          <a:xfrm>
            <a:off x="1294523" y="70340"/>
            <a:ext cx="7427437" cy="644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8968" y="2335237"/>
            <a:ext cx="7104176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ROLE OF FRUITS &amp; VEGETABLES IN MAINTAINING GOOD HEALTH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6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1679</TotalTime>
  <Words>1004</Words>
  <Application>Microsoft Office PowerPoint</Application>
  <PresentationFormat>On-screen Show (4:3)</PresentationFormat>
  <Paragraphs>185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VESTIGE PRIME X-TRACT V &amp; X-TRACT 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</vt:lpstr>
      <vt:lpstr>PowerPoint Presentation</vt:lpstr>
      <vt:lpstr>PowerPoint Presentation</vt:lpstr>
      <vt:lpstr>Contains 13 Fruits</vt:lpstr>
      <vt:lpstr>X-TRACT F – Combination of Fruit Powders </vt:lpstr>
      <vt:lpstr>The Key Ingredients of X-tract F</vt:lpstr>
      <vt:lpstr>The Key Ingredients of X-tract F</vt:lpstr>
      <vt:lpstr>X-TRACT F – Combination of Fruit Powders </vt:lpstr>
      <vt:lpstr>Contains 7 Vegetables</vt:lpstr>
      <vt:lpstr>X-TRACT V – Combination of Vegetable powders</vt:lpstr>
      <vt:lpstr>The Key Ingredients of X-tract V</vt:lpstr>
      <vt:lpstr>The Key Ingredients of X-tract V</vt:lpstr>
      <vt:lpstr>X-TRACT V – Combination of Vegetable Powders </vt:lpstr>
      <vt:lpstr>Main benefits of X-tract V &amp; F</vt:lpstr>
      <vt:lpstr>How to consume</vt:lpstr>
      <vt:lpstr>When to consume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Shuchi Arora</cp:lastModifiedBy>
  <cp:revision>347</cp:revision>
  <dcterms:created xsi:type="dcterms:W3CDTF">2017-09-07T10:38:45Z</dcterms:created>
  <dcterms:modified xsi:type="dcterms:W3CDTF">2017-10-30T07:02:33Z</dcterms:modified>
</cp:coreProperties>
</file>