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AF4A2-024B-4AB8-BB83-841DBE7C5B47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66288-9CA7-4593-A21B-910F705436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B3DCC2-D5C9-4451-9C6B-090E390BAC8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solidFill>
            <a:srgbClr val="FFFFFF"/>
          </a:solidFill>
          <a:ln/>
        </p:spPr>
      </p:sp>
      <p:sp>
        <p:nvSpPr>
          <p:cNvPr id="7680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E170-7D00-465E-829E-EBF9A688EDC4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85D0-0E36-4335-A568-5CAFEC294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E170-7D00-465E-829E-EBF9A688EDC4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85D0-0E36-4335-A568-5CAFEC294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E170-7D00-465E-829E-EBF9A688EDC4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85D0-0E36-4335-A568-5CAFEC294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E170-7D00-465E-829E-EBF9A688EDC4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85D0-0E36-4335-A568-5CAFEC294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E170-7D00-465E-829E-EBF9A688EDC4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85D0-0E36-4335-A568-5CAFEC294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E170-7D00-465E-829E-EBF9A688EDC4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85D0-0E36-4335-A568-5CAFEC294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E170-7D00-465E-829E-EBF9A688EDC4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85D0-0E36-4335-A568-5CAFEC294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E170-7D00-465E-829E-EBF9A688EDC4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85D0-0E36-4335-A568-5CAFEC294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E170-7D00-465E-829E-EBF9A688EDC4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85D0-0E36-4335-A568-5CAFEC294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E170-7D00-465E-829E-EBF9A688EDC4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85D0-0E36-4335-A568-5CAFEC294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FE170-7D00-465E-829E-EBF9A688EDC4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85D0-0E36-4335-A568-5CAFEC29409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E170-7D00-465E-829E-EBF9A688EDC4}" type="datetimeFigureOut">
              <a:rPr lang="en-US" smtClean="0"/>
              <a:t>5/18/2013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A85D0-0E36-4335-A568-5CAFEC29409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30878E-90B1-4806-B411-57BB2A51789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Text Box 2050"/>
          <p:cNvSpPr txBox="1">
            <a:spLocks noChangeArrowheads="1"/>
          </p:cNvSpPr>
          <p:nvPr/>
        </p:nvSpPr>
        <p:spPr bwMode="auto">
          <a:xfrm>
            <a:off x="1295400" y="2819400"/>
            <a:ext cx="65532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 b="1">
                <a:latin typeface="Univers Condensed" pitchFamily="34" charset="-18"/>
              </a:rPr>
              <a:t>VESTIGE SPIRULINA</a:t>
            </a:r>
            <a:r>
              <a:rPr lang="en-US" sz="5400" b="1">
                <a:latin typeface="Univers Condensed" pitchFamily="34" charset="-18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3600" b="1">
                <a:latin typeface="Univers Condensed" pitchFamily="34" charset="-18"/>
              </a:rPr>
              <a:t>WORLD’S NO.1 FOOD SUPPLEMENT</a:t>
            </a:r>
          </a:p>
        </p:txBody>
      </p:sp>
      <p:pic>
        <p:nvPicPr>
          <p:cNvPr id="3076" name="Picture 2051" descr="im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434340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07F3C5-6CD2-4A28-897A-E69D98731D8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1" name="Rectangle 3074"/>
          <p:cNvSpPr>
            <a:spLocks noChangeArrowheads="1"/>
          </p:cNvSpPr>
          <p:nvPr/>
        </p:nvSpPr>
        <p:spPr bwMode="auto">
          <a:xfrm>
            <a:off x="1981200" y="1524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Univers" pitchFamily="34" charset="0"/>
                <a:ea typeface="黑體簡體" pitchFamily="49" charset="-120"/>
              </a:rPr>
              <a:t>WHO CAN HAVE SPIRULINA?</a:t>
            </a:r>
          </a:p>
        </p:txBody>
      </p:sp>
      <p:sp>
        <p:nvSpPr>
          <p:cNvPr id="12292" name="Rectangle 3075"/>
          <p:cNvSpPr>
            <a:spLocks noChangeArrowheads="1"/>
          </p:cNvSpPr>
          <p:nvPr/>
        </p:nvSpPr>
        <p:spPr bwMode="auto">
          <a:xfrm>
            <a:off x="2133600" y="14478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altLang="zh-CN">
              <a:latin typeface="Arial" charset="0"/>
              <a:ea typeface="黑體簡體" pitchFamily="49" charset="-120"/>
            </a:endParaRPr>
          </a:p>
        </p:txBody>
      </p:sp>
      <p:sp>
        <p:nvSpPr>
          <p:cNvPr id="12293" name="Text Box 3076"/>
          <p:cNvSpPr txBox="1">
            <a:spLocks noChangeArrowheads="1"/>
          </p:cNvSpPr>
          <p:nvPr/>
        </p:nvSpPr>
        <p:spPr bwMode="auto">
          <a:xfrm>
            <a:off x="609600" y="2600325"/>
            <a:ext cx="586740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Those who are suffering from: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General Weakness, 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fatigue, 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early aging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Skin Problems, Acne, dry Skin,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Diabetes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Anemia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Memory Loss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Poor Vision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Hyper acidity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Ulcers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As a complete food supplement.</a:t>
            </a:r>
          </a:p>
        </p:txBody>
      </p:sp>
      <p:pic>
        <p:nvPicPr>
          <p:cNvPr id="12294" name="Picture 3077" descr="im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3200400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8FCA9F-9041-4BBD-B058-9A8E1895EAF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1219200" y="14288"/>
            <a:ext cx="6934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Univers" pitchFamily="34" charset="0"/>
              </a:rPr>
              <a:t>POSSIBLE IMPROVEMENT ACTIONS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7200" y="533400"/>
            <a:ext cx="8153400" cy="6248400"/>
            <a:chOff x="1440" y="336"/>
            <a:chExt cx="3504" cy="3936"/>
          </a:xfrm>
        </p:grpSpPr>
        <p:sp>
          <p:nvSpPr>
            <p:cNvPr id="13318" name="Rectangle 4"/>
            <p:cNvSpPr>
              <a:spLocks noChangeArrowheads="1"/>
            </p:cNvSpPr>
            <p:nvPr/>
          </p:nvSpPr>
          <p:spPr bwMode="auto">
            <a:xfrm>
              <a:off x="1481" y="336"/>
              <a:ext cx="1670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2000" b="1">
                  <a:latin typeface="Univers" pitchFamily="34" charset="0"/>
                </a:rPr>
                <a:t> Actions</a:t>
              </a:r>
              <a:endParaRPr lang="en-US" sz="2000" b="1"/>
            </a:p>
          </p:txBody>
        </p:sp>
        <p:sp>
          <p:nvSpPr>
            <p:cNvPr id="13319" name="Rectangle 5"/>
            <p:cNvSpPr>
              <a:spLocks noChangeArrowheads="1"/>
            </p:cNvSpPr>
            <p:nvPr/>
          </p:nvSpPr>
          <p:spPr bwMode="auto">
            <a:xfrm>
              <a:off x="1440" y="336"/>
              <a:ext cx="1752" cy="624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0" name="Rectangle 6"/>
            <p:cNvSpPr>
              <a:spLocks noChangeArrowheads="1"/>
            </p:cNvSpPr>
            <p:nvPr/>
          </p:nvSpPr>
          <p:spPr bwMode="auto">
            <a:xfrm>
              <a:off x="3233" y="336"/>
              <a:ext cx="1670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2000" b="1">
                  <a:latin typeface="Univers" pitchFamily="34" charset="0"/>
                </a:rPr>
                <a:t>Possible Reasons</a:t>
              </a:r>
              <a:endParaRPr lang="en-US" sz="2000" b="1">
                <a:cs typeface="Times New Roman" charset="0"/>
              </a:endParaRPr>
            </a:p>
            <a:p>
              <a:pPr algn="ctr" eaLnBrk="0" hangingPunct="0"/>
              <a:endParaRPr lang="en-US" sz="2000" b="1"/>
            </a:p>
          </p:txBody>
        </p:sp>
        <p:sp>
          <p:nvSpPr>
            <p:cNvPr id="13321" name="Rectangle 7"/>
            <p:cNvSpPr>
              <a:spLocks noChangeArrowheads="1"/>
            </p:cNvSpPr>
            <p:nvPr/>
          </p:nvSpPr>
          <p:spPr bwMode="auto">
            <a:xfrm>
              <a:off x="3192" y="336"/>
              <a:ext cx="1752" cy="624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2" name="Rectangle 8"/>
            <p:cNvSpPr>
              <a:spLocks noChangeArrowheads="1"/>
            </p:cNvSpPr>
            <p:nvPr/>
          </p:nvSpPr>
          <p:spPr bwMode="auto">
            <a:xfrm>
              <a:off x="1481" y="969"/>
              <a:ext cx="1670" cy="10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400" b="1">
                <a:latin typeface="Univers" pitchFamily="34" charset="0"/>
                <a:cs typeface="Times New Roman" charset="0"/>
              </a:endParaRPr>
            </a:p>
            <a:p>
              <a:endParaRPr lang="en-US" sz="1400" b="1">
                <a:latin typeface="Univers" pitchFamily="34" charset="0"/>
                <a:cs typeface="Times New Roman" charset="0"/>
              </a:endParaRPr>
            </a:p>
            <a:p>
              <a:r>
                <a:rPr lang="en-US" sz="1400" b="1">
                  <a:latin typeface="Univers" pitchFamily="34" charset="0"/>
                  <a:cs typeface="Times New Roman" charset="0"/>
                </a:rPr>
                <a:t>*</a:t>
              </a:r>
              <a:r>
                <a:rPr lang="en-US" sz="2000" b="1">
                  <a:latin typeface="Univers" pitchFamily="34" charset="0"/>
                  <a:cs typeface="Times New Roman" charset="0"/>
                </a:rPr>
                <a:t>Fever or slight fever</a:t>
              </a:r>
              <a:endParaRPr lang="en-US" sz="2000" b="1">
                <a:latin typeface="Univers" pitchFamily="34" charset="0"/>
              </a:endParaRPr>
            </a:p>
          </p:txBody>
        </p:sp>
        <p:sp>
          <p:nvSpPr>
            <p:cNvPr id="13323" name="Rectangle 9"/>
            <p:cNvSpPr>
              <a:spLocks noChangeArrowheads="1"/>
            </p:cNvSpPr>
            <p:nvPr/>
          </p:nvSpPr>
          <p:spPr bwMode="auto">
            <a:xfrm>
              <a:off x="1440" y="957"/>
              <a:ext cx="1752" cy="1107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Rectangle 10"/>
            <p:cNvSpPr>
              <a:spLocks noChangeArrowheads="1"/>
            </p:cNvSpPr>
            <p:nvPr/>
          </p:nvSpPr>
          <p:spPr bwMode="auto">
            <a:xfrm>
              <a:off x="3233" y="960"/>
              <a:ext cx="1670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sz="1600" b="1">
                  <a:latin typeface="Univers Condensed" pitchFamily="34" charset="-18"/>
                  <a:cs typeface="Times New Roman" charset="0"/>
                </a:rPr>
                <a:t>Spirulina contains 68% protein and other rich  nutrients which promote body metabolism to release body heat and hence increase body temperature.</a:t>
              </a:r>
            </a:p>
            <a:p>
              <a:pPr algn="just" eaLnBrk="0" hangingPunct="0"/>
              <a:endParaRPr lang="en-US" sz="1600" b="1">
                <a:latin typeface="Univers Condensed" pitchFamily="34" charset="-18"/>
              </a:endParaRPr>
            </a:p>
          </p:txBody>
        </p:sp>
        <p:sp>
          <p:nvSpPr>
            <p:cNvPr id="13325" name="Rectangle 11"/>
            <p:cNvSpPr>
              <a:spLocks noChangeArrowheads="1"/>
            </p:cNvSpPr>
            <p:nvPr/>
          </p:nvSpPr>
          <p:spPr bwMode="auto">
            <a:xfrm>
              <a:off x="3192" y="960"/>
              <a:ext cx="1752" cy="1104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Rectangle 12"/>
            <p:cNvSpPr>
              <a:spLocks noChangeArrowheads="1"/>
            </p:cNvSpPr>
            <p:nvPr/>
          </p:nvSpPr>
          <p:spPr bwMode="auto">
            <a:xfrm>
              <a:off x="1481" y="2068"/>
              <a:ext cx="1670" cy="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cs typeface="Times New Roman" charset="0"/>
                </a:rPr>
                <a:t>* </a:t>
              </a:r>
              <a:r>
                <a:rPr lang="en-US" sz="2000" b="1">
                  <a:latin typeface="Univers" pitchFamily="34" charset="0"/>
                  <a:cs typeface="Times New Roman" charset="0"/>
                </a:rPr>
                <a:t>Fever, excited, sleeplessness at night.</a:t>
              </a:r>
            </a:p>
            <a:p>
              <a:pPr eaLnBrk="0" hangingPunct="0"/>
              <a:endParaRPr lang="en-US" sz="3200" b="1"/>
            </a:p>
          </p:txBody>
        </p:sp>
        <p:sp>
          <p:nvSpPr>
            <p:cNvPr id="13327" name="Rectangle 13"/>
            <p:cNvSpPr>
              <a:spLocks noChangeArrowheads="1"/>
            </p:cNvSpPr>
            <p:nvPr/>
          </p:nvSpPr>
          <p:spPr bwMode="auto">
            <a:xfrm>
              <a:off x="1440" y="2056"/>
              <a:ext cx="1752" cy="680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Rectangle 14"/>
            <p:cNvSpPr>
              <a:spLocks noChangeArrowheads="1"/>
            </p:cNvSpPr>
            <p:nvPr/>
          </p:nvSpPr>
          <p:spPr bwMode="auto">
            <a:xfrm>
              <a:off x="3233" y="2064"/>
              <a:ext cx="1670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sz="1600" b="1">
                  <a:latin typeface="Univers Condensed" pitchFamily="34" charset="-18"/>
                  <a:cs typeface="Times New Roman" charset="0"/>
                </a:rPr>
                <a:t>Burning of excessive fat in the body by converting into heat energy is a normal condition.</a:t>
              </a:r>
            </a:p>
            <a:p>
              <a:pPr algn="just" eaLnBrk="0" hangingPunct="0"/>
              <a:endParaRPr lang="en-US" sz="1600" b="1"/>
            </a:p>
          </p:txBody>
        </p:sp>
        <p:sp>
          <p:nvSpPr>
            <p:cNvPr id="13329" name="Rectangle 15"/>
            <p:cNvSpPr>
              <a:spLocks noChangeArrowheads="1"/>
            </p:cNvSpPr>
            <p:nvPr/>
          </p:nvSpPr>
          <p:spPr bwMode="auto">
            <a:xfrm>
              <a:off x="3192" y="2064"/>
              <a:ext cx="1752" cy="67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Rectangle 16"/>
            <p:cNvSpPr>
              <a:spLocks noChangeArrowheads="1"/>
            </p:cNvSpPr>
            <p:nvPr/>
          </p:nvSpPr>
          <p:spPr bwMode="auto">
            <a:xfrm>
              <a:off x="3233" y="2736"/>
              <a:ext cx="1670" cy="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sz="1600" b="1">
                  <a:latin typeface="Univers Condensed" pitchFamily="34" charset="-18"/>
                  <a:cs typeface="Times New Roman" charset="0"/>
                </a:rPr>
                <a:t>Spirulina helps eliminate accumulated residues in the colon. If the excreta remain green in colour after a period of time, this is due to the green pigments of Spirulina.</a:t>
              </a:r>
            </a:p>
            <a:p>
              <a:pPr algn="just" eaLnBrk="0" hangingPunct="0"/>
              <a:endParaRPr lang="en-US" sz="1600" b="1">
                <a:latin typeface="Univers Condensed" pitchFamily="34" charset="-18"/>
              </a:endParaRPr>
            </a:p>
          </p:txBody>
        </p:sp>
        <p:sp>
          <p:nvSpPr>
            <p:cNvPr id="13331" name="Rectangle 17"/>
            <p:cNvSpPr>
              <a:spLocks noChangeArrowheads="1"/>
            </p:cNvSpPr>
            <p:nvPr/>
          </p:nvSpPr>
          <p:spPr bwMode="auto">
            <a:xfrm>
              <a:off x="3192" y="2736"/>
              <a:ext cx="1752" cy="89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2" name="Rectangle 18"/>
            <p:cNvSpPr>
              <a:spLocks noChangeArrowheads="1"/>
            </p:cNvSpPr>
            <p:nvPr/>
          </p:nvSpPr>
          <p:spPr bwMode="auto">
            <a:xfrm>
              <a:off x="1481" y="3636"/>
              <a:ext cx="1670" cy="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 b="1">
                  <a:cs typeface="Times New Roman" charset="0"/>
                </a:rPr>
                <a:t>*</a:t>
              </a:r>
              <a:r>
                <a:rPr lang="en-US" sz="2000" b="1">
                  <a:latin typeface="Univers" pitchFamily="34" charset="0"/>
                  <a:cs typeface="Times New Roman" charset="0"/>
                </a:rPr>
                <a:t>Fart , chest pain.</a:t>
              </a:r>
            </a:p>
            <a:p>
              <a:pPr eaLnBrk="0" hangingPunct="0"/>
              <a:endParaRPr lang="en-US" sz="2000" b="1">
                <a:latin typeface="Univers" pitchFamily="34" charset="0"/>
              </a:endParaRPr>
            </a:p>
          </p:txBody>
        </p:sp>
        <p:sp>
          <p:nvSpPr>
            <p:cNvPr id="13333" name="Rectangle 19"/>
            <p:cNvSpPr>
              <a:spLocks noChangeArrowheads="1"/>
            </p:cNvSpPr>
            <p:nvPr/>
          </p:nvSpPr>
          <p:spPr bwMode="auto">
            <a:xfrm>
              <a:off x="1440" y="3624"/>
              <a:ext cx="1752" cy="63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4" name="Rectangle 20"/>
            <p:cNvSpPr>
              <a:spLocks noChangeArrowheads="1"/>
            </p:cNvSpPr>
            <p:nvPr/>
          </p:nvSpPr>
          <p:spPr bwMode="auto">
            <a:xfrm>
              <a:off x="3233" y="3636"/>
              <a:ext cx="1670" cy="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/>
              <a:r>
                <a:rPr lang="en-US" sz="1600" b="1">
                  <a:latin typeface="Univers Condensed" pitchFamily="34" charset="-18"/>
                  <a:cs typeface="Times New Roman" charset="0"/>
                </a:rPr>
                <a:t>Symptoms of a malfunctioning digestive system, flatulence.</a:t>
              </a:r>
            </a:p>
            <a:p>
              <a:pPr algn="just" eaLnBrk="0" hangingPunct="0"/>
              <a:endParaRPr lang="en-US" sz="1600" b="1">
                <a:latin typeface="Univers Condensed" pitchFamily="34" charset="-18"/>
              </a:endParaRPr>
            </a:p>
          </p:txBody>
        </p:sp>
        <p:sp>
          <p:nvSpPr>
            <p:cNvPr id="13335" name="Rectangle 21"/>
            <p:cNvSpPr>
              <a:spLocks noChangeArrowheads="1"/>
            </p:cNvSpPr>
            <p:nvPr/>
          </p:nvSpPr>
          <p:spPr bwMode="auto">
            <a:xfrm>
              <a:off x="3192" y="3624"/>
              <a:ext cx="1752" cy="63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6" name="Rectangle 22"/>
            <p:cNvSpPr>
              <a:spLocks noChangeArrowheads="1"/>
            </p:cNvSpPr>
            <p:nvPr/>
          </p:nvSpPr>
          <p:spPr bwMode="auto">
            <a:xfrm>
              <a:off x="1481" y="2800"/>
              <a:ext cx="1670" cy="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 b="1">
                  <a:latin typeface="Univers" pitchFamily="34" charset="0"/>
                  <a:cs typeface="Times New Roman" charset="0"/>
                </a:rPr>
                <a:t>*</a:t>
              </a:r>
              <a:r>
                <a:rPr lang="en-US" sz="2000" b="1">
                  <a:latin typeface="Univers" pitchFamily="34" charset="0"/>
                  <a:cs typeface="Times New Roman" charset="0"/>
                </a:rPr>
                <a:t>Blackish green excreta.</a:t>
              </a:r>
            </a:p>
          </p:txBody>
        </p:sp>
        <p:sp>
          <p:nvSpPr>
            <p:cNvPr id="13337" name="Rectangle 23"/>
            <p:cNvSpPr>
              <a:spLocks noChangeArrowheads="1"/>
            </p:cNvSpPr>
            <p:nvPr/>
          </p:nvSpPr>
          <p:spPr bwMode="auto">
            <a:xfrm>
              <a:off x="1440" y="2736"/>
              <a:ext cx="1752" cy="89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3317" name="Picture 24" descr="im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0480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063178-D8F8-452F-8F0B-8349B438CB52}" type="slidenum">
              <a:rPr lang="en-US" smtClean="0"/>
              <a:pPr/>
              <a:t>12</a:t>
            </a:fld>
            <a:endParaRPr lang="en-US" smtClean="0"/>
          </a:p>
        </p:txBody>
      </p:sp>
      <p:grpSp>
        <p:nvGrpSpPr>
          <p:cNvPr id="2" name="Group 1027"/>
          <p:cNvGrpSpPr>
            <a:grpSpLocks/>
          </p:cNvGrpSpPr>
          <p:nvPr/>
        </p:nvGrpSpPr>
        <p:grpSpPr bwMode="auto">
          <a:xfrm>
            <a:off x="2671763" y="919163"/>
            <a:ext cx="6243637" cy="5629275"/>
            <a:chOff x="0" y="0"/>
            <a:chExt cx="3714" cy="3146"/>
          </a:xfrm>
        </p:grpSpPr>
        <p:grpSp>
          <p:nvGrpSpPr>
            <p:cNvPr id="3" name="Group 1028"/>
            <p:cNvGrpSpPr>
              <a:grpSpLocks/>
            </p:cNvGrpSpPr>
            <p:nvPr/>
          </p:nvGrpSpPr>
          <p:grpSpPr bwMode="auto">
            <a:xfrm>
              <a:off x="0" y="0"/>
              <a:ext cx="1857" cy="499"/>
              <a:chOff x="0" y="0"/>
              <a:chExt cx="1857" cy="499"/>
            </a:xfrm>
          </p:grpSpPr>
          <p:sp>
            <p:nvSpPr>
              <p:cNvPr id="14379" name="Rectangle 1029"/>
              <p:cNvSpPr>
                <a:spLocks noChangeArrowheads="1"/>
              </p:cNvSpPr>
              <p:nvPr/>
            </p:nvSpPr>
            <p:spPr bwMode="auto">
              <a:xfrm>
                <a:off x="43" y="0"/>
                <a:ext cx="1771" cy="4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b="1"/>
                  <a:t>Actions</a:t>
                </a:r>
              </a:p>
            </p:txBody>
          </p:sp>
          <p:sp>
            <p:nvSpPr>
              <p:cNvPr id="14380" name="Rectangle 1030"/>
              <p:cNvSpPr>
                <a:spLocks noChangeArrowheads="1"/>
              </p:cNvSpPr>
              <p:nvPr/>
            </p:nvSpPr>
            <p:spPr bwMode="auto">
              <a:xfrm>
                <a:off x="0" y="0"/>
                <a:ext cx="1857" cy="49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1031"/>
            <p:cNvGrpSpPr>
              <a:grpSpLocks/>
            </p:cNvGrpSpPr>
            <p:nvPr/>
          </p:nvGrpSpPr>
          <p:grpSpPr bwMode="auto">
            <a:xfrm>
              <a:off x="1857" y="0"/>
              <a:ext cx="1857" cy="499"/>
              <a:chOff x="1857" y="0"/>
              <a:chExt cx="1857" cy="499"/>
            </a:xfrm>
          </p:grpSpPr>
          <p:sp>
            <p:nvSpPr>
              <p:cNvPr id="14377" name="Rectangle 1032"/>
              <p:cNvSpPr>
                <a:spLocks noChangeArrowheads="1"/>
              </p:cNvSpPr>
              <p:nvPr/>
            </p:nvSpPr>
            <p:spPr bwMode="auto">
              <a:xfrm>
                <a:off x="1900" y="0"/>
                <a:ext cx="1771" cy="4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b="1"/>
                  <a:t>Possible Reasons</a:t>
                </a:r>
                <a:endParaRPr lang="en-US"/>
              </a:p>
            </p:txBody>
          </p:sp>
          <p:sp>
            <p:nvSpPr>
              <p:cNvPr id="14378" name="Rectangle 1033"/>
              <p:cNvSpPr>
                <a:spLocks noChangeArrowheads="1"/>
              </p:cNvSpPr>
              <p:nvPr/>
            </p:nvSpPr>
            <p:spPr bwMode="auto">
              <a:xfrm>
                <a:off x="1857" y="0"/>
                <a:ext cx="1857" cy="499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1034"/>
            <p:cNvGrpSpPr>
              <a:grpSpLocks/>
            </p:cNvGrpSpPr>
            <p:nvPr/>
          </p:nvGrpSpPr>
          <p:grpSpPr bwMode="auto">
            <a:xfrm>
              <a:off x="0" y="499"/>
              <a:ext cx="1857" cy="748"/>
              <a:chOff x="0" y="499"/>
              <a:chExt cx="1857" cy="748"/>
            </a:xfrm>
          </p:grpSpPr>
          <p:sp>
            <p:nvSpPr>
              <p:cNvPr id="14375" name="Rectangle 1035"/>
              <p:cNvSpPr>
                <a:spLocks noChangeArrowheads="1"/>
              </p:cNvSpPr>
              <p:nvPr/>
            </p:nvSpPr>
            <p:spPr bwMode="auto">
              <a:xfrm>
                <a:off x="43" y="499"/>
                <a:ext cx="1771" cy="7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b="1"/>
              </a:p>
            </p:txBody>
          </p:sp>
          <p:sp>
            <p:nvSpPr>
              <p:cNvPr id="14376" name="Rectangle 1036"/>
              <p:cNvSpPr>
                <a:spLocks noChangeArrowheads="1"/>
              </p:cNvSpPr>
              <p:nvPr/>
            </p:nvSpPr>
            <p:spPr bwMode="auto">
              <a:xfrm>
                <a:off x="0" y="499"/>
                <a:ext cx="1857" cy="74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" name="Group 1037"/>
            <p:cNvGrpSpPr>
              <a:grpSpLocks/>
            </p:cNvGrpSpPr>
            <p:nvPr/>
          </p:nvGrpSpPr>
          <p:grpSpPr bwMode="auto">
            <a:xfrm>
              <a:off x="1857" y="499"/>
              <a:ext cx="1857" cy="748"/>
              <a:chOff x="1857" y="499"/>
              <a:chExt cx="1857" cy="748"/>
            </a:xfrm>
          </p:grpSpPr>
          <p:sp>
            <p:nvSpPr>
              <p:cNvPr id="14373" name="Rectangle 1038"/>
              <p:cNvSpPr>
                <a:spLocks noChangeArrowheads="1"/>
              </p:cNvSpPr>
              <p:nvPr/>
            </p:nvSpPr>
            <p:spPr bwMode="auto">
              <a:xfrm>
                <a:off x="1900" y="499"/>
                <a:ext cx="1771" cy="7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400" b="1"/>
              </a:p>
            </p:txBody>
          </p:sp>
          <p:sp>
            <p:nvSpPr>
              <p:cNvPr id="14374" name="Rectangle 1039"/>
              <p:cNvSpPr>
                <a:spLocks noChangeArrowheads="1"/>
              </p:cNvSpPr>
              <p:nvPr/>
            </p:nvSpPr>
            <p:spPr bwMode="auto">
              <a:xfrm>
                <a:off x="1857" y="499"/>
                <a:ext cx="1857" cy="74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1040"/>
            <p:cNvGrpSpPr>
              <a:grpSpLocks/>
            </p:cNvGrpSpPr>
            <p:nvPr/>
          </p:nvGrpSpPr>
          <p:grpSpPr bwMode="auto">
            <a:xfrm>
              <a:off x="0" y="1247"/>
              <a:ext cx="1857" cy="633"/>
              <a:chOff x="0" y="1247"/>
              <a:chExt cx="1857" cy="633"/>
            </a:xfrm>
          </p:grpSpPr>
          <p:sp>
            <p:nvSpPr>
              <p:cNvPr id="14371" name="Rectangle 1041"/>
              <p:cNvSpPr>
                <a:spLocks noChangeArrowheads="1"/>
              </p:cNvSpPr>
              <p:nvPr/>
            </p:nvSpPr>
            <p:spPr bwMode="auto">
              <a:xfrm>
                <a:off x="43" y="1247"/>
                <a:ext cx="1771" cy="6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000" b="1"/>
              </a:p>
            </p:txBody>
          </p:sp>
          <p:sp>
            <p:nvSpPr>
              <p:cNvPr id="14372" name="Rectangle 1042"/>
              <p:cNvSpPr>
                <a:spLocks noChangeArrowheads="1"/>
              </p:cNvSpPr>
              <p:nvPr/>
            </p:nvSpPr>
            <p:spPr bwMode="auto">
              <a:xfrm>
                <a:off x="0" y="1247"/>
                <a:ext cx="1857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1043"/>
            <p:cNvGrpSpPr>
              <a:grpSpLocks/>
            </p:cNvGrpSpPr>
            <p:nvPr/>
          </p:nvGrpSpPr>
          <p:grpSpPr bwMode="auto">
            <a:xfrm>
              <a:off x="1857" y="1247"/>
              <a:ext cx="1857" cy="633"/>
              <a:chOff x="1857" y="1247"/>
              <a:chExt cx="1857" cy="633"/>
            </a:xfrm>
          </p:grpSpPr>
          <p:sp>
            <p:nvSpPr>
              <p:cNvPr id="14369" name="Rectangle 1044"/>
              <p:cNvSpPr>
                <a:spLocks noChangeArrowheads="1"/>
              </p:cNvSpPr>
              <p:nvPr/>
            </p:nvSpPr>
            <p:spPr bwMode="auto">
              <a:xfrm>
                <a:off x="1900" y="1247"/>
                <a:ext cx="1771" cy="6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400" b="1"/>
              </a:p>
            </p:txBody>
          </p:sp>
          <p:sp>
            <p:nvSpPr>
              <p:cNvPr id="14370" name="Rectangle 1045"/>
              <p:cNvSpPr>
                <a:spLocks noChangeArrowheads="1"/>
              </p:cNvSpPr>
              <p:nvPr/>
            </p:nvSpPr>
            <p:spPr bwMode="auto">
              <a:xfrm>
                <a:off x="1857" y="1247"/>
                <a:ext cx="1857" cy="633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1046"/>
            <p:cNvGrpSpPr>
              <a:grpSpLocks/>
            </p:cNvGrpSpPr>
            <p:nvPr/>
          </p:nvGrpSpPr>
          <p:grpSpPr bwMode="auto">
            <a:xfrm>
              <a:off x="0" y="1880"/>
              <a:ext cx="1857" cy="748"/>
              <a:chOff x="0" y="1880"/>
              <a:chExt cx="1857" cy="748"/>
            </a:xfrm>
          </p:grpSpPr>
          <p:sp>
            <p:nvSpPr>
              <p:cNvPr id="14367" name="Rectangle 1047"/>
              <p:cNvSpPr>
                <a:spLocks noChangeArrowheads="1"/>
              </p:cNvSpPr>
              <p:nvPr/>
            </p:nvSpPr>
            <p:spPr bwMode="auto">
              <a:xfrm>
                <a:off x="43" y="1880"/>
                <a:ext cx="1771" cy="7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800" b="1"/>
              </a:p>
            </p:txBody>
          </p:sp>
          <p:sp>
            <p:nvSpPr>
              <p:cNvPr id="14368" name="Rectangle 1048"/>
              <p:cNvSpPr>
                <a:spLocks noChangeArrowheads="1"/>
              </p:cNvSpPr>
              <p:nvPr/>
            </p:nvSpPr>
            <p:spPr bwMode="auto">
              <a:xfrm>
                <a:off x="0" y="1880"/>
                <a:ext cx="1857" cy="74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1049"/>
            <p:cNvGrpSpPr>
              <a:grpSpLocks/>
            </p:cNvGrpSpPr>
            <p:nvPr/>
          </p:nvGrpSpPr>
          <p:grpSpPr bwMode="auto">
            <a:xfrm>
              <a:off x="1857" y="1880"/>
              <a:ext cx="1857" cy="748"/>
              <a:chOff x="1857" y="1880"/>
              <a:chExt cx="1857" cy="748"/>
            </a:xfrm>
          </p:grpSpPr>
          <p:sp>
            <p:nvSpPr>
              <p:cNvPr id="14365" name="Rectangle 1050"/>
              <p:cNvSpPr>
                <a:spLocks noChangeArrowheads="1"/>
              </p:cNvSpPr>
              <p:nvPr/>
            </p:nvSpPr>
            <p:spPr bwMode="auto">
              <a:xfrm>
                <a:off x="1900" y="1880"/>
                <a:ext cx="1771" cy="7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400" b="1"/>
              </a:p>
            </p:txBody>
          </p:sp>
          <p:sp>
            <p:nvSpPr>
              <p:cNvPr id="14366" name="Rectangle 1051"/>
              <p:cNvSpPr>
                <a:spLocks noChangeArrowheads="1"/>
              </p:cNvSpPr>
              <p:nvPr/>
            </p:nvSpPr>
            <p:spPr bwMode="auto">
              <a:xfrm>
                <a:off x="1857" y="1880"/>
                <a:ext cx="1857" cy="74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1052"/>
            <p:cNvGrpSpPr>
              <a:grpSpLocks/>
            </p:cNvGrpSpPr>
            <p:nvPr/>
          </p:nvGrpSpPr>
          <p:grpSpPr bwMode="auto">
            <a:xfrm>
              <a:off x="0" y="2628"/>
              <a:ext cx="1857" cy="518"/>
              <a:chOff x="0" y="2628"/>
              <a:chExt cx="1857" cy="518"/>
            </a:xfrm>
          </p:grpSpPr>
          <p:sp>
            <p:nvSpPr>
              <p:cNvPr id="14363" name="Rectangle 1053"/>
              <p:cNvSpPr>
                <a:spLocks noChangeArrowheads="1"/>
              </p:cNvSpPr>
              <p:nvPr/>
            </p:nvSpPr>
            <p:spPr bwMode="auto">
              <a:xfrm>
                <a:off x="43" y="2628"/>
                <a:ext cx="1771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en-US" sz="1800" b="1"/>
              </a:p>
            </p:txBody>
          </p:sp>
          <p:sp>
            <p:nvSpPr>
              <p:cNvPr id="14364" name="Rectangle 1054"/>
              <p:cNvSpPr>
                <a:spLocks noChangeArrowheads="1"/>
              </p:cNvSpPr>
              <p:nvPr/>
            </p:nvSpPr>
            <p:spPr bwMode="auto">
              <a:xfrm>
                <a:off x="0" y="2628"/>
                <a:ext cx="1857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1055"/>
            <p:cNvGrpSpPr>
              <a:grpSpLocks/>
            </p:cNvGrpSpPr>
            <p:nvPr/>
          </p:nvGrpSpPr>
          <p:grpSpPr bwMode="auto">
            <a:xfrm>
              <a:off x="1857" y="2628"/>
              <a:ext cx="1857" cy="518"/>
              <a:chOff x="1857" y="2628"/>
              <a:chExt cx="1857" cy="518"/>
            </a:xfrm>
          </p:grpSpPr>
          <p:sp>
            <p:nvSpPr>
              <p:cNvPr id="14361" name="Rectangle 1056"/>
              <p:cNvSpPr>
                <a:spLocks noChangeArrowheads="1"/>
              </p:cNvSpPr>
              <p:nvPr/>
            </p:nvSpPr>
            <p:spPr bwMode="auto">
              <a:xfrm>
                <a:off x="1900" y="2628"/>
                <a:ext cx="1771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 b="1">
                  <a:cs typeface="Times New Roman" charset="0"/>
                </a:endParaRPr>
              </a:p>
              <a:p>
                <a:pPr eaLnBrk="0" hangingPunct="0"/>
                <a:endParaRPr lang="en-US" sz="1400" b="1"/>
              </a:p>
            </p:txBody>
          </p:sp>
          <p:sp>
            <p:nvSpPr>
              <p:cNvPr id="14362" name="Rectangle 1057"/>
              <p:cNvSpPr>
                <a:spLocks noChangeArrowheads="1"/>
              </p:cNvSpPr>
              <p:nvPr/>
            </p:nvSpPr>
            <p:spPr bwMode="auto">
              <a:xfrm>
                <a:off x="1857" y="2628"/>
                <a:ext cx="1857" cy="518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40" name="Rectangle 1058"/>
          <p:cNvSpPr>
            <a:spLocks noChangeArrowheads="1"/>
          </p:cNvSpPr>
          <p:nvPr/>
        </p:nvSpPr>
        <p:spPr bwMode="auto">
          <a:xfrm>
            <a:off x="2667000" y="914400"/>
            <a:ext cx="6248400" cy="5638800"/>
          </a:xfrm>
          <a:prstGeom prst="rect">
            <a:avLst/>
          </a:prstGeom>
          <a:noFill/>
          <a:ln w="11112">
            <a:solidFill>
              <a:srgbClr val="A0A0A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Rectangle 1059"/>
          <p:cNvSpPr>
            <a:spLocks noChangeArrowheads="1"/>
          </p:cNvSpPr>
          <p:nvPr/>
        </p:nvSpPr>
        <p:spPr bwMode="auto">
          <a:xfrm>
            <a:off x="2743200" y="3352800"/>
            <a:ext cx="28956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cs typeface="Times New Roman" charset="0"/>
              </a:rPr>
              <a:t>Pimples, itchiness, red spots, sweating and smelly urine.</a:t>
            </a:r>
            <a:r>
              <a:rPr lang="en-US" sz="1800" b="1"/>
              <a:t> </a:t>
            </a:r>
          </a:p>
        </p:txBody>
      </p:sp>
      <p:sp>
        <p:nvSpPr>
          <p:cNvPr id="14342" name="Rectangle 1060"/>
          <p:cNvSpPr>
            <a:spLocks noChangeArrowheads="1"/>
          </p:cNvSpPr>
          <p:nvPr/>
        </p:nvSpPr>
        <p:spPr bwMode="auto">
          <a:xfrm>
            <a:off x="5867400" y="3276600"/>
            <a:ext cx="3048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cs typeface="Times New Roman" charset="0"/>
              </a:rPr>
              <a:t>Results of detoxification in the body, symptoms of a poor liver function or allergies in body</a:t>
            </a:r>
            <a:r>
              <a:rPr lang="en-US" sz="1600" b="1"/>
              <a:t> </a:t>
            </a:r>
          </a:p>
        </p:txBody>
      </p:sp>
      <p:sp>
        <p:nvSpPr>
          <p:cNvPr id="14343" name="Rectangle 1061"/>
          <p:cNvSpPr>
            <a:spLocks noChangeArrowheads="1"/>
          </p:cNvSpPr>
          <p:nvPr/>
        </p:nvSpPr>
        <p:spPr bwMode="auto">
          <a:xfrm>
            <a:off x="3200400" y="57912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cs typeface="Times New Roman" charset="0"/>
              </a:rPr>
              <a:t>No action.</a:t>
            </a:r>
            <a:r>
              <a:rPr lang="en-US" sz="1800" b="1"/>
              <a:t> </a:t>
            </a:r>
          </a:p>
        </p:txBody>
      </p:sp>
      <p:sp>
        <p:nvSpPr>
          <p:cNvPr id="14344" name="Rectangle 1062"/>
          <p:cNvSpPr>
            <a:spLocks noChangeArrowheads="1"/>
          </p:cNvSpPr>
          <p:nvPr/>
        </p:nvSpPr>
        <p:spPr bwMode="auto">
          <a:xfrm>
            <a:off x="5943600" y="5730875"/>
            <a:ext cx="289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cs typeface="Times New Roman" charset="0"/>
              </a:rPr>
              <a:t>Healthy body condition or full recovery from illnesses.</a:t>
            </a:r>
            <a:r>
              <a:rPr lang="en-US" sz="1800" b="1"/>
              <a:t> </a:t>
            </a:r>
          </a:p>
        </p:txBody>
      </p:sp>
      <p:sp>
        <p:nvSpPr>
          <p:cNvPr id="14345" name="Rectangle 1063"/>
          <p:cNvSpPr>
            <a:spLocks noChangeArrowheads="1"/>
          </p:cNvSpPr>
          <p:nvPr/>
        </p:nvSpPr>
        <p:spPr bwMode="auto">
          <a:xfrm>
            <a:off x="2971800" y="2057400"/>
            <a:ext cx="2209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cs typeface="Times New Roman" charset="0"/>
              </a:rPr>
              <a:t>Sleepy , tried hands and legs</a:t>
            </a:r>
            <a:r>
              <a:rPr lang="en-US" sz="2000" b="1"/>
              <a:t> </a:t>
            </a:r>
          </a:p>
        </p:txBody>
      </p:sp>
      <p:sp>
        <p:nvSpPr>
          <p:cNvPr id="14346" name="Rectangle 1064"/>
          <p:cNvSpPr>
            <a:spLocks noChangeArrowheads="1"/>
          </p:cNvSpPr>
          <p:nvPr/>
        </p:nvSpPr>
        <p:spPr bwMode="auto">
          <a:xfrm>
            <a:off x="5867400" y="1828800"/>
            <a:ext cx="3048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cs typeface="Times New Roman" charset="0"/>
              </a:rPr>
              <a:t>Symptoms of an acidic body condition, liver malfunctions, over  exhaustion or having taken too much medicine previously.</a:t>
            </a:r>
            <a:r>
              <a:rPr lang="en-US" sz="1600" b="1"/>
              <a:t> </a:t>
            </a:r>
          </a:p>
        </p:txBody>
      </p:sp>
      <p:sp>
        <p:nvSpPr>
          <p:cNvPr id="14347" name="Rectangle 1065"/>
          <p:cNvSpPr>
            <a:spLocks noChangeArrowheads="1"/>
          </p:cNvSpPr>
          <p:nvPr/>
        </p:nvSpPr>
        <p:spPr bwMode="auto">
          <a:xfrm>
            <a:off x="2667000" y="4495800"/>
            <a:ext cx="2819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cs typeface="Times New Roman" charset="0"/>
              </a:rPr>
              <a:t>Running nose, asthma, coughing phlegm.</a:t>
            </a:r>
            <a:r>
              <a:rPr lang="en-US" sz="1800" b="1"/>
              <a:t> </a:t>
            </a:r>
          </a:p>
        </p:txBody>
      </p:sp>
      <p:sp>
        <p:nvSpPr>
          <p:cNvPr id="14348" name="Rectangle 1066"/>
          <p:cNvSpPr>
            <a:spLocks noChangeArrowheads="1"/>
          </p:cNvSpPr>
          <p:nvPr/>
        </p:nvSpPr>
        <p:spPr bwMode="auto">
          <a:xfrm>
            <a:off x="5791200" y="44196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1">
                <a:cs typeface="Times New Roman" charset="0"/>
              </a:rPr>
              <a:t>Symptoms of weak respiratory system.</a:t>
            </a:r>
            <a:r>
              <a:rPr lang="en-US" sz="1800" b="1"/>
              <a:t> </a:t>
            </a:r>
          </a:p>
        </p:txBody>
      </p:sp>
      <p:sp>
        <p:nvSpPr>
          <p:cNvPr id="14349" name="Text Box 1067"/>
          <p:cNvSpPr txBox="1">
            <a:spLocks noChangeArrowheads="1"/>
          </p:cNvSpPr>
          <p:nvPr/>
        </p:nvSpPr>
        <p:spPr bwMode="auto">
          <a:xfrm>
            <a:off x="2133600" y="166688"/>
            <a:ext cx="6934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Univers" pitchFamily="34" charset="0"/>
              </a:rPr>
              <a:t>POSSIBLE IMPROVEMENT ACTIONS </a:t>
            </a:r>
          </a:p>
        </p:txBody>
      </p:sp>
      <p:pic>
        <p:nvPicPr>
          <p:cNvPr id="14350" name="Picture 1068" descr="im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275"/>
            <a:ext cx="3200400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65D060-D00B-47CC-A1F7-F3D66A11126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3" name="Text Box 1026"/>
          <p:cNvSpPr txBox="1">
            <a:spLocks noChangeArrowheads="1"/>
          </p:cNvSpPr>
          <p:nvPr/>
        </p:nvSpPr>
        <p:spPr bwMode="auto">
          <a:xfrm>
            <a:off x="457200" y="2438400"/>
            <a:ext cx="861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Univers" pitchFamily="34" charset="0"/>
              </a:rPr>
              <a:t>VESTIGE SPIRULINA THE SAFE SUPER FOOD.</a:t>
            </a:r>
          </a:p>
        </p:txBody>
      </p:sp>
      <p:sp>
        <p:nvSpPr>
          <p:cNvPr id="15364" name="Text Box 1027"/>
          <p:cNvSpPr txBox="1">
            <a:spLocks noChangeArrowheads="1"/>
          </p:cNvSpPr>
          <p:nvPr/>
        </p:nvSpPr>
        <p:spPr bwMode="auto">
          <a:xfrm>
            <a:off x="685800" y="3276600"/>
            <a:ext cx="7620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>
                <a:latin typeface="Univers Condensed" pitchFamily="34" charset="-18"/>
              </a:rPr>
              <a:t>SPIRULINA HAS BEEN USED WORLDWIDE FOR MORE THAN 20 YEARS AS A FOOD SUPPLEMENT.</a:t>
            </a:r>
          </a:p>
        </p:txBody>
      </p:sp>
      <p:pic>
        <p:nvPicPr>
          <p:cNvPr id="15365" name="Picture 1028" descr="im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434340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Rectangle 1029"/>
          <p:cNvSpPr>
            <a:spLocks noChangeArrowheads="1"/>
          </p:cNvSpPr>
          <p:nvPr/>
        </p:nvSpPr>
        <p:spPr bwMode="auto">
          <a:xfrm>
            <a:off x="457200" y="4510088"/>
            <a:ext cx="81137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0000FF"/>
                </a:solidFill>
                <a:latin typeface="Univers" pitchFamily="34" charset="0"/>
                <a:ea typeface="黑體簡體" pitchFamily="49" charset="-120"/>
              </a:rPr>
              <a:t>The World’s No 1 In Health Enhancing Benefits</a:t>
            </a:r>
            <a:endParaRPr lang="en-US" sz="2800" b="1">
              <a:solidFill>
                <a:srgbClr val="0000FF"/>
              </a:solidFill>
              <a:latin typeface="Univers" pitchFamily="34" charset="0"/>
              <a:ea typeface="黑體簡體" pitchFamily="49" charset="-120"/>
            </a:endParaRPr>
          </a:p>
        </p:txBody>
      </p:sp>
      <p:sp>
        <p:nvSpPr>
          <p:cNvPr id="15367" name="Rectangle 1030"/>
          <p:cNvSpPr>
            <a:spLocks noChangeArrowheads="1"/>
          </p:cNvSpPr>
          <p:nvPr/>
        </p:nvSpPr>
        <p:spPr bwMode="auto">
          <a:xfrm>
            <a:off x="685800" y="5203825"/>
            <a:ext cx="769620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80000"/>
              </a:lnSpc>
              <a:spcBef>
                <a:spcPct val="50000"/>
              </a:spcBef>
            </a:pPr>
            <a:r>
              <a:rPr lang="en-US" altLang="zh-CN" b="1">
                <a:latin typeface="Univers Condensed" pitchFamily="34" charset="-18"/>
                <a:ea typeface="黑體簡體" pitchFamily="49" charset="-120"/>
              </a:rPr>
              <a:t>VESTIGE SPIRULINA’s balanced nutritional properties have been proven to be beneficial for all ages.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9A2979-1AE3-464C-A254-58C0926B57BE}" type="slidenum">
              <a:rPr lang="en-US" smtClean="0"/>
              <a:pPr/>
              <a:t>14</a:t>
            </a:fld>
            <a:endParaRPr lang="en-US" smtClean="0"/>
          </a:p>
        </p:txBody>
      </p:sp>
      <p:pic>
        <p:nvPicPr>
          <p:cNvPr id="16387" name="Picture 2" descr="http://www.jordanelderlaw.com/old-people-and-family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981200"/>
            <a:ext cx="3200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228600" y="287338"/>
            <a:ext cx="8610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       LEAD A HEALTHY LONG LIFE   		 WITH VESTIGE SPIRULINA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A63239-CED5-444F-9BF7-55A40115D2A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Rectangle 1026"/>
          <p:cNvSpPr>
            <a:spLocks noChangeArrowheads="1"/>
          </p:cNvSpPr>
          <p:nvPr/>
        </p:nvSpPr>
        <p:spPr bwMode="auto">
          <a:xfrm>
            <a:off x="3581400" y="1219200"/>
            <a:ext cx="464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zh-CN" sz="2800" b="1">
              <a:latin typeface="Arial" charset="0"/>
              <a:ea typeface="黑體簡體" pitchFamily="49" charset="-120"/>
            </a:endParaRPr>
          </a:p>
        </p:txBody>
      </p:sp>
      <p:sp>
        <p:nvSpPr>
          <p:cNvPr id="4100" name="Text Box 1027"/>
          <p:cNvSpPr txBox="1">
            <a:spLocks noChangeArrowheads="1"/>
          </p:cNvSpPr>
          <p:nvPr/>
        </p:nvSpPr>
        <p:spPr bwMode="auto">
          <a:xfrm>
            <a:off x="2362200" y="228600"/>
            <a:ext cx="457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Univers" pitchFamily="34" charset="0"/>
              </a:rPr>
              <a:t>How healthy are you ?</a:t>
            </a:r>
          </a:p>
        </p:txBody>
      </p:sp>
      <p:sp>
        <p:nvSpPr>
          <p:cNvPr id="4101" name="Text Box 1028"/>
          <p:cNvSpPr txBox="1">
            <a:spLocks noChangeArrowheads="1"/>
          </p:cNvSpPr>
          <p:nvPr/>
        </p:nvSpPr>
        <p:spPr bwMode="auto">
          <a:xfrm>
            <a:off x="1143000" y="3079750"/>
            <a:ext cx="6858000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Univers Condensed" pitchFamily="34" charset="-18"/>
              </a:rPr>
              <a:t>When was the last time you felt totally energized upon waking up ?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Univers Condensed" pitchFamily="34" charset="-18"/>
              </a:rPr>
              <a:t>Do you get tired easily?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Univers Condensed" pitchFamily="34" charset="-18"/>
              </a:rPr>
              <a:t>Do you have no appetite?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Univers Condensed" pitchFamily="34" charset="-18"/>
              </a:rPr>
              <a:t>Do you suffer from indigestion?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Univers Condensed" pitchFamily="34" charset="-18"/>
              </a:rPr>
              <a:t>Do you have constant back aches &amp; shoulder aches?</a:t>
            </a:r>
          </a:p>
          <a:p>
            <a:pPr>
              <a:spcBef>
                <a:spcPct val="50000"/>
              </a:spcBef>
            </a:pPr>
            <a:r>
              <a:rPr lang="en-US" sz="2000" b="1">
                <a:latin typeface="Univers Condensed" pitchFamily="34" charset="-18"/>
              </a:rPr>
              <a:t>		</a:t>
            </a:r>
            <a:r>
              <a:rPr lang="en-US" sz="2000" b="1">
                <a:solidFill>
                  <a:srgbClr val="0000FF"/>
                </a:solidFill>
                <a:latin typeface="Univers Condensed" pitchFamily="34" charset="-18"/>
              </a:rPr>
              <a:t>YOUR BODY NEEDS HELP !!</a:t>
            </a:r>
            <a:r>
              <a:rPr lang="en-US" sz="2000" b="1">
                <a:solidFill>
                  <a:srgbClr val="0000FF"/>
                </a:solidFill>
              </a:rPr>
              <a:t>	</a:t>
            </a:r>
          </a:p>
        </p:txBody>
      </p:sp>
      <p:pic>
        <p:nvPicPr>
          <p:cNvPr id="4102" name="Picture 1029" descr="img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6200"/>
            <a:ext cx="434340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49737E-D834-4E95-8BE1-389A84EFD24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Rectangle 1026"/>
          <p:cNvSpPr>
            <a:spLocks noChangeArrowheads="1"/>
          </p:cNvSpPr>
          <p:nvPr/>
        </p:nvSpPr>
        <p:spPr bwMode="auto">
          <a:xfrm>
            <a:off x="2286000" y="304800"/>
            <a:ext cx="6781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2000" b="1">
                <a:solidFill>
                  <a:srgbClr val="0000FF"/>
                </a:solidFill>
                <a:latin typeface="Univers" pitchFamily="34" charset="0"/>
                <a:ea typeface="SimSun" pitchFamily="2" charset="-122"/>
              </a:rPr>
              <a:t>Spirulina ~ The World’s No 1 Prehistoric Vegetable</a:t>
            </a:r>
            <a:endParaRPr lang="en-US" sz="2000" b="1">
              <a:solidFill>
                <a:srgbClr val="0000FF"/>
              </a:solidFill>
              <a:latin typeface="Univers" pitchFamily="34" charset="0"/>
              <a:ea typeface="SimSun" pitchFamily="2" charset="-122"/>
            </a:endParaRPr>
          </a:p>
        </p:txBody>
      </p:sp>
      <p:sp>
        <p:nvSpPr>
          <p:cNvPr id="5124" name="Rectangle 1027"/>
          <p:cNvSpPr>
            <a:spLocks noChangeArrowheads="1"/>
          </p:cNvSpPr>
          <p:nvPr/>
        </p:nvSpPr>
        <p:spPr bwMode="auto">
          <a:xfrm>
            <a:off x="5153025" y="3200400"/>
            <a:ext cx="3152775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zh-CN" sz="2000" b="1">
                <a:latin typeface="Univers Condensed" pitchFamily="34" charset="-18"/>
                <a:ea typeface="SimSun" pitchFamily="2" charset="-122"/>
              </a:rPr>
              <a:t>A spiral-shaped algae named Spirulina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zh-CN" sz="2000" b="1">
                <a:latin typeface="Univers Condensed" pitchFamily="34" charset="-18"/>
                <a:ea typeface="SimSun" pitchFamily="2" charset="-122"/>
              </a:rPr>
              <a:t>This micro-organism has withstood 3.5 billion years of environmental changes and the harsh elements and continues to flourish</a:t>
            </a:r>
          </a:p>
        </p:txBody>
      </p:sp>
      <p:pic>
        <p:nvPicPr>
          <p:cNvPr id="5125" name="Picture 1028" descr="im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7475"/>
            <a:ext cx="350520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1029"/>
          <p:cNvSpPr>
            <a:spLocks noChangeArrowheads="1"/>
          </p:cNvSpPr>
          <p:nvPr/>
        </p:nvSpPr>
        <p:spPr bwMode="auto">
          <a:xfrm>
            <a:off x="381000" y="5635625"/>
            <a:ext cx="36576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zh-CN" sz="1600" b="1">
                <a:solidFill>
                  <a:srgbClr val="0000FF"/>
                </a:solidFill>
                <a:latin typeface="Univers Condensed" pitchFamily="34" charset="-18"/>
                <a:ea typeface="SimSun" pitchFamily="2" charset="-122"/>
              </a:rPr>
              <a:t>Whole Spirulina has a soft and easily digestible cell wall that has immune stimulating properties in itself.</a:t>
            </a:r>
            <a:endParaRPr lang="en-US" sz="1600" b="1">
              <a:solidFill>
                <a:srgbClr val="0000FF"/>
              </a:solidFill>
              <a:latin typeface="Univers Condensed" pitchFamily="34" charset="-18"/>
              <a:ea typeface="SimSun" pitchFamily="2" charset="-122"/>
            </a:endParaRPr>
          </a:p>
        </p:txBody>
      </p:sp>
      <p:pic>
        <p:nvPicPr>
          <p:cNvPr id="5127" name="Picture 1030" descr="C:\Documents and Settings\Gbali.MYVESTIGE\My Documents\My Pictures\spiruli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0"/>
            <a:ext cx="3886200" cy="241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43C0AE-6050-438A-A175-EF0E135F71D1}" type="slidenum">
              <a:rPr lang="en-US" smtClean="0"/>
              <a:pPr/>
              <a:t>4</a:t>
            </a:fld>
            <a:endParaRPr lang="en-US" smtClean="0"/>
          </a:p>
        </p:txBody>
      </p:sp>
      <p:pic>
        <p:nvPicPr>
          <p:cNvPr id="6147" name="Picture 2" descr="shuich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8" y="4114800"/>
            <a:ext cx="3738562" cy="197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4419600" y="1828800"/>
            <a:ext cx="419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 b="1">
                <a:solidFill>
                  <a:srgbClr val="0000FF"/>
                </a:solidFill>
                <a:latin typeface="Univers" pitchFamily="34" charset="0"/>
                <a:ea typeface="黑體簡體" pitchFamily="49" charset="-120"/>
              </a:rPr>
              <a:t>Cultivation of Spirulina</a:t>
            </a:r>
            <a:endParaRPr kumimoji="1" lang="en-US" b="1">
              <a:solidFill>
                <a:srgbClr val="0000FF"/>
              </a:solidFill>
              <a:latin typeface="Univers" pitchFamily="34" charset="0"/>
              <a:ea typeface="黑體簡體" pitchFamily="49" charset="-12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4419600" y="2362200"/>
            <a:ext cx="4038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zh-CN" b="1">
                <a:latin typeface="Univers Condensed" pitchFamily="34" charset="-18"/>
                <a:ea typeface="黑體簡體" pitchFamily="49" charset="-120"/>
              </a:rPr>
              <a:t>The sunlight allows photosynthesis, which encourages growth of the Spirulina.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142875" y="5334000"/>
            <a:ext cx="3590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 b="1">
                <a:latin typeface="Univers Condensed" pitchFamily="34" charset="-18"/>
              </a:rPr>
              <a:t>Fresh Water Cultivation Ponds.</a:t>
            </a:r>
          </a:p>
        </p:txBody>
      </p:sp>
      <p:pic>
        <p:nvPicPr>
          <p:cNvPr id="6151" name="Picture 6" descr="img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6200"/>
            <a:ext cx="434340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304800" y="6229350"/>
            <a:ext cx="7848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Univers Condensed" pitchFamily="34" charset="-18"/>
              </a:rPr>
              <a:t>Churning of the water helps in proper Chlorophyll formation.</a:t>
            </a:r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4419600" y="76200"/>
            <a:ext cx="3886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Farms where Vestige Spirulina is cultivated are USFDA, JHFA &amp; KOSHER certified.</a:t>
            </a:r>
          </a:p>
        </p:txBody>
      </p:sp>
      <p:pic>
        <p:nvPicPr>
          <p:cNvPr id="6154" name="Picture 9" descr="http://www.spirulinaskincare.de/uk/sunfarm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819400"/>
            <a:ext cx="3429000" cy="223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5DE7F0-A3D8-4BB1-AFAC-1D6EF8D247E3}" type="slidenum">
              <a:rPr lang="en-US" smtClean="0"/>
              <a:pPr/>
              <a:t>5</a:t>
            </a:fld>
            <a:endParaRPr lang="en-US" smtClean="0"/>
          </a:p>
        </p:txBody>
      </p:sp>
      <p:pic>
        <p:nvPicPr>
          <p:cNvPr id="7171" name="Picture 2" descr="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810000"/>
            <a:ext cx="2895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3" descr="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1143000"/>
            <a:ext cx="2819400" cy="251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133600" y="228600"/>
            <a:ext cx="5475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sz="2800" b="1">
                <a:solidFill>
                  <a:srgbClr val="0000FF"/>
                </a:solidFill>
                <a:latin typeface="Univers" pitchFamily="34" charset="0"/>
                <a:ea typeface="黑體簡體" pitchFamily="49" charset="-120"/>
              </a:rPr>
              <a:t>PROCESS FOR BEST QUALITY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685800" y="2689225"/>
            <a:ext cx="3200400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zh-CN" sz="2000" b="1">
                <a:latin typeface="Univers Condensed" pitchFamily="34" charset="-18"/>
                <a:ea typeface="黑體簡體" pitchFamily="49" charset="-120"/>
              </a:rPr>
              <a:t>Cultivation.</a:t>
            </a:r>
          </a:p>
          <a:p>
            <a:pPr algn="just">
              <a:spcBef>
                <a:spcPct val="50000"/>
              </a:spcBef>
            </a:pPr>
            <a:r>
              <a:rPr lang="en-US" altLang="zh-CN" sz="2000" b="1">
                <a:latin typeface="Univers Condensed" pitchFamily="34" charset="-18"/>
                <a:ea typeface="黑體簡體" pitchFamily="49" charset="-120"/>
              </a:rPr>
              <a:t>Harvesting.</a:t>
            </a:r>
          </a:p>
          <a:p>
            <a:pPr algn="just">
              <a:spcBef>
                <a:spcPct val="50000"/>
              </a:spcBef>
            </a:pPr>
            <a:r>
              <a:rPr lang="en-US" altLang="zh-CN" sz="2000" b="1">
                <a:latin typeface="Univers Condensed" pitchFamily="34" charset="-18"/>
                <a:ea typeface="黑體簡體" pitchFamily="49" charset="-120"/>
              </a:rPr>
              <a:t>Rinsing process.</a:t>
            </a:r>
          </a:p>
          <a:p>
            <a:pPr algn="just">
              <a:spcBef>
                <a:spcPct val="50000"/>
              </a:spcBef>
            </a:pPr>
            <a:r>
              <a:rPr lang="en-US" altLang="zh-CN" sz="2000" b="1">
                <a:latin typeface="Univers Condensed" pitchFamily="34" charset="-18"/>
                <a:ea typeface="黑體簡體" pitchFamily="49" charset="-120"/>
              </a:rPr>
              <a:t>Spray drying.</a:t>
            </a:r>
          </a:p>
          <a:p>
            <a:pPr algn="just">
              <a:spcBef>
                <a:spcPct val="50000"/>
              </a:spcBef>
            </a:pPr>
            <a:r>
              <a:rPr lang="en-US" altLang="zh-CN" sz="2000" b="1">
                <a:latin typeface="Univers Condensed" pitchFamily="34" charset="-18"/>
                <a:ea typeface="黑體簡體" pitchFamily="49" charset="-120"/>
              </a:rPr>
              <a:t>Spirulina powder.</a:t>
            </a:r>
          </a:p>
          <a:p>
            <a:pPr algn="just">
              <a:spcBef>
                <a:spcPct val="50000"/>
              </a:spcBef>
            </a:pPr>
            <a:r>
              <a:rPr lang="en-US" altLang="zh-CN" sz="2000" b="1">
                <a:latin typeface="Univers Condensed" pitchFamily="34" charset="-18"/>
                <a:ea typeface="黑體簡體" pitchFamily="49" charset="-120"/>
              </a:rPr>
              <a:t>Capsuling.</a:t>
            </a:r>
          </a:p>
          <a:p>
            <a:pPr algn="just">
              <a:spcBef>
                <a:spcPct val="50000"/>
              </a:spcBef>
            </a:pPr>
            <a:r>
              <a:rPr lang="en-US" altLang="zh-CN" sz="2000" b="1">
                <a:latin typeface="Univers Condensed" pitchFamily="34" charset="-18"/>
                <a:ea typeface="黑體簡體" pitchFamily="49" charset="-120"/>
              </a:rPr>
              <a:t>Packaging</a:t>
            </a:r>
          </a:p>
          <a:p>
            <a:pPr algn="just">
              <a:spcBef>
                <a:spcPct val="50000"/>
              </a:spcBef>
            </a:pPr>
            <a:r>
              <a:rPr lang="en-US" altLang="zh-CN" sz="2000" b="1">
                <a:solidFill>
                  <a:srgbClr val="0000FF"/>
                </a:solidFill>
                <a:latin typeface="Univers Condensed" pitchFamily="34" charset="-18"/>
                <a:ea typeface="黑體簡體" pitchFamily="49" charset="-120"/>
              </a:rPr>
              <a:t>Ensures best Quality product comes to you.</a:t>
            </a:r>
          </a:p>
        </p:txBody>
      </p:sp>
      <p:pic>
        <p:nvPicPr>
          <p:cNvPr id="7175" name="Picture 6" descr="img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17475"/>
            <a:ext cx="434340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765838-0951-4117-BC02-76090EEA4CF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743200" y="315913"/>
            <a:ext cx="640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Univers" pitchFamily="34" charset="0"/>
              </a:rPr>
              <a:t>5 REASONS WHY SHOULD WE TAKE SPIRULINA?</a:t>
            </a: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609600" y="3163888"/>
            <a:ext cx="80010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>
                <a:latin typeface="Univers Condensed" pitchFamily="34" charset="-18"/>
              </a:rPr>
              <a:t>Strengthening the immune system.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>
                <a:latin typeface="Univers Condensed" pitchFamily="34" charset="-18"/>
              </a:rPr>
              <a:t>Supporting cardiovascular health &amp; Lowering cholesterol.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>
                <a:latin typeface="Univers Condensed" pitchFamily="34" charset="-18"/>
              </a:rPr>
              <a:t>Improving gastrointestinal &amp; digestive health.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>
                <a:latin typeface="Univers Condensed" pitchFamily="34" charset="-18"/>
              </a:rPr>
              <a:t>Enhancing natural cleansing &amp; detoxification.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b="1">
                <a:latin typeface="Univers Condensed" pitchFamily="34" charset="-18"/>
              </a:rPr>
              <a:t>Reducing cancer risks with better antioxidant protection.</a:t>
            </a:r>
          </a:p>
        </p:txBody>
      </p:sp>
      <p:pic>
        <p:nvPicPr>
          <p:cNvPr id="8197" name="Picture 4" descr="im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"/>
            <a:ext cx="4343400" cy="239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B2857F-B980-48F8-B42C-54D6CBF93CE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9" name="Rectangle 1026"/>
          <p:cNvSpPr>
            <a:spLocks noChangeArrowheads="1"/>
          </p:cNvSpPr>
          <p:nvPr/>
        </p:nvSpPr>
        <p:spPr bwMode="auto">
          <a:xfrm>
            <a:off x="2286000" y="228600"/>
            <a:ext cx="556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Univers" pitchFamily="34" charset="0"/>
                <a:ea typeface="黑體簡體" pitchFamily="49" charset="-120"/>
              </a:rPr>
              <a:t>BENEFITS OF SPIRULINA</a:t>
            </a:r>
          </a:p>
        </p:txBody>
      </p:sp>
      <p:sp>
        <p:nvSpPr>
          <p:cNvPr id="9220" name="Rectangle 1027"/>
          <p:cNvSpPr>
            <a:spLocks noChangeArrowheads="1"/>
          </p:cNvSpPr>
          <p:nvPr/>
        </p:nvSpPr>
        <p:spPr bwMode="auto">
          <a:xfrm>
            <a:off x="914400" y="2925763"/>
            <a:ext cx="73914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b="1">
                <a:latin typeface="Univers Condensed" pitchFamily="34" charset="-18"/>
                <a:ea typeface="黑體簡體" pitchFamily="49" charset="-120"/>
              </a:rPr>
              <a:t>Provides complete daily nutrition need for the body.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b="1">
                <a:latin typeface="Univers Condensed" pitchFamily="34" charset="-18"/>
                <a:ea typeface="黑體簡體" pitchFamily="49" charset="-120"/>
              </a:rPr>
              <a:t>Promotes body metabolism.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b="1">
                <a:latin typeface="Univers Condensed" pitchFamily="34" charset="-18"/>
                <a:ea typeface="黑體簡體" pitchFamily="49" charset="-120"/>
              </a:rPr>
              <a:t>Neutralizes body acidity.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b="1">
                <a:latin typeface="Univers Condensed" pitchFamily="34" charset="-18"/>
                <a:ea typeface="黑體簡體" pitchFamily="49" charset="-120"/>
              </a:rPr>
              <a:t>Fortifies immune system.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b="1">
                <a:latin typeface="Univers Condensed" pitchFamily="34" charset="-18"/>
                <a:ea typeface="黑體簡體" pitchFamily="49" charset="-120"/>
              </a:rPr>
              <a:t>Inhibits growth of cancerous cells.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b="1">
                <a:latin typeface="Univers Condensed" pitchFamily="34" charset="-18"/>
                <a:ea typeface="黑體簡體" pitchFamily="49" charset="-120"/>
              </a:rPr>
              <a:t>Improves absorption &amp; digestion.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CN" sz="2000" b="1">
                <a:latin typeface="Univers Condensed" pitchFamily="34" charset="-18"/>
                <a:ea typeface="黑體簡體" pitchFamily="49" charset="-120"/>
              </a:rPr>
              <a:t>Reduces circulatory problems</a:t>
            </a:r>
            <a:r>
              <a:rPr lang="en-US" altLang="zh-CN" sz="2000">
                <a:latin typeface="Univers Condensed" pitchFamily="34" charset="-18"/>
                <a:ea typeface="黑體簡體" pitchFamily="49" charset="-120"/>
              </a:rPr>
              <a:t>.</a:t>
            </a:r>
          </a:p>
        </p:txBody>
      </p:sp>
      <p:pic>
        <p:nvPicPr>
          <p:cNvPr id="9221" name="Picture 1028" descr="im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3200400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E44B68-F067-488F-A1DC-AE99A5414ED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3" name="Rectangle 1026"/>
          <p:cNvSpPr>
            <a:spLocks noChangeArrowheads="1"/>
          </p:cNvSpPr>
          <p:nvPr/>
        </p:nvSpPr>
        <p:spPr bwMode="auto">
          <a:xfrm>
            <a:off x="2286000" y="152400"/>
            <a:ext cx="541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Univers" pitchFamily="34" charset="0"/>
                <a:ea typeface="黑體簡體" pitchFamily="49" charset="-120"/>
              </a:rPr>
              <a:t>ADVANTAGES OF SPIRULINA</a:t>
            </a:r>
          </a:p>
        </p:txBody>
      </p:sp>
      <p:sp>
        <p:nvSpPr>
          <p:cNvPr id="10244" name="Text Box 1028"/>
          <p:cNvSpPr txBox="1">
            <a:spLocks noChangeArrowheads="1"/>
          </p:cNvSpPr>
          <p:nvPr/>
        </p:nvSpPr>
        <p:spPr bwMode="auto">
          <a:xfrm>
            <a:off x="381000" y="3063875"/>
            <a:ext cx="8610600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a)</a:t>
            </a:r>
            <a:r>
              <a:rPr lang="en-US" sz="1600">
                <a:latin typeface="Univers Condensed" pitchFamily="34" charset="-18"/>
              </a:rPr>
              <a:t> </a:t>
            </a:r>
            <a:r>
              <a:rPr lang="en-US" sz="1600" b="1">
                <a:latin typeface="Univers Condensed" pitchFamily="34" charset="-18"/>
              </a:rPr>
              <a:t>Spirulina’s protein content is :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1600" b="1">
                <a:latin typeface="Univers Condensed" pitchFamily="34" charset="-18"/>
              </a:rPr>
              <a:t>Twice as rich as soybeans.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sz="1600" b="1">
                <a:latin typeface="Univers Condensed" pitchFamily="34" charset="-18"/>
              </a:rPr>
              <a:t>6 times higher than eggs.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b) An excellent source of quick supply of glucose to the blood.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c) Contains over 13 types of vitamins &amp; richest vegetative source of B12 in the world.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d) Contains more than 13 types of minerals.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e) 4 Natural pigments including beta carotene ( 25 times higher than carrots) 	</a:t>
            </a:r>
          </a:p>
          <a:p>
            <a:pPr marL="231775" indent="-231775">
              <a:lnSpc>
                <a:spcPct val="90000"/>
              </a:lnSpc>
              <a:spcBef>
                <a:spcPct val="50000"/>
              </a:spcBef>
            </a:pPr>
            <a:r>
              <a:rPr lang="en-US" sz="1600" b="1">
                <a:latin typeface="Univers Condensed" pitchFamily="34" charset="-18"/>
              </a:rPr>
              <a:t>f) Nutritional value 14 times more than cow’s milk.</a:t>
            </a:r>
          </a:p>
        </p:txBody>
      </p:sp>
      <p:pic>
        <p:nvPicPr>
          <p:cNvPr id="10245" name="Picture 1029" descr="im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3200400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7ABE5C-E1A0-4D59-A47B-354B2B2A055C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Text Box 51"/>
          <p:cNvSpPr txBox="1">
            <a:spLocks noChangeArrowheads="1"/>
          </p:cNvSpPr>
          <p:nvPr/>
        </p:nvSpPr>
        <p:spPr bwMode="auto">
          <a:xfrm>
            <a:off x="1600200" y="152400"/>
            <a:ext cx="632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9900"/>
                </a:solidFill>
                <a:latin typeface="Univers" pitchFamily="34" charset="0"/>
              </a:rPr>
              <a:t>RICHEST SOURCE OF NUTRITION</a:t>
            </a:r>
            <a:r>
              <a:rPr lang="en-US" b="1">
                <a:solidFill>
                  <a:srgbClr val="FF9900"/>
                </a:solidFill>
                <a:latin typeface="Univers" pitchFamily="34" charset="0"/>
              </a:rPr>
              <a:t>.</a:t>
            </a:r>
          </a:p>
        </p:txBody>
      </p:sp>
      <p:pic>
        <p:nvPicPr>
          <p:cNvPr id="11268" name="Picture 70" descr="im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685800"/>
            <a:ext cx="73152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0721" name="Group 129"/>
          <p:cNvGraphicFramePr>
            <a:graphicFrameLocks noGrp="1"/>
          </p:cNvGraphicFramePr>
          <p:nvPr/>
        </p:nvGraphicFramePr>
        <p:xfrm>
          <a:off x="0" y="838200"/>
          <a:ext cx="9144000" cy="6029960"/>
        </p:xfrm>
        <a:graphic>
          <a:graphicData uri="http://schemas.openxmlformats.org/drawingml/2006/table">
            <a:tbl>
              <a:tblPr/>
              <a:tblGrid>
                <a:gridCol w="2049518"/>
                <a:gridCol w="3153104"/>
                <a:gridCol w="1813034"/>
                <a:gridCol w="2128344"/>
              </a:tblGrid>
              <a:tr h="710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Types Of Vitamin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1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Deficiency May Lead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</a:rPr>
                        <a:t>Other Nutrient Sources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7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 Caps Of Vestige Spirulina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Beta –Carotene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(Pro-Vitamin A)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1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</a:rPr>
                        <a:t>Acne, Eczema, Dermatitis, Infections.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</a:rPr>
                        <a:t>56 Glasses of Cow’s Milk OR 550 Apples.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7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 mg.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Vitamin B1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1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</a:rPr>
                        <a:t>Reduced body resistance, muscle pains, weak memory, heart malfunctions.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</a:rPr>
                        <a:t>20 Green Chillies OR 16 Sardines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7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0.24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7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Vitamin B2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1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</a:rPr>
                        <a:t>Retarded growth, Eczema, Poor Vision, Cataract,Insomnia, Dry skin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</a:rPr>
                        <a:t>420 Grapes  OR    47 Strawberries.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7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0.24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45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Vitamin B3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1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</a:rPr>
                        <a:t>Dermatitis &amp; Hypersensivity of the nerves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</a:rPr>
                        <a:t>8 Lemons.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7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1.02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5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Vitamin B6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1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</a:rPr>
                        <a:t>Heart Diseases, Hypersensivity of nerves, Dermatitis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</a:rPr>
                        <a:t>90 gms of Bread.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7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43.2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Vitamin B 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1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</a:rPr>
                        <a:t>Anemia, fatigue, ageing, problems during menstrual cycle.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</a:rPr>
                        <a:t>240 gms of Cottage Cheese.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7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7.2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08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Vitamin 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15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charset="0"/>
                        </a:rPr>
                        <a:t>Hypertension, Heart Diseases, Fatigue &amp; Ageing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</a:rPr>
                        <a:t>6 pieces of Chicken OR 14 glasses of Cow’s milk.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FD78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0.72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804</Words>
  <Application>Microsoft Office PowerPoint</Application>
  <PresentationFormat>On-screen Show (4:3)</PresentationFormat>
  <Paragraphs>141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Palasbari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Education</dc:creator>
  <cp:lastModifiedBy>Education</cp:lastModifiedBy>
  <cp:revision>1</cp:revision>
  <dcterms:created xsi:type="dcterms:W3CDTF">2013-05-18T06:46:01Z</dcterms:created>
  <dcterms:modified xsi:type="dcterms:W3CDTF">2013-05-18T06:48:01Z</dcterms:modified>
</cp:coreProperties>
</file>