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8" r:id="rId2"/>
    <p:sldId id="305" r:id="rId3"/>
    <p:sldId id="256" r:id="rId4"/>
    <p:sldId id="263" r:id="rId5"/>
    <p:sldId id="288" r:id="rId6"/>
    <p:sldId id="289" r:id="rId7"/>
    <p:sldId id="259" r:id="rId8"/>
    <p:sldId id="261" r:id="rId9"/>
    <p:sldId id="282" r:id="rId10"/>
    <p:sldId id="292" r:id="rId11"/>
    <p:sldId id="272" r:id="rId12"/>
    <p:sldId id="294" r:id="rId13"/>
    <p:sldId id="300" r:id="rId14"/>
    <p:sldId id="303" r:id="rId15"/>
    <p:sldId id="284" r:id="rId16"/>
    <p:sldId id="264" r:id="rId17"/>
    <p:sldId id="278" r:id="rId18"/>
  </p:sldIdLst>
  <p:sldSz cx="9144000" cy="5143500" type="screen16x9"/>
  <p:notesSz cx="6858000" cy="9144000"/>
  <p:embeddedFontLst>
    <p:embeddedFont>
      <p:font typeface="Montserrat ExtraBold" charset="0"/>
      <p:bold r:id="rId20"/>
      <p:boldItalic r:id="rId21"/>
    </p:embeddedFont>
    <p:embeddedFont>
      <p:font typeface="Montserrat Light" charset="0"/>
      <p:regular r:id="rId22"/>
      <p:bold r:id="rId23"/>
      <p:italic r:id="rId24"/>
      <p:boldItalic r:id="rId25"/>
    </p:embeddedFont>
    <p:embeddedFont>
      <p:font typeface="Montserrat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4F6A978-1041-449D-A749-F7EE740C4669}">
  <a:tblStyle styleId="{94F6A978-1041-449D-A749-F7EE740C46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366" y="1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438550" y="1811950"/>
            <a:ext cx="4266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3844325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5524777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3"/>
          </p:nvPr>
        </p:nvSpPr>
        <p:spPr>
          <a:xfrm>
            <a:off x="7205229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700" scaled="0"/>
        </a:gra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457200" y="534577"/>
            <a:ext cx="82296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012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ctrTitle" idx="4294967295"/>
          </p:nvPr>
        </p:nvSpPr>
        <p:spPr>
          <a:xfrm>
            <a:off x="723300" y="1335175"/>
            <a:ext cx="7697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solidFill>
                  <a:schemeClr val="tx1">
                    <a:lumMod val="50000"/>
                  </a:schemeClr>
                </a:solidFill>
              </a:rPr>
              <a:t>V Online Team</a:t>
            </a:r>
            <a:endParaRPr sz="36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4294967295"/>
          </p:nvPr>
        </p:nvSpPr>
        <p:spPr>
          <a:xfrm>
            <a:off x="723300" y="2647950"/>
            <a:ext cx="7697400" cy="13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FFFFF"/>
                </a:solidFill>
              </a:rPr>
              <a:t>W</a:t>
            </a:r>
            <a:r>
              <a:rPr lang="en" sz="2400" b="1" dirty="0" smtClean="0">
                <a:solidFill>
                  <a:srgbClr val="FFFFFF"/>
                </a:solidFill>
              </a:rPr>
              <a:t>elcomes you to our YouTube Channel</a:t>
            </a:r>
            <a:endParaRPr sz="24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 smtClean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Visit us on </a:t>
            </a:r>
            <a:r>
              <a:rPr lang="en-US" sz="1600" u="sng" dirty="0" smtClean="0">
                <a:solidFill>
                  <a:schemeClr val="tx1">
                    <a:lumMod val="50000"/>
                  </a:schemeClr>
                </a:solidFill>
              </a:rPr>
              <a:t>www.vonlineteam.com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| </a:t>
            </a:r>
            <a:r>
              <a:rPr lang="en-US" sz="1600" u="sng" dirty="0" smtClean="0">
                <a:solidFill>
                  <a:schemeClr val="tx1">
                    <a:lumMod val="50000"/>
                  </a:schemeClr>
                </a:solidFill>
              </a:rPr>
              <a:t>www.vestbuy.in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| </a:t>
            </a:r>
            <a:r>
              <a:rPr lang="en-US" sz="1600" u="sng" dirty="0" smtClean="0">
                <a:solidFill>
                  <a:schemeClr val="tx1">
                    <a:lumMod val="50000"/>
                  </a:schemeClr>
                </a:solidFill>
              </a:rPr>
              <a:t>www.vestjoin.com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sz="2400" b="1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8" name="Google Shape;78;p15" descr="photo-1434030216411-0b793f4b4173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015200" y="228600"/>
            <a:ext cx="1113600" cy="1113600"/>
          </a:xfrm>
          <a:prstGeom prst="ellipse">
            <a:avLst/>
          </a:prstGeom>
          <a:noFill/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2863" dist="38100" dir="54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C196-DBF8-4E92-A600-AB5CB12FA4A2}" type="slidenum">
              <a:rPr lang="en-US"/>
              <a:pPr/>
              <a:t>10</a:t>
            </a:fld>
            <a:endParaRPr lang="en-US"/>
          </a:p>
        </p:txBody>
      </p:sp>
      <p:pic>
        <p:nvPicPr>
          <p:cNvPr id="3074" name="Picture 2" descr="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571750"/>
            <a:ext cx="2057400" cy="1231106"/>
          </a:xfrm>
          <a:prstGeom prst="rect">
            <a:avLst/>
          </a:prstGeom>
          <a:noFill/>
        </p:spPr>
      </p:pic>
      <p:pic>
        <p:nvPicPr>
          <p:cNvPr id="3075" name="Picture 3" descr="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276350"/>
            <a:ext cx="2057400" cy="1256110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133600" y="600730"/>
            <a:ext cx="570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sz="2800" b="1" dirty="0">
                <a:solidFill>
                  <a:schemeClr val="bg1"/>
                </a:solidFill>
                <a:latin typeface="Montserrat ExtraBold" charset="0"/>
                <a:ea typeface="黑體簡體" pitchFamily="49" charset="-120"/>
              </a:rPr>
              <a:t>PROCESS FOR BEST QUALITY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143000" y="1123950"/>
            <a:ext cx="5715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Blip>
                <a:blip r:embed="rId4"/>
              </a:buBlip>
            </a:pPr>
            <a:r>
              <a:rPr lang="en-US" altLang="zh-CN" sz="1600" dirty="0" smtClean="0">
                <a:solidFill>
                  <a:schemeClr val="bg1"/>
                </a:solidFill>
                <a:latin typeface="Montserrat Light" charset="0"/>
                <a:ea typeface="黑體簡體" pitchFamily="49" charset="-120"/>
              </a:rPr>
              <a:t>Cultivation.</a:t>
            </a:r>
          </a:p>
          <a:p>
            <a:pPr>
              <a:spcBef>
                <a:spcPct val="50000"/>
              </a:spcBef>
              <a:buBlip>
                <a:blip r:embed="rId4"/>
              </a:buBlip>
            </a:pPr>
            <a:r>
              <a:rPr lang="en-US" altLang="zh-CN" sz="1600" dirty="0" smtClean="0">
                <a:solidFill>
                  <a:schemeClr val="bg1"/>
                </a:solidFill>
                <a:latin typeface="Montserrat Light" charset="0"/>
                <a:ea typeface="黑體簡體" pitchFamily="49" charset="-120"/>
              </a:rPr>
              <a:t>Harvesting</a:t>
            </a:r>
            <a:r>
              <a:rPr lang="en-US" altLang="zh-CN" sz="1600" dirty="0">
                <a:solidFill>
                  <a:schemeClr val="bg1"/>
                </a:solidFill>
                <a:latin typeface="Montserrat Light" charset="0"/>
                <a:ea typeface="黑體簡體" pitchFamily="49" charset="-120"/>
              </a:rPr>
              <a:t>.</a:t>
            </a:r>
          </a:p>
          <a:p>
            <a:pPr>
              <a:spcBef>
                <a:spcPct val="50000"/>
              </a:spcBef>
              <a:buBlip>
                <a:blip r:embed="rId4"/>
              </a:buBlip>
            </a:pPr>
            <a:r>
              <a:rPr lang="en-US" altLang="zh-CN" sz="1600" dirty="0">
                <a:solidFill>
                  <a:schemeClr val="bg1"/>
                </a:solidFill>
                <a:latin typeface="Montserrat Light" charset="0"/>
                <a:ea typeface="黑體簡體" pitchFamily="49" charset="-120"/>
              </a:rPr>
              <a:t>Rinsing process.</a:t>
            </a:r>
          </a:p>
          <a:p>
            <a:pPr>
              <a:spcBef>
                <a:spcPct val="50000"/>
              </a:spcBef>
              <a:buBlip>
                <a:blip r:embed="rId4"/>
              </a:buBlip>
            </a:pPr>
            <a:r>
              <a:rPr lang="en-US" altLang="zh-CN" sz="1600" dirty="0">
                <a:solidFill>
                  <a:schemeClr val="bg1"/>
                </a:solidFill>
                <a:latin typeface="Montserrat Light" charset="0"/>
                <a:ea typeface="黑體簡體" pitchFamily="49" charset="-120"/>
              </a:rPr>
              <a:t>Spray drying.</a:t>
            </a:r>
          </a:p>
          <a:p>
            <a:pPr>
              <a:spcBef>
                <a:spcPct val="50000"/>
              </a:spcBef>
              <a:buBlip>
                <a:blip r:embed="rId4"/>
              </a:buBlip>
            </a:pPr>
            <a:r>
              <a:rPr lang="en-US" altLang="zh-CN" sz="1600" dirty="0" err="1">
                <a:solidFill>
                  <a:schemeClr val="bg1"/>
                </a:solidFill>
                <a:latin typeface="Montserrat Light" charset="0"/>
                <a:ea typeface="黑體簡體" pitchFamily="49" charset="-120"/>
              </a:rPr>
              <a:t>Spirulina</a:t>
            </a:r>
            <a:r>
              <a:rPr lang="en-US" altLang="zh-CN" sz="1600" dirty="0">
                <a:solidFill>
                  <a:schemeClr val="bg1"/>
                </a:solidFill>
                <a:latin typeface="Montserrat Light" charset="0"/>
                <a:ea typeface="黑體簡體" pitchFamily="49" charset="-120"/>
              </a:rPr>
              <a:t> powder.</a:t>
            </a:r>
          </a:p>
          <a:p>
            <a:pPr>
              <a:spcBef>
                <a:spcPct val="50000"/>
              </a:spcBef>
              <a:buBlip>
                <a:blip r:embed="rId4"/>
              </a:buBlip>
            </a:pPr>
            <a:r>
              <a:rPr lang="en-US" altLang="zh-CN" sz="1600" dirty="0" err="1">
                <a:solidFill>
                  <a:schemeClr val="bg1"/>
                </a:solidFill>
                <a:latin typeface="Montserrat Light" charset="0"/>
                <a:ea typeface="黑體簡體" pitchFamily="49" charset="-120"/>
              </a:rPr>
              <a:t>Capsuling</a:t>
            </a:r>
            <a:r>
              <a:rPr lang="en-US" altLang="zh-CN" sz="1600" dirty="0">
                <a:solidFill>
                  <a:schemeClr val="bg1"/>
                </a:solidFill>
                <a:latin typeface="Montserrat Light" charset="0"/>
                <a:ea typeface="黑體簡體" pitchFamily="49" charset="-120"/>
              </a:rPr>
              <a:t>.</a:t>
            </a:r>
          </a:p>
          <a:p>
            <a:pPr>
              <a:spcBef>
                <a:spcPct val="50000"/>
              </a:spcBef>
              <a:buBlip>
                <a:blip r:embed="rId4"/>
              </a:buBlip>
            </a:pPr>
            <a:r>
              <a:rPr lang="en-US" altLang="zh-CN" sz="1600" dirty="0">
                <a:solidFill>
                  <a:schemeClr val="bg1"/>
                </a:solidFill>
                <a:latin typeface="Montserrat Light" charset="0"/>
                <a:ea typeface="黑體簡體" pitchFamily="49" charset="-120"/>
              </a:rPr>
              <a:t>Packaging</a:t>
            </a:r>
          </a:p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chemeClr val="bg1"/>
                </a:solidFill>
                <a:latin typeface="Montserrat Light" charset="0"/>
                <a:ea typeface="黑體簡體" pitchFamily="49" charset="-120"/>
              </a:rPr>
              <a:t>Ensures best Quality product comes to you.</a:t>
            </a:r>
          </a:p>
        </p:txBody>
      </p:sp>
      <p:pic>
        <p:nvPicPr>
          <p:cNvPr id="9" name="Picture 3" descr="C:\Users\sysadmin\Downloads\vestige-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57150"/>
            <a:ext cx="533400" cy="533400"/>
          </a:xfrm>
          <a:prstGeom prst="rect">
            <a:avLst/>
          </a:prstGeom>
          <a:noFill/>
        </p:spPr>
      </p:pic>
      <p:pic>
        <p:nvPicPr>
          <p:cNvPr id="10" name="Picture 2" descr="C:\Users\sysadmin\Downloads\spirulinacapsule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69304"/>
            <a:ext cx="1295400" cy="1874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5 REASONS TO TAKE SPIRULINA</a:t>
            </a:r>
            <a:endParaRPr/>
          </a:p>
        </p:txBody>
      </p:sp>
      <p:sp>
        <p:nvSpPr>
          <p:cNvPr id="207" name="Google Shape;207;p2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grpSp>
        <p:nvGrpSpPr>
          <p:cNvPr id="208" name="Google Shape;208;p29"/>
          <p:cNvGrpSpPr/>
          <p:nvPr/>
        </p:nvGrpSpPr>
        <p:grpSpPr>
          <a:xfrm>
            <a:off x="3226161" y="1017386"/>
            <a:ext cx="3040276" cy="1328806"/>
            <a:chOff x="1468111" y="1017386"/>
            <a:chExt cx="3040276" cy="1328806"/>
          </a:xfrm>
        </p:grpSpPr>
        <p:sp>
          <p:nvSpPr>
            <p:cNvPr id="209" name="Google Shape;209;p29"/>
            <p:cNvSpPr/>
            <p:nvPr/>
          </p:nvSpPr>
          <p:spPr>
            <a:xfrm rot="2700000">
              <a:off x="2707386" y="-221889"/>
              <a:ext cx="561726" cy="30402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8700"/>
                </a:gs>
                <a:gs pos="100000">
                  <a:srgbClr val="FFD900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1931764" y="1972092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666666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1</a:t>
              </a:r>
              <a:endParaRPr sz="1200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11" name="Google Shape;211;p29"/>
            <p:cNvSpPr txBox="1"/>
            <p:nvPr/>
          </p:nvSpPr>
          <p:spPr>
            <a:xfrm rot="18900000">
              <a:off x="1922410" y="10221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n-US" sz="1000" dirty="0" smtClean="0">
                  <a:solidFill>
                    <a:srgbClr val="FFFFF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Strengthening the immune system.</a:t>
              </a:r>
              <a:endParaRPr sz="10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grpSp>
        <p:nvGrpSpPr>
          <p:cNvPr id="213" name="Google Shape;213;p29"/>
          <p:cNvGrpSpPr/>
          <p:nvPr/>
        </p:nvGrpSpPr>
        <p:grpSpPr>
          <a:xfrm>
            <a:off x="4340825" y="2140311"/>
            <a:ext cx="1392023" cy="3040276"/>
            <a:chOff x="2811375" y="2140311"/>
            <a:chExt cx="1392023" cy="3040276"/>
          </a:xfrm>
        </p:grpSpPr>
        <p:sp>
          <p:nvSpPr>
            <p:cNvPr id="214" name="Google Shape;214;p29"/>
            <p:cNvSpPr/>
            <p:nvPr/>
          </p:nvSpPr>
          <p:spPr>
            <a:xfrm rot="8100000">
              <a:off x="3577988" y="2140311"/>
              <a:ext cx="561726" cy="30402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6E180"/>
                </a:gs>
                <a:gs pos="100000">
                  <a:srgbClr val="B8DF3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9"/>
            <p:cNvSpPr/>
            <p:nvPr/>
          </p:nvSpPr>
          <p:spPr>
            <a:xfrm>
              <a:off x="2811375" y="2614094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66666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2</a:t>
              </a:r>
              <a:endParaRPr sz="1200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16" name="Google Shape;216;p29"/>
            <p:cNvSpPr txBox="1"/>
            <p:nvPr/>
          </p:nvSpPr>
          <p:spPr>
            <a:xfrm rot="2700000">
              <a:off x="2839813" y="3644104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n-US" sz="1000" dirty="0" smtClean="0">
                  <a:solidFill>
                    <a:srgbClr val="FFFFF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Supporting cardiovascular health &amp; Lowering cholesterol.</a:t>
              </a:r>
              <a:endParaRPr sz="10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grpSp>
        <p:nvGrpSpPr>
          <p:cNvPr id="218" name="Google Shape;218;p29"/>
          <p:cNvGrpSpPr/>
          <p:nvPr/>
        </p:nvGrpSpPr>
        <p:grpSpPr>
          <a:xfrm>
            <a:off x="4673961" y="1037304"/>
            <a:ext cx="3040276" cy="1341290"/>
            <a:chOff x="3373111" y="1037304"/>
            <a:chExt cx="3040276" cy="1341290"/>
          </a:xfrm>
        </p:grpSpPr>
        <p:sp>
          <p:nvSpPr>
            <p:cNvPr id="219" name="Google Shape;219;p29"/>
            <p:cNvSpPr/>
            <p:nvPr/>
          </p:nvSpPr>
          <p:spPr>
            <a:xfrm rot="2700000">
              <a:off x="4612386" y="-189487"/>
              <a:ext cx="561726" cy="30402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C78D8"/>
                </a:gs>
                <a:gs pos="100000">
                  <a:srgbClr val="00FFF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9"/>
            <p:cNvSpPr/>
            <p:nvPr/>
          </p:nvSpPr>
          <p:spPr>
            <a:xfrm>
              <a:off x="3792966" y="2004494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666666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3</a:t>
              </a:r>
              <a:endParaRPr sz="1200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21" name="Google Shape;221;p29"/>
            <p:cNvSpPr txBox="1"/>
            <p:nvPr/>
          </p:nvSpPr>
          <p:spPr>
            <a:xfrm rot="18900000">
              <a:off x="3819741" y="1037304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n-US" sz="1000" dirty="0" smtClean="0">
                  <a:solidFill>
                    <a:srgbClr val="FFFFF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Improving gastrointestinal &amp; digestive health.</a:t>
              </a:r>
              <a:endParaRPr sz="10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sp>
        <p:nvSpPr>
          <p:cNvPr id="19" name="Google Shape;209;p29"/>
          <p:cNvSpPr/>
          <p:nvPr/>
        </p:nvSpPr>
        <p:spPr>
          <a:xfrm rot="8100000">
            <a:off x="6675236" y="2096513"/>
            <a:ext cx="561726" cy="304027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8700"/>
              </a:gs>
              <a:gs pos="100000">
                <a:srgbClr val="FFD900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1;p29"/>
          <p:cNvSpPr txBox="1"/>
          <p:nvPr/>
        </p:nvSpPr>
        <p:spPr>
          <a:xfrm rot="2700000">
            <a:off x="6013446" y="3643653"/>
            <a:ext cx="2332604" cy="393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00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Enhancing natural cleansing &amp; detoxification.</a:t>
            </a:r>
            <a:endParaRPr sz="10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2" name="Google Shape;210;p29"/>
          <p:cNvSpPr/>
          <p:nvPr/>
        </p:nvSpPr>
        <p:spPr>
          <a:xfrm>
            <a:off x="5911198" y="2571750"/>
            <a:ext cx="374100" cy="374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4</a:t>
            </a:r>
            <a:endParaRPr sz="1200">
              <a:solidFill>
                <a:srgbClr val="66666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3" name="Google Shape;214;p29"/>
          <p:cNvSpPr/>
          <p:nvPr/>
        </p:nvSpPr>
        <p:spPr>
          <a:xfrm rot="2700000">
            <a:off x="7437236" y="-164773"/>
            <a:ext cx="561726" cy="304027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6E180"/>
              </a:gs>
              <a:gs pos="100000">
                <a:srgbClr val="B8DF3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15;p29"/>
          <p:cNvSpPr/>
          <p:nvPr/>
        </p:nvSpPr>
        <p:spPr>
          <a:xfrm>
            <a:off x="6660841" y="2038350"/>
            <a:ext cx="374100" cy="374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5</a:t>
            </a:r>
            <a:endParaRPr sz="1200">
              <a:solidFill>
                <a:srgbClr val="66666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5" name="Google Shape;216;p29"/>
          <p:cNvSpPr txBox="1"/>
          <p:nvPr/>
        </p:nvSpPr>
        <p:spPr>
          <a:xfrm rot="18900000">
            <a:off x="6686703" y="977104"/>
            <a:ext cx="2333877" cy="393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00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Reducing cancer risks with better antioxidant protection.</a:t>
            </a:r>
            <a:endParaRPr sz="10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6" name="Picture 3" descr="C:\Users\sysadmin\Downloads\vestige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7150"/>
            <a:ext cx="533400" cy="533400"/>
          </a:xfrm>
          <a:prstGeom prst="rect">
            <a:avLst/>
          </a:prstGeom>
          <a:noFill/>
        </p:spPr>
      </p:pic>
      <p:pic>
        <p:nvPicPr>
          <p:cNvPr id="27" name="Picture 2" descr="C:\Users\sysadmin\Downloads\spirulinacapsul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69304"/>
            <a:ext cx="1295400" cy="1874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8529-66D0-43D7-91CB-CBF071546562}" type="slidenum">
              <a:rPr lang="en-US"/>
              <a:pPr/>
              <a:t>12</a:t>
            </a:fld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60073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ontserrat ExtraBold" charset="0"/>
                <a:ea typeface="黑體簡體" pitchFamily="49" charset="-120"/>
              </a:rPr>
              <a:t>BENEFITS OF SPIRULINA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143000" y="1529536"/>
            <a:ext cx="74676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Blip>
                <a:blip r:embed="rId2"/>
              </a:buBlip>
            </a:pPr>
            <a:r>
              <a:rPr lang="en-US" altLang="zh-CN" sz="1600" dirty="0">
                <a:solidFill>
                  <a:schemeClr val="bg1"/>
                </a:solidFill>
                <a:latin typeface="Montserrat Light" charset="0"/>
                <a:ea typeface="黑體簡體" pitchFamily="49" charset="-120"/>
              </a:rPr>
              <a:t>Provides complete daily nutrition need for the </a:t>
            </a:r>
            <a:r>
              <a:rPr lang="en-US" altLang="zh-CN" sz="1600" dirty="0" smtClean="0">
                <a:solidFill>
                  <a:schemeClr val="bg1"/>
                </a:solidFill>
                <a:latin typeface="Montserrat Light" charset="0"/>
                <a:ea typeface="黑體簡體" pitchFamily="49" charset="-120"/>
              </a:rPr>
              <a:t>body.</a:t>
            </a:r>
          </a:p>
          <a:p>
            <a:pPr>
              <a:spcBef>
                <a:spcPct val="50000"/>
              </a:spcBef>
              <a:buBlip>
                <a:blip r:embed="rId2"/>
              </a:buBlip>
            </a:pPr>
            <a:r>
              <a:rPr lang="en-US" altLang="zh-CN" sz="1600" dirty="0" smtClean="0">
                <a:solidFill>
                  <a:schemeClr val="bg1"/>
                </a:solidFill>
                <a:latin typeface="Montserrat Light" charset="0"/>
                <a:ea typeface="黑體簡體" pitchFamily="49" charset="-120"/>
              </a:rPr>
              <a:t>Promotes </a:t>
            </a:r>
            <a:r>
              <a:rPr lang="en-US" altLang="zh-CN" sz="1600" dirty="0">
                <a:solidFill>
                  <a:schemeClr val="bg1"/>
                </a:solidFill>
                <a:latin typeface="Montserrat Light" charset="0"/>
                <a:ea typeface="黑體簡體" pitchFamily="49" charset="-120"/>
              </a:rPr>
              <a:t>body </a:t>
            </a:r>
            <a:r>
              <a:rPr lang="en-US" altLang="zh-CN" sz="1600" dirty="0" smtClean="0">
                <a:solidFill>
                  <a:schemeClr val="bg1"/>
                </a:solidFill>
                <a:latin typeface="Montserrat Light" charset="0"/>
                <a:ea typeface="黑體簡體" pitchFamily="49" charset="-120"/>
              </a:rPr>
              <a:t>metabolism.</a:t>
            </a:r>
          </a:p>
          <a:p>
            <a:pPr>
              <a:spcBef>
                <a:spcPct val="50000"/>
              </a:spcBef>
              <a:buBlip>
                <a:blip r:embed="rId2"/>
              </a:buBlip>
            </a:pPr>
            <a:r>
              <a:rPr lang="en-US" altLang="zh-CN" sz="1600" dirty="0" smtClean="0">
                <a:solidFill>
                  <a:schemeClr val="bg1"/>
                </a:solidFill>
                <a:latin typeface="Montserrat Light" charset="0"/>
                <a:ea typeface="黑體簡體" pitchFamily="49" charset="-120"/>
              </a:rPr>
              <a:t>Neutralizes </a:t>
            </a:r>
            <a:r>
              <a:rPr lang="en-US" altLang="zh-CN" sz="1600" dirty="0">
                <a:solidFill>
                  <a:schemeClr val="bg1"/>
                </a:solidFill>
                <a:latin typeface="Montserrat Light" charset="0"/>
                <a:ea typeface="黑體簡體" pitchFamily="49" charset="-120"/>
              </a:rPr>
              <a:t>body </a:t>
            </a:r>
            <a:r>
              <a:rPr lang="en-US" altLang="zh-CN" sz="1600" dirty="0" smtClean="0">
                <a:solidFill>
                  <a:schemeClr val="bg1"/>
                </a:solidFill>
                <a:latin typeface="Montserrat Light" charset="0"/>
                <a:ea typeface="黑體簡體" pitchFamily="49" charset="-120"/>
              </a:rPr>
              <a:t>acidity.</a:t>
            </a:r>
          </a:p>
          <a:p>
            <a:pPr>
              <a:spcBef>
                <a:spcPct val="50000"/>
              </a:spcBef>
              <a:buBlip>
                <a:blip r:embed="rId2"/>
              </a:buBlip>
            </a:pPr>
            <a:r>
              <a:rPr lang="en-US" altLang="zh-CN" sz="1600" dirty="0" smtClean="0">
                <a:solidFill>
                  <a:schemeClr val="bg1"/>
                </a:solidFill>
                <a:latin typeface="Montserrat Light" charset="0"/>
                <a:ea typeface="黑體簡體" pitchFamily="49" charset="-120"/>
              </a:rPr>
              <a:t>Fortifies </a:t>
            </a:r>
            <a:r>
              <a:rPr lang="en-US" altLang="zh-CN" sz="1600" dirty="0">
                <a:solidFill>
                  <a:schemeClr val="bg1"/>
                </a:solidFill>
                <a:latin typeface="Montserrat Light" charset="0"/>
                <a:ea typeface="黑體簡體" pitchFamily="49" charset="-120"/>
              </a:rPr>
              <a:t>immune </a:t>
            </a:r>
            <a:r>
              <a:rPr lang="en-US" altLang="zh-CN" sz="1600" dirty="0" smtClean="0">
                <a:solidFill>
                  <a:schemeClr val="bg1"/>
                </a:solidFill>
                <a:latin typeface="Montserrat Light" charset="0"/>
                <a:ea typeface="黑體簡體" pitchFamily="49" charset="-120"/>
              </a:rPr>
              <a:t>system.</a:t>
            </a:r>
          </a:p>
          <a:p>
            <a:pPr>
              <a:spcBef>
                <a:spcPct val="50000"/>
              </a:spcBef>
              <a:buBlip>
                <a:blip r:embed="rId2"/>
              </a:buBlip>
            </a:pPr>
            <a:r>
              <a:rPr lang="en-US" altLang="zh-CN" sz="1600" dirty="0" smtClean="0">
                <a:solidFill>
                  <a:schemeClr val="bg1"/>
                </a:solidFill>
                <a:latin typeface="Montserrat Light" charset="0"/>
                <a:ea typeface="黑體簡體" pitchFamily="49" charset="-120"/>
              </a:rPr>
              <a:t>Inhibits </a:t>
            </a:r>
            <a:r>
              <a:rPr lang="en-US" altLang="zh-CN" sz="1600" dirty="0">
                <a:solidFill>
                  <a:schemeClr val="bg1"/>
                </a:solidFill>
                <a:latin typeface="Montserrat Light" charset="0"/>
                <a:ea typeface="黑體簡體" pitchFamily="49" charset="-120"/>
              </a:rPr>
              <a:t>growth of cancerous </a:t>
            </a:r>
            <a:r>
              <a:rPr lang="en-US" altLang="zh-CN" sz="1600" dirty="0" smtClean="0">
                <a:solidFill>
                  <a:schemeClr val="bg1"/>
                </a:solidFill>
                <a:latin typeface="Montserrat Light" charset="0"/>
                <a:ea typeface="黑體簡體" pitchFamily="49" charset="-120"/>
              </a:rPr>
              <a:t>cell.</a:t>
            </a:r>
          </a:p>
          <a:p>
            <a:pPr>
              <a:buBlip>
                <a:blip r:embed="rId2"/>
              </a:buBlip>
            </a:pPr>
            <a:r>
              <a:rPr lang="en-US" altLang="zh-CN" sz="1600" dirty="0" smtClean="0">
                <a:solidFill>
                  <a:schemeClr val="bg1"/>
                </a:solidFill>
                <a:latin typeface="Montserrat Light" charset="0"/>
                <a:ea typeface="黑體簡體" pitchFamily="49" charset="-120"/>
              </a:rPr>
              <a:t>Improves </a:t>
            </a:r>
            <a:r>
              <a:rPr lang="en-US" altLang="zh-CN" sz="1600" dirty="0">
                <a:solidFill>
                  <a:schemeClr val="bg1"/>
                </a:solidFill>
                <a:latin typeface="Montserrat Light" charset="0"/>
                <a:ea typeface="黑體簡體" pitchFamily="49" charset="-120"/>
              </a:rPr>
              <a:t>absorption &amp; digestion. </a:t>
            </a:r>
            <a:r>
              <a:rPr lang="en-US" altLang="zh-CN" sz="1600" dirty="0" smtClean="0">
                <a:solidFill>
                  <a:schemeClr val="bg1"/>
                </a:solidFill>
                <a:latin typeface="Montserrat Light" charset="0"/>
                <a:ea typeface="黑體簡體" pitchFamily="49" charset="-120"/>
              </a:rPr>
              <a:t>Reduces </a:t>
            </a:r>
            <a:r>
              <a:rPr lang="en-US" altLang="zh-CN" sz="1600" dirty="0">
                <a:solidFill>
                  <a:schemeClr val="bg1"/>
                </a:solidFill>
                <a:latin typeface="Montserrat Light" charset="0"/>
                <a:ea typeface="黑體簡體" pitchFamily="49" charset="-120"/>
              </a:rPr>
              <a:t>circulatory problems</a:t>
            </a:r>
            <a:r>
              <a:rPr lang="en-US" altLang="zh-CN" sz="2400" dirty="0" smtClean="0">
                <a:solidFill>
                  <a:schemeClr val="bg1"/>
                </a:solidFill>
                <a:latin typeface="Montserrat Light" charset="0"/>
                <a:ea typeface="黑體簡體" pitchFamily="49" charset="-120"/>
              </a:rPr>
              <a:t>.</a:t>
            </a:r>
          </a:p>
        </p:txBody>
      </p:sp>
      <p:pic>
        <p:nvPicPr>
          <p:cNvPr id="6" name="Picture 3" descr="C:\Users\sysadmin\Downloads\vestige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7150"/>
            <a:ext cx="533400" cy="533400"/>
          </a:xfrm>
          <a:prstGeom prst="rect">
            <a:avLst/>
          </a:prstGeom>
          <a:noFill/>
        </p:spPr>
      </p:pic>
      <p:pic>
        <p:nvPicPr>
          <p:cNvPr id="7" name="Picture 2" descr="C:\Users\sysadmin\Downloads\spirulinacapsul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69304"/>
            <a:ext cx="1295400" cy="1874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012" scaled="0"/>
        </a:gra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13</a:t>
            </a:fld>
            <a:endParaRPr/>
          </a:p>
        </p:txBody>
      </p:sp>
      <p:pic>
        <p:nvPicPr>
          <p:cNvPr id="11" name="Picture 3" descr="C:\Users\sysadmin\Downloads\vestige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7150"/>
            <a:ext cx="533400" cy="533400"/>
          </a:xfrm>
          <a:prstGeom prst="rect">
            <a:avLst/>
          </a:prstGeom>
          <a:noFill/>
        </p:spPr>
      </p:pic>
      <p:pic>
        <p:nvPicPr>
          <p:cNvPr id="12" name="Picture 2" descr="C:\Users\sysadmin\Downloads\spirulinacapsul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69304"/>
            <a:ext cx="1295400" cy="1874196"/>
          </a:xfrm>
          <a:prstGeom prst="rect">
            <a:avLst/>
          </a:prstGeom>
          <a:noFill/>
        </p:spPr>
      </p:pic>
      <p:sp>
        <p:nvSpPr>
          <p:cNvPr id="14" name="Slide Number Placeholder 3"/>
          <p:cNvSpPr txBox="1">
            <a:spLocks/>
          </p:cNvSpPr>
          <p:nvPr/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1E05752-16C4-42F0-9975-56E8DD91FDCE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143000" y="1809750"/>
            <a:ext cx="8229600" cy="239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Montserrat Light" charset="0"/>
              </a:rPr>
              <a:t>a)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Montserrat Light" charset="0"/>
              </a:rPr>
              <a:t>Spirulina’s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Montserrat Light" charset="0"/>
              </a:rPr>
              <a:t>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Montserrat Light" charset="0"/>
              </a:rPr>
              <a:t>protein content is :</a:t>
            </a:r>
          </a:p>
          <a:p>
            <a:pPr marL="231775" indent="-231775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Montserrat Light" charset="0"/>
              </a:rPr>
              <a:t>Twice as rich as soybeans.</a:t>
            </a:r>
          </a:p>
          <a:p>
            <a:pPr marL="231775" indent="-231775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Montserrat Light" charset="0"/>
              </a:rPr>
              <a:t>6 times higher than eggs.</a:t>
            </a:r>
          </a:p>
          <a:p>
            <a:pPr marL="231775" indent="-231775"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Montserrat Light" charset="0"/>
              </a:rPr>
              <a:t>b) An excellent source of quick supply of glucose to the blood.</a:t>
            </a:r>
          </a:p>
          <a:p>
            <a:pPr marL="231775" indent="-231775"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Montserrat Light" charset="0"/>
              </a:rPr>
              <a:t>c) Contains over 13 types of vitamins &amp; richest vegetative source of B12 in the world.</a:t>
            </a:r>
          </a:p>
          <a:p>
            <a:pPr marL="231775" indent="-231775"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Montserrat Light" charset="0"/>
              </a:rPr>
              <a:t>d) Contains more than 13 types of minerals.</a:t>
            </a:r>
          </a:p>
          <a:p>
            <a:pPr marL="231775" indent="-231775"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Montserrat Light" charset="0"/>
              </a:rPr>
              <a:t>e) 4 Natural pigments including beta carotene ( 25 times higher than carrots) 	</a:t>
            </a:r>
          </a:p>
          <a:p>
            <a:pPr marL="231775" indent="-231775"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Montserrat Light" charset="0"/>
              </a:rPr>
              <a:t>f) Nutritional value 14 times more than cow’s milk.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60073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Montserrat ExtraBold" charset="0"/>
                <a:ea typeface="黑體簡體" pitchFamily="49" charset="-120"/>
              </a:rPr>
              <a:t>ADVANTAGES </a:t>
            </a:r>
            <a:r>
              <a:rPr lang="en-US" sz="2800" b="1" dirty="0">
                <a:solidFill>
                  <a:schemeClr val="bg1"/>
                </a:solidFill>
                <a:latin typeface="Montserrat ExtraBold" charset="0"/>
                <a:ea typeface="黑體簡體" pitchFamily="49" charset="-120"/>
              </a:rPr>
              <a:t>OF SPIRULINA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RESULTS SOURCE OF NUTRITION</a:t>
            </a:r>
            <a:endParaRPr/>
          </a:p>
        </p:txBody>
      </p:sp>
      <p:graphicFrame>
        <p:nvGraphicFramePr>
          <p:cNvPr id="168" name="Google Shape;168;p25"/>
          <p:cNvGraphicFramePr/>
          <p:nvPr/>
        </p:nvGraphicFramePr>
        <p:xfrm>
          <a:off x="3581400" y="971550"/>
          <a:ext cx="5257800" cy="3307030"/>
        </p:xfrm>
        <a:graphic>
          <a:graphicData uri="http://schemas.openxmlformats.org/drawingml/2006/table">
            <a:tbl>
              <a:tblPr>
                <a:noFill/>
                <a:tableStyleId>{94F6A978-1041-449D-A749-F7EE740C4669}</a:tableStyleId>
              </a:tblPr>
              <a:tblGrid>
                <a:gridCol w="1447800"/>
                <a:gridCol w="2590800"/>
                <a:gridCol w="1219200"/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Montserrat Light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 smtClean="0">
                          <a:solidFill>
                            <a:schemeClr val="dk1"/>
                          </a:solidFill>
                          <a:latin typeface="Montserrat Light" charset="0"/>
                          <a:ea typeface="Montserrat"/>
                          <a:cs typeface="Montserrat"/>
                          <a:sym typeface="Montserrat"/>
                        </a:rPr>
                        <a:t>Other</a:t>
                      </a:r>
                      <a:r>
                        <a:rPr lang="en" sz="1200" b="1" baseline="0" dirty="0" smtClean="0">
                          <a:solidFill>
                            <a:schemeClr val="dk1"/>
                          </a:solidFill>
                          <a:latin typeface="Montserrat Light" charset="0"/>
                          <a:ea typeface="Montserrat"/>
                          <a:cs typeface="Montserrat"/>
                          <a:sym typeface="Montserrat"/>
                        </a:rPr>
                        <a:t> Nutrient Sources</a:t>
                      </a:r>
                      <a:endParaRPr sz="1200" b="1">
                        <a:solidFill>
                          <a:schemeClr val="dk1"/>
                        </a:solidFill>
                        <a:latin typeface="Montserrat Light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 smtClean="0">
                          <a:solidFill>
                            <a:schemeClr val="dk1"/>
                          </a:solidFill>
                          <a:latin typeface="Montserrat Light" charset="0"/>
                          <a:ea typeface="Montserrat"/>
                          <a:cs typeface="Montserrat"/>
                          <a:sym typeface="Montserrat"/>
                        </a:rPr>
                        <a:t>12 Capsules</a:t>
                      </a:r>
                      <a:r>
                        <a:rPr lang="en" sz="1200" b="1" baseline="0" dirty="0" smtClean="0">
                          <a:solidFill>
                            <a:schemeClr val="dk1"/>
                          </a:solidFill>
                          <a:latin typeface="Montserrat Light" charset="0"/>
                          <a:ea typeface="Montserrat"/>
                          <a:cs typeface="Montserrat"/>
                          <a:sym typeface="Montserrat"/>
                        </a:rPr>
                        <a:t> of Vestige Spirulina</a:t>
                      </a:r>
                      <a:endParaRPr sz="1200" b="1">
                        <a:solidFill>
                          <a:schemeClr val="dk1"/>
                        </a:solidFill>
                        <a:latin typeface="Montserrat Light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57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solidFill>
                            <a:schemeClr val="dk1"/>
                          </a:solidFill>
                          <a:latin typeface="Montserrat Light" charset="0"/>
                          <a:ea typeface="Montserrat"/>
                          <a:cs typeface="Montserrat"/>
                          <a:sym typeface="Montserrat"/>
                        </a:rPr>
                        <a:t>Beta-Carotene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solidFill>
                            <a:schemeClr val="dk1"/>
                          </a:solidFill>
                          <a:latin typeface="Montserrat Light" charset="0"/>
                          <a:ea typeface="Montserrat"/>
                          <a:cs typeface="Montserrat"/>
                          <a:sym typeface="Montserrat"/>
                        </a:rPr>
                        <a:t>Pro </a:t>
                      </a:r>
                      <a:r>
                        <a:rPr lang="en-US" sz="1200" dirty="0" err="1" smtClean="0">
                          <a:solidFill>
                            <a:schemeClr val="dk1"/>
                          </a:solidFill>
                          <a:latin typeface="Montserrat Light" charset="0"/>
                          <a:ea typeface="Montserrat"/>
                          <a:cs typeface="Montserrat"/>
                          <a:sym typeface="Montserrat"/>
                        </a:rPr>
                        <a:t>Vit</a:t>
                      </a:r>
                      <a:r>
                        <a:rPr lang="en-US" sz="1200" dirty="0" smtClean="0">
                          <a:solidFill>
                            <a:schemeClr val="dk1"/>
                          </a:solidFill>
                          <a:latin typeface="Montserrat Light" charset="0"/>
                          <a:ea typeface="Montserrat"/>
                          <a:cs typeface="Montserrat"/>
                          <a:sym typeface="Montserrat"/>
                        </a:rPr>
                        <a:t> A</a:t>
                      </a:r>
                    </a:p>
                  </a:txBody>
                  <a:tcPr marL="91425" marR="91425" marT="68575" marB="68575" anchor="ctr">
                    <a:lnL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 Light" charset="0"/>
                          <a:ea typeface="Montserrat ExtraBold"/>
                          <a:cs typeface="Montserrat ExtraBold"/>
                          <a:sym typeface="Montserrat ExtraBold"/>
                        </a:rPr>
                        <a:t>56 Glasses of Cow's milk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 Light" charset="0"/>
                          <a:ea typeface="Montserrat ExtraBold"/>
                          <a:cs typeface="Montserrat ExtraBold"/>
                          <a:sym typeface="Montserrat ExtraBold"/>
                        </a:rPr>
                        <a:t>or 550 Apples</a:t>
                      </a:r>
                      <a:endParaRPr sz="1200" b="0">
                        <a:solidFill>
                          <a:schemeClr val="tx1">
                            <a:lumMod val="50000"/>
                          </a:schemeClr>
                        </a:solidFill>
                        <a:latin typeface="Montserrat Light" charset="0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chemeClr val="dk1"/>
                          </a:solidFill>
                          <a:latin typeface="Montserrat Light" charset="0"/>
                          <a:ea typeface="Montserrat ExtraBold"/>
                          <a:cs typeface="Montserrat ExtraBold"/>
                          <a:sym typeface="Montserrat ExtraBold"/>
                        </a:rPr>
                        <a:t>12</a:t>
                      </a:r>
                      <a:r>
                        <a:rPr lang="en" sz="1200" baseline="0" dirty="0" smtClean="0">
                          <a:solidFill>
                            <a:schemeClr val="dk1"/>
                          </a:solidFill>
                          <a:latin typeface="Montserrat Light" charset="0"/>
                          <a:ea typeface="Montserrat ExtraBold"/>
                          <a:cs typeface="Montserrat ExtraBold"/>
                          <a:sym typeface="Montserrat ExtraBold"/>
                        </a:rPr>
                        <a:t> mg</a:t>
                      </a:r>
                      <a:endParaRPr sz="1200">
                        <a:solidFill>
                          <a:schemeClr val="dk1"/>
                        </a:solidFill>
                        <a:latin typeface="Montserrat Light" charset="0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5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chemeClr val="dk1"/>
                          </a:solidFill>
                          <a:latin typeface="Montserrat Light" charset="0"/>
                          <a:ea typeface="Montserrat"/>
                          <a:cs typeface="Montserrat"/>
                          <a:sym typeface="Montserrat"/>
                        </a:rPr>
                        <a:t>B1</a:t>
                      </a:r>
                      <a:endParaRPr sz="1200">
                        <a:solidFill>
                          <a:schemeClr val="dk1"/>
                        </a:solidFill>
                        <a:latin typeface="Montserrat Light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 Light" charset="0"/>
                          <a:ea typeface="Montserrat ExtraBold"/>
                          <a:cs typeface="Montserrat ExtraBold"/>
                          <a:sym typeface="Montserrat ExtraBold"/>
                        </a:rPr>
                        <a:t>20 Green </a:t>
                      </a:r>
                      <a:r>
                        <a:rPr lang="en-US" sz="1200" b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 Light" charset="0"/>
                          <a:ea typeface="Montserrat ExtraBold"/>
                          <a:cs typeface="Montserrat ExtraBold"/>
                          <a:sym typeface="Montserrat ExtraBold"/>
                        </a:rPr>
                        <a:t>Chillies</a:t>
                      </a:r>
                      <a:r>
                        <a:rPr lang="en-US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 Light" charset="0"/>
                          <a:ea typeface="Montserrat ExtraBold"/>
                          <a:cs typeface="Montserrat ExtraBold"/>
                          <a:sym typeface="Montserrat ExtraBold"/>
                        </a:rPr>
                        <a:t> or</a:t>
                      </a:r>
                      <a:r>
                        <a:rPr lang="en-US" sz="12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 Light" charset="0"/>
                          <a:ea typeface="Montserrat ExtraBold"/>
                          <a:cs typeface="Montserrat ExtraBold"/>
                          <a:sym typeface="Montserrat ExtraBold"/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 Light" charset="0"/>
                          <a:ea typeface="Montserrat ExtraBold"/>
                          <a:cs typeface="Montserrat ExtraBold"/>
                          <a:sym typeface="Montserrat ExtraBold"/>
                        </a:rPr>
                        <a:t> 16 Sardines.</a:t>
                      </a: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solidFill>
                            <a:schemeClr val="dk1"/>
                          </a:solidFill>
                          <a:latin typeface="Montserrat Light" charset="0"/>
                          <a:ea typeface="Montserrat ExtraBold"/>
                          <a:cs typeface="Montserrat ExtraBold"/>
                          <a:sym typeface="Montserrat ExtraBold"/>
                        </a:rPr>
                        <a:t>0.24 mg</a:t>
                      </a:r>
                      <a:endParaRPr sz="1200">
                        <a:solidFill>
                          <a:schemeClr val="dk1"/>
                        </a:solidFill>
                        <a:latin typeface="Montserrat Light" charset="0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676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solidFill>
                            <a:schemeClr val="dk1"/>
                          </a:solidFill>
                          <a:latin typeface="Montserrat Light" charset="0"/>
                          <a:ea typeface="Montserrat"/>
                          <a:cs typeface="Montserrat"/>
                          <a:sym typeface="Montserrat"/>
                        </a:rPr>
                        <a:t>B2</a:t>
                      </a:r>
                      <a:endParaRPr sz="1200">
                        <a:solidFill>
                          <a:schemeClr val="dk1"/>
                        </a:solidFill>
                        <a:latin typeface="Montserrat Light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 Light" charset="0"/>
                          <a:cs typeface="Arial" charset="0"/>
                        </a:rPr>
                        <a:t>420 Grapes OR 47 Strawberries.</a:t>
                      </a:r>
                      <a:endParaRPr lang="en-US" sz="12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Montserrat Light" charset="0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chemeClr val="dk1"/>
                          </a:solidFill>
                          <a:latin typeface="Montserrat Light" charset="0"/>
                          <a:ea typeface="Montserrat ExtraBold"/>
                          <a:cs typeface="Montserrat ExtraBold"/>
                          <a:sym typeface="Montserrat ExtraBold"/>
                        </a:rPr>
                        <a:t>0.24</a:t>
                      </a:r>
                      <a:r>
                        <a:rPr lang="en" sz="1200" baseline="0" dirty="0" smtClean="0">
                          <a:solidFill>
                            <a:schemeClr val="dk1"/>
                          </a:solidFill>
                          <a:latin typeface="Montserrat Light" charset="0"/>
                          <a:ea typeface="Montserrat ExtraBold"/>
                          <a:cs typeface="Montserrat ExtraBold"/>
                          <a:sym typeface="Montserrat ExtraBold"/>
                        </a:rPr>
                        <a:t> mg</a:t>
                      </a:r>
                      <a:endParaRPr sz="1200">
                        <a:solidFill>
                          <a:schemeClr val="dk1"/>
                        </a:solidFill>
                        <a:latin typeface="Montserrat Light" charset="0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676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chemeClr val="dk1"/>
                          </a:solidFill>
                          <a:latin typeface="Montserrat Light" charset="0"/>
                          <a:ea typeface="Montserrat"/>
                          <a:cs typeface="Montserrat"/>
                          <a:sym typeface="Montserrat"/>
                        </a:rPr>
                        <a:t>B3</a:t>
                      </a:r>
                      <a:endParaRPr sz="1200">
                        <a:solidFill>
                          <a:schemeClr val="dk1"/>
                        </a:solidFill>
                        <a:latin typeface="Montserrat Light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 Light" charset="0"/>
                          <a:cs typeface="Arial" charset="0"/>
                        </a:rPr>
                        <a:t>8</a:t>
                      </a:r>
                      <a:r>
                        <a:rPr lang="en-US" sz="12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 Light" charset="0"/>
                          <a:cs typeface="Arial" charset="0"/>
                        </a:rPr>
                        <a:t> Lemons</a:t>
                      </a:r>
                      <a:endParaRPr lang="en-US" sz="12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Montserrat Light" charset="0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chemeClr val="dk1"/>
                          </a:solidFill>
                          <a:latin typeface="Montserrat Light" charset="0"/>
                          <a:ea typeface="Montserrat ExtraBold"/>
                          <a:cs typeface="Montserrat ExtraBold"/>
                          <a:sym typeface="Montserrat ExtraBold"/>
                        </a:rPr>
                        <a:t>1.02</a:t>
                      </a:r>
                      <a:r>
                        <a:rPr lang="en" sz="1200" baseline="0" dirty="0" smtClean="0">
                          <a:solidFill>
                            <a:schemeClr val="dk1"/>
                          </a:solidFill>
                          <a:latin typeface="Montserrat Light" charset="0"/>
                          <a:ea typeface="Montserrat ExtraBold"/>
                          <a:cs typeface="Montserrat ExtraBold"/>
                          <a:sym typeface="Montserrat ExtraBold"/>
                        </a:rPr>
                        <a:t> mg</a:t>
                      </a:r>
                      <a:endParaRPr sz="1200">
                        <a:solidFill>
                          <a:schemeClr val="dk1"/>
                        </a:solidFill>
                        <a:latin typeface="Montserrat Light" charset="0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61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chemeClr val="dk1"/>
                          </a:solidFill>
                          <a:latin typeface="Montserrat Light" charset="0"/>
                          <a:ea typeface="Montserrat"/>
                          <a:cs typeface="Montserrat"/>
                          <a:sym typeface="Montserrat"/>
                        </a:rPr>
                        <a:t>B6</a:t>
                      </a:r>
                      <a:endParaRPr sz="1200">
                        <a:solidFill>
                          <a:schemeClr val="dk1"/>
                        </a:solidFill>
                        <a:latin typeface="Montserrat Light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 Light" charset="0"/>
                          <a:cs typeface="Arial" charset="0"/>
                        </a:rPr>
                        <a:t>90 </a:t>
                      </a:r>
                      <a:r>
                        <a:rPr lang="en-US" sz="1200" b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 Light" charset="0"/>
                          <a:cs typeface="Arial" charset="0"/>
                        </a:rPr>
                        <a:t>gms</a:t>
                      </a:r>
                      <a:r>
                        <a:rPr lang="en-US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 Light" charset="0"/>
                          <a:cs typeface="Arial" charset="0"/>
                        </a:rPr>
                        <a:t> of Bread</a:t>
                      </a:r>
                      <a:endParaRPr lang="en-US" sz="12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Montserrat Light" charset="0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solidFill>
                            <a:schemeClr val="dk1"/>
                          </a:solidFill>
                          <a:latin typeface="Montserrat Light" charset="0"/>
                          <a:ea typeface="Montserrat ExtraBold"/>
                          <a:cs typeface="Montserrat ExtraBold"/>
                          <a:sym typeface="Montserrat ExtraBold"/>
                        </a:rPr>
                        <a:t>43.2 mg</a:t>
                      </a:r>
                      <a:endParaRPr sz="1200">
                        <a:solidFill>
                          <a:schemeClr val="dk1"/>
                        </a:solidFill>
                        <a:latin typeface="Montserrat Light" charset="0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294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solidFill>
                            <a:schemeClr val="dk1"/>
                          </a:solidFill>
                          <a:latin typeface="Montserrat Light" charset="0"/>
                          <a:ea typeface="Montserrat"/>
                          <a:cs typeface="Montserrat"/>
                          <a:sym typeface="Montserrat"/>
                        </a:rPr>
                        <a:t>B12</a:t>
                      </a:r>
                      <a:endParaRPr sz="1200">
                        <a:solidFill>
                          <a:schemeClr val="dk1"/>
                        </a:solidFill>
                        <a:latin typeface="Montserrat Light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 Light" charset="0"/>
                          <a:cs typeface="Arial" charset="0"/>
                        </a:rPr>
                        <a:t>240 </a:t>
                      </a:r>
                      <a:r>
                        <a:rPr lang="en-US" sz="1200" b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 Light" charset="0"/>
                          <a:cs typeface="Arial" charset="0"/>
                        </a:rPr>
                        <a:t>gms</a:t>
                      </a:r>
                      <a:r>
                        <a:rPr lang="en-US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 Light" charset="0"/>
                          <a:cs typeface="Arial" charset="0"/>
                        </a:rPr>
                        <a:t> of Cottage Cheese.</a:t>
                      </a: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solidFill>
                            <a:schemeClr val="dk1"/>
                          </a:solidFill>
                          <a:latin typeface="Montserrat Light" charset="0"/>
                          <a:ea typeface="Montserrat ExtraBold"/>
                          <a:cs typeface="Montserrat ExtraBold"/>
                          <a:sym typeface="Montserrat ExtraBold"/>
                        </a:rPr>
                        <a:t>7.2</a:t>
                      </a:r>
                      <a:r>
                        <a:rPr lang="en-US" sz="1200" baseline="0" dirty="0" smtClean="0">
                          <a:solidFill>
                            <a:schemeClr val="dk1"/>
                          </a:solidFill>
                          <a:latin typeface="Montserrat Light" charset="0"/>
                          <a:ea typeface="Montserrat ExtraBold"/>
                          <a:cs typeface="Montserrat ExtraBold"/>
                          <a:sym typeface="Montserrat ExtraBold"/>
                        </a:rPr>
                        <a:t> mg</a:t>
                      </a:r>
                      <a:endParaRPr sz="1200">
                        <a:solidFill>
                          <a:schemeClr val="dk1"/>
                        </a:solidFill>
                        <a:latin typeface="Montserrat Light" charset="0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294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solidFill>
                            <a:schemeClr val="dk1"/>
                          </a:solidFill>
                          <a:latin typeface="Montserrat Light" charset="0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sz="1200">
                        <a:solidFill>
                          <a:schemeClr val="dk1"/>
                        </a:solidFill>
                        <a:latin typeface="Montserrat Light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 Light" charset="0"/>
                          <a:ea typeface="Montserrat ExtraBold"/>
                          <a:cs typeface="Montserrat ExtraBold"/>
                          <a:sym typeface="Montserrat ExtraBold"/>
                        </a:rPr>
                        <a:t>6 pieces of Chicken  OR 14 Glasses of Cow's Milk.</a:t>
                      </a:r>
                      <a:endParaRPr sz="1200" b="0">
                        <a:solidFill>
                          <a:schemeClr val="tx1">
                            <a:lumMod val="50000"/>
                          </a:schemeClr>
                        </a:solidFill>
                        <a:latin typeface="Montserrat Light" charset="0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solidFill>
                            <a:schemeClr val="dk1"/>
                          </a:solidFill>
                          <a:latin typeface="Montserrat Light" charset="0"/>
                          <a:ea typeface="Montserrat ExtraBold"/>
                          <a:cs typeface="Montserrat ExtraBold"/>
                          <a:sym typeface="Montserrat ExtraBold"/>
                        </a:rPr>
                        <a:t>0.72 mg</a:t>
                      </a:r>
                      <a:endParaRPr sz="1200">
                        <a:solidFill>
                          <a:schemeClr val="dk1"/>
                        </a:solidFill>
                        <a:latin typeface="Montserrat Light" charset="0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69" name="Google Shape;169;p2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pic>
        <p:nvPicPr>
          <p:cNvPr id="7" name="Picture 3" descr="C:\Users\sysadmin\Downloads\vestige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7150"/>
            <a:ext cx="533400" cy="533400"/>
          </a:xfrm>
          <a:prstGeom prst="rect">
            <a:avLst/>
          </a:prstGeom>
          <a:noFill/>
        </p:spPr>
      </p:pic>
      <p:pic>
        <p:nvPicPr>
          <p:cNvPr id="8" name="Picture 2" descr="C:\Users\sysadmin\Downloads\spirulinacapsul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69304"/>
            <a:ext cx="1295400" cy="1874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533400" y="911700"/>
            <a:ext cx="23622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POSSIBLE IMROVEMENT ACTIONS</a:t>
            </a:r>
            <a:endParaRPr sz="2400"/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pic>
        <p:nvPicPr>
          <p:cNvPr id="6" name="Picture 3" descr="C:\Users\sysadmin\Downloads\vestige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7150"/>
            <a:ext cx="533400" cy="533400"/>
          </a:xfrm>
          <a:prstGeom prst="rect">
            <a:avLst/>
          </a:prstGeom>
          <a:noFill/>
        </p:spPr>
      </p:pic>
      <p:pic>
        <p:nvPicPr>
          <p:cNvPr id="7" name="Picture 2" descr="C:\Users\sysadmin\Downloads\spirulinacapsul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69304"/>
            <a:ext cx="1295400" cy="1874196"/>
          </a:xfrm>
          <a:prstGeom prst="rect">
            <a:avLst/>
          </a:prstGeom>
          <a:noFill/>
        </p:spPr>
      </p:pic>
      <p:graphicFrame>
        <p:nvGraphicFramePr>
          <p:cNvPr id="10" name="Google Shape;168;p25"/>
          <p:cNvGraphicFramePr/>
          <p:nvPr/>
        </p:nvGraphicFramePr>
        <p:xfrm>
          <a:off x="3581400" y="895350"/>
          <a:ext cx="5257800" cy="3254361"/>
        </p:xfrm>
        <a:graphic>
          <a:graphicData uri="http://schemas.openxmlformats.org/drawingml/2006/table">
            <a:tbl>
              <a:tblPr>
                <a:noFill/>
                <a:tableStyleId>{94F6A978-1041-449D-A749-F7EE740C4669}</a:tableStyleId>
              </a:tblPr>
              <a:tblGrid>
                <a:gridCol w="1676400"/>
                <a:gridCol w="3581400"/>
              </a:tblGrid>
              <a:tr h="32832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solidFill>
                            <a:schemeClr val="dk1"/>
                          </a:solidFill>
                          <a:latin typeface="Montserrat Light" charset="0"/>
                          <a:ea typeface="Montserrat"/>
                          <a:cs typeface="Montserrat"/>
                          <a:sym typeface="Montserrat"/>
                        </a:rPr>
                        <a:t>ACTIONS</a:t>
                      </a:r>
                      <a:endParaRPr lang="en-US" sz="1200" b="1" dirty="0">
                        <a:solidFill>
                          <a:schemeClr val="dk1"/>
                        </a:solidFill>
                        <a:latin typeface="Montserrat Light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solidFill>
                            <a:schemeClr val="dk1"/>
                          </a:solidFill>
                          <a:latin typeface="Montserrat Light" charset="0"/>
                          <a:ea typeface="Montserrat"/>
                          <a:cs typeface="Montserrat"/>
                          <a:sym typeface="Montserrat"/>
                        </a:rPr>
                        <a:t>POSSIBLE REASONS</a:t>
                      </a:r>
                      <a:endParaRPr lang="en-US" sz="1200" b="1" dirty="0">
                        <a:solidFill>
                          <a:schemeClr val="dk1"/>
                        </a:solidFill>
                        <a:latin typeface="Montserrat Light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593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solidFill>
                            <a:schemeClr val="dk1"/>
                          </a:solidFill>
                          <a:latin typeface="Montserrat Light" charset="0"/>
                          <a:ea typeface="Montserrat"/>
                          <a:cs typeface="Montserrat"/>
                          <a:sym typeface="Montserrat"/>
                        </a:rPr>
                        <a:t>Fever or slight fever</a:t>
                      </a:r>
                      <a:endParaRPr lang="en-US" sz="1200" b="1" dirty="0" smtClean="0">
                        <a:solidFill>
                          <a:schemeClr val="dk1"/>
                        </a:solidFill>
                        <a:latin typeface="Montserrat Light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 Light" charset="0"/>
                          <a:ea typeface="Montserrat ExtraBold"/>
                          <a:cs typeface="Montserrat ExtraBold"/>
                          <a:sym typeface="Montserrat ExtraBold"/>
                        </a:rPr>
                        <a:t>Spirulina</a:t>
                      </a:r>
                      <a:r>
                        <a:rPr lang="en-US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 Light" charset="0"/>
                          <a:ea typeface="Montserrat ExtraBold"/>
                          <a:cs typeface="Montserrat ExtraBold"/>
                          <a:sym typeface="Montserrat ExtraBold"/>
                        </a:rPr>
                        <a:t> contains 68% protein and other rich  nutrients which promote body metabolism to release body heat and hence increase body temperature.</a:t>
                      </a: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398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solidFill>
                            <a:schemeClr val="dk1"/>
                          </a:solidFill>
                          <a:latin typeface="Montserrat Light" charset="0"/>
                          <a:ea typeface="Montserrat"/>
                          <a:cs typeface="Montserrat"/>
                          <a:sym typeface="Montserrat"/>
                        </a:rPr>
                        <a:t>Fever, excited, sleeplessness at night.</a:t>
                      </a:r>
                      <a:endParaRPr sz="1200" b="1">
                        <a:solidFill>
                          <a:schemeClr val="dk1"/>
                        </a:solidFill>
                        <a:latin typeface="Montserrat Light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 Light" charset="0"/>
                          <a:ea typeface="Montserrat ExtraBold"/>
                          <a:cs typeface="Montserrat ExtraBold"/>
                          <a:sym typeface="Montserrat ExtraBold"/>
                        </a:rPr>
                        <a:t>Burning of excessive fat in the body by converting into heat energy is a normal condition.</a:t>
                      </a: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832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solidFill>
                            <a:schemeClr val="dk1"/>
                          </a:solidFill>
                          <a:latin typeface="Montserrat Light" charset="0"/>
                          <a:ea typeface="Montserrat"/>
                          <a:cs typeface="Montserrat"/>
                          <a:sym typeface="Montserrat"/>
                        </a:rPr>
                        <a:t>Blackish green excreta.</a:t>
                      </a:r>
                    </a:p>
                  </a:txBody>
                  <a:tcPr marL="91425" marR="91425" marT="68575" marB="68575" anchor="ctr">
                    <a:lnL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 Light" charset="0"/>
                        </a:rPr>
                        <a:t>Spirulina</a:t>
                      </a:r>
                      <a:r>
                        <a:rPr lang="en-US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 Light" charset="0"/>
                        </a:rPr>
                        <a:t> helps eliminate accumulated residues in the colon. If the excreta remain green in </a:t>
                      </a:r>
                      <a:r>
                        <a:rPr lang="en-US" sz="1200" b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 Light" charset="0"/>
                        </a:rPr>
                        <a:t>colour</a:t>
                      </a:r>
                      <a:r>
                        <a:rPr lang="en-US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 Light" charset="0"/>
                        </a:rPr>
                        <a:t> after a period of time, this is due to the green pigments of </a:t>
                      </a:r>
                      <a:r>
                        <a:rPr lang="en-US" sz="1200" b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 Light" charset="0"/>
                        </a:rPr>
                        <a:t>Spirulina</a:t>
                      </a:r>
                      <a:r>
                        <a:rPr lang="en-US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 Light" charset="0"/>
                        </a:rPr>
                        <a:t>..</a:t>
                      </a:r>
                      <a:endParaRPr lang="en-US" sz="12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Montserrat Light" charset="0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832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solidFill>
                            <a:schemeClr val="dk1"/>
                          </a:solidFill>
                          <a:latin typeface="Montserrat Light" charset="0"/>
                          <a:ea typeface="Montserrat"/>
                          <a:cs typeface="Montserrat"/>
                          <a:sym typeface="Montserrat"/>
                        </a:rPr>
                        <a:t>Fart , chest pain.</a:t>
                      </a:r>
                    </a:p>
                  </a:txBody>
                  <a:tcPr marL="91425" marR="91425" marT="68575" marB="68575" anchor="ctr">
                    <a:lnL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 Light" charset="0"/>
                        </a:rPr>
                        <a:t>Symptoms of a malfunctioning digestive system, flatulence.</a:t>
                      </a:r>
                      <a:endParaRPr lang="en-US" sz="12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Montserrat Light" charset="0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pic>
        <p:nvPicPr>
          <p:cNvPr id="7" name="Picture 3" descr="C:\Users\sysadmin\Downloads\vestige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7150"/>
            <a:ext cx="533400" cy="533400"/>
          </a:xfrm>
          <a:prstGeom prst="rect">
            <a:avLst/>
          </a:prstGeom>
          <a:noFill/>
        </p:spPr>
      </p:pic>
      <p:pic>
        <p:nvPicPr>
          <p:cNvPr id="8" name="Picture 2" descr="C:\Users\sysadmin\Downloads\spirulinacapsul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69304"/>
            <a:ext cx="1295400" cy="1874196"/>
          </a:xfrm>
          <a:prstGeom prst="rect">
            <a:avLst/>
          </a:prstGeom>
          <a:noFill/>
        </p:spPr>
      </p:pic>
      <p:graphicFrame>
        <p:nvGraphicFramePr>
          <p:cNvPr id="12" name="Google Shape;168;p25"/>
          <p:cNvGraphicFramePr/>
          <p:nvPr/>
        </p:nvGraphicFramePr>
        <p:xfrm>
          <a:off x="3581400" y="895350"/>
          <a:ext cx="5257800" cy="3071481"/>
        </p:xfrm>
        <a:graphic>
          <a:graphicData uri="http://schemas.openxmlformats.org/drawingml/2006/table">
            <a:tbl>
              <a:tblPr>
                <a:noFill/>
                <a:tableStyleId>{94F6A978-1041-449D-A749-F7EE740C4669}</a:tableStyleId>
              </a:tblPr>
              <a:tblGrid>
                <a:gridCol w="1676400"/>
                <a:gridCol w="3581400"/>
              </a:tblGrid>
              <a:tr h="32832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solidFill>
                            <a:schemeClr val="dk1"/>
                          </a:solidFill>
                          <a:latin typeface="Montserrat Light" charset="0"/>
                          <a:ea typeface="Montserrat"/>
                          <a:cs typeface="Montserrat"/>
                          <a:sym typeface="Montserrat"/>
                        </a:rPr>
                        <a:t>ACTIONS</a:t>
                      </a:r>
                      <a:endParaRPr lang="en-US" sz="1200" b="1" dirty="0">
                        <a:solidFill>
                          <a:schemeClr val="dk1"/>
                        </a:solidFill>
                        <a:latin typeface="Montserrat Light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solidFill>
                            <a:schemeClr val="dk1"/>
                          </a:solidFill>
                          <a:latin typeface="Montserrat Light" charset="0"/>
                          <a:ea typeface="Montserrat"/>
                          <a:cs typeface="Montserrat"/>
                          <a:sym typeface="Montserrat"/>
                        </a:rPr>
                        <a:t>POSSIBLE REASONS</a:t>
                      </a:r>
                      <a:endParaRPr lang="en-US" sz="1200" b="1" dirty="0">
                        <a:solidFill>
                          <a:schemeClr val="dk1"/>
                        </a:solidFill>
                        <a:latin typeface="Montserrat Light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593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solidFill>
                            <a:schemeClr val="dk1"/>
                          </a:solidFill>
                          <a:latin typeface="Montserrat Light" charset="0"/>
                          <a:ea typeface="Montserrat"/>
                          <a:cs typeface="Montserrat"/>
                          <a:sym typeface="Montserrat"/>
                        </a:rPr>
                        <a:t>Sleepy , tried hands and legs </a:t>
                      </a:r>
                    </a:p>
                  </a:txBody>
                  <a:tcPr marL="91425" marR="91425" marT="68575" marB="68575" anchor="ctr">
                    <a:lnL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 Light" charset="0"/>
                          <a:ea typeface="Montserrat ExtraBold"/>
                          <a:cs typeface="Montserrat ExtraBold"/>
                          <a:sym typeface="Montserrat ExtraBold"/>
                        </a:rPr>
                        <a:t>Symptoms of an acidic body condition, liver malfunctions, over  exhaustion or having taken too much medicine previously. </a:t>
                      </a: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398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solidFill>
                            <a:schemeClr val="dk1"/>
                          </a:solidFill>
                          <a:latin typeface="Montserrat Light" charset="0"/>
                          <a:ea typeface="Montserrat"/>
                          <a:cs typeface="Montserrat"/>
                          <a:sym typeface="Montserrat"/>
                        </a:rPr>
                        <a:t>Pimples, itchiness, red spots, sweating and smelly urine. </a:t>
                      </a:r>
                    </a:p>
                  </a:txBody>
                  <a:tcPr marL="91425" marR="91425" marT="68575" marB="68575" anchor="ctr">
                    <a:lnL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 Light" charset="0"/>
                          <a:ea typeface="Montserrat ExtraBold"/>
                          <a:cs typeface="Montserrat ExtraBold"/>
                          <a:sym typeface="Montserrat ExtraBold"/>
                        </a:rPr>
                        <a:t>Results of detoxification in the body, symptoms of a poor liver function or allergies in body </a:t>
                      </a: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832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solidFill>
                            <a:schemeClr val="dk1"/>
                          </a:solidFill>
                          <a:latin typeface="Montserrat Light" charset="0"/>
                          <a:ea typeface="Montserrat"/>
                          <a:cs typeface="Montserrat"/>
                          <a:sym typeface="Montserrat"/>
                        </a:rPr>
                        <a:t>Running nose, asthma, coughing phlegm. </a:t>
                      </a:r>
                    </a:p>
                  </a:txBody>
                  <a:tcPr marL="91425" marR="91425" marT="68575" marB="68575" anchor="ctr">
                    <a:lnL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 Light" charset="0"/>
                        </a:rPr>
                        <a:t>Symptoms of weak respiratory system. </a:t>
                      </a: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832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solidFill>
                            <a:schemeClr val="dk1"/>
                          </a:solidFill>
                          <a:latin typeface="Montserrat Light" charset="0"/>
                          <a:ea typeface="Montserrat"/>
                          <a:cs typeface="Montserrat"/>
                          <a:sym typeface="Montserrat"/>
                        </a:rPr>
                        <a:t>No action</a:t>
                      </a:r>
                    </a:p>
                  </a:txBody>
                  <a:tcPr marL="91425" marR="91425" marT="68575" marB="68575" anchor="ctr">
                    <a:lnL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 Light" charset="0"/>
                        </a:rPr>
                        <a:t>Healthy body condition or full recovery from illnesses. </a:t>
                      </a: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5" name="Google Shape;115;p20"/>
          <p:cNvSpPr txBox="1">
            <a:spLocks noGrp="1"/>
          </p:cNvSpPr>
          <p:nvPr>
            <p:ph type="title"/>
          </p:nvPr>
        </p:nvSpPr>
        <p:spPr>
          <a:xfrm>
            <a:off x="533400" y="911700"/>
            <a:ext cx="23622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POSSIBLE IMROVEMENT ACTIONS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sp>
        <p:nvSpPr>
          <p:cNvPr id="279" name="Google Shape;279;p35"/>
          <p:cNvSpPr txBox="1">
            <a:spLocks noGrp="1"/>
          </p:cNvSpPr>
          <p:nvPr>
            <p:ph type="ctrTitle" idx="4294967295"/>
          </p:nvPr>
        </p:nvSpPr>
        <p:spPr>
          <a:xfrm>
            <a:off x="723300" y="1792375"/>
            <a:ext cx="7697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THANKS!</a:t>
            </a:r>
            <a:endParaRPr sz="3600"/>
          </a:p>
        </p:txBody>
      </p:sp>
      <p:sp>
        <p:nvSpPr>
          <p:cNvPr id="280" name="Google Shape;280;p35"/>
          <p:cNvSpPr txBox="1">
            <a:spLocks noGrp="1"/>
          </p:cNvSpPr>
          <p:nvPr>
            <p:ph type="subTitle" idx="4294967295"/>
          </p:nvPr>
        </p:nvSpPr>
        <p:spPr>
          <a:xfrm>
            <a:off x="723300" y="2715524"/>
            <a:ext cx="7697400" cy="13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tx1">
                    <a:lumMod val="50000"/>
                  </a:schemeClr>
                </a:solidFill>
              </a:rPr>
              <a:t>Do not forget to Subscribe, Like &amp; Share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tx1">
                    <a:lumMod val="50000"/>
                  </a:schemeClr>
                </a:solidFill>
              </a:rPr>
              <a:t>Press the Bell icon and never miss an update</a:t>
            </a:r>
            <a:endParaRPr sz="2000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81" name="Google Shape;281;p35"/>
          <p:cNvSpPr/>
          <p:nvPr/>
        </p:nvSpPr>
        <p:spPr>
          <a:xfrm>
            <a:off x="4127625" y="1102328"/>
            <a:ext cx="888759" cy="81886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012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ctrTitle" idx="4294967295"/>
          </p:nvPr>
        </p:nvSpPr>
        <p:spPr>
          <a:xfrm>
            <a:off x="723300" y="1123950"/>
            <a:ext cx="7697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solidFill>
                  <a:schemeClr val="tx1">
                    <a:lumMod val="50000"/>
                  </a:schemeClr>
                </a:solidFill>
              </a:rPr>
              <a:t>FAIR USE DISCLAIMER</a:t>
            </a:r>
            <a:endParaRPr sz="36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4294967295"/>
          </p:nvPr>
        </p:nvSpPr>
        <p:spPr>
          <a:xfrm>
            <a:off x="723300" y="2114550"/>
            <a:ext cx="7697400" cy="13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This video is designed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and created by </a:t>
            </a:r>
            <a:r>
              <a:rPr lang="en-US" sz="1400" b="1" dirty="0" err="1" smtClean="0">
                <a:solidFill>
                  <a:schemeClr val="tx1">
                    <a:lumMod val="50000"/>
                  </a:schemeClr>
                </a:solidFill>
              </a:rPr>
              <a:t>Bappi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50000"/>
                  </a:schemeClr>
                </a:solidFill>
              </a:rPr>
              <a:t>Dasgupta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for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VOnlineTeam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for training and information purposes. You are hereby prohibited to cut or copy any content/part of this video. Viewers are also prohibited to upload this video again on another YouTube Channel without prior permission of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the creator.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The viewers can share/like this video and provide feedback in the comment box below.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n-US" sz="14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All rights reserved by </a:t>
            </a:r>
            <a:r>
              <a:rPr lang="en-US" sz="1400" b="1" dirty="0" err="1" smtClean="0">
                <a:solidFill>
                  <a:schemeClr val="tx1">
                    <a:lumMod val="50000"/>
                  </a:schemeClr>
                </a:solidFill>
              </a:rPr>
              <a:t>Bappi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50000"/>
                  </a:schemeClr>
                </a:solidFill>
              </a:rPr>
              <a:t>Dasgupta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[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VOnlineTeam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]</a:t>
            </a:r>
            <a:endParaRPr sz="240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8" name="Google Shape;78;p15" descr="photo-1434030216411-0b793f4b4173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015200" y="228600"/>
            <a:ext cx="1113600" cy="1113600"/>
          </a:xfrm>
          <a:prstGeom prst="ellipse">
            <a:avLst/>
          </a:prstGeom>
          <a:noFill/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2863" dist="38100" dir="54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286000" y="1047750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VESTIGE SPIRULINA</a:t>
            </a:r>
            <a:br>
              <a:rPr lang="en" dirty="0" smtClean="0"/>
            </a:br>
            <a:r>
              <a:rPr lang="en" sz="1800" dirty="0" smtClean="0"/>
              <a:t>WORLD’s NO. 1 FOOD SUPPLEMENT</a:t>
            </a:r>
            <a:endParaRPr/>
          </a:p>
        </p:txBody>
      </p:sp>
      <p:pic>
        <p:nvPicPr>
          <p:cNvPr id="1026" name="Picture 2" descr="C:\Users\sysadmin\Downloads\spirulinacapsul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276350"/>
            <a:ext cx="2238375" cy="3238500"/>
          </a:xfrm>
          <a:prstGeom prst="rect">
            <a:avLst/>
          </a:prstGeom>
          <a:noFill/>
        </p:spPr>
      </p:pic>
      <p:pic>
        <p:nvPicPr>
          <p:cNvPr id="1027" name="Picture 3" descr="C:\Users\sysadmin\Downloads\vestige-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57150"/>
            <a:ext cx="6858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844324" y="805325"/>
            <a:ext cx="4994875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dirty="0" smtClean="0"/>
              <a:t>When </a:t>
            </a:r>
            <a:r>
              <a:rPr lang="en-US" dirty="0" smtClean="0"/>
              <a:t>was the last time you felt totally energized upon waking up ?</a:t>
            </a:r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dirty="0" smtClean="0"/>
              <a:t>Do you get tired easily?</a:t>
            </a:r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dirty="0" smtClean="0"/>
              <a:t>Do you have no appetite?</a:t>
            </a:r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dirty="0" smtClean="0"/>
              <a:t>Do you suffer from indigestion?</a:t>
            </a:r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dirty="0" smtClean="0"/>
              <a:t>Do you have constant back aches &amp; shoulder aches</a:t>
            </a:r>
            <a:r>
              <a:rPr lang="en-US" dirty="0" smtClean="0"/>
              <a:t>?</a:t>
            </a:r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533400" y="911700"/>
            <a:ext cx="23622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YOUR BODY NEEDS HELP !!!</a:t>
            </a:r>
            <a:endParaRPr sz="2000"/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7" name="Picture 2" descr="C:\Users\sysadmin\Downloads\spirulinacapsul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69304"/>
            <a:ext cx="1295400" cy="1874196"/>
          </a:xfrm>
          <a:prstGeom prst="rect">
            <a:avLst/>
          </a:prstGeom>
          <a:noFill/>
        </p:spPr>
      </p:pic>
      <p:pic>
        <p:nvPicPr>
          <p:cNvPr id="8" name="Picture 3" descr="C:\Users\sysadmin\Downloads\vestige-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5715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D512-9F2C-4DB8-81B6-045F625CC3F1}" type="slidenum">
              <a:rPr lang="en-US"/>
              <a:pPr/>
              <a:t>5</a:t>
            </a:fld>
            <a:endParaRPr lang="en-US"/>
          </a:p>
        </p:txBody>
      </p:sp>
      <p:sp>
        <p:nvSpPr>
          <p:cNvPr id="8196" name="Rectangle 1028"/>
          <p:cNvSpPr>
            <a:spLocks noChangeArrowheads="1"/>
          </p:cNvSpPr>
          <p:nvPr/>
        </p:nvSpPr>
        <p:spPr bwMode="auto">
          <a:xfrm>
            <a:off x="0" y="580132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Montserrat ExtraBold" charset="0"/>
                <a:ea typeface="黑體簡體" pitchFamily="49" charset="-120"/>
              </a:rPr>
              <a:t>The World’s No 1 </a:t>
            </a:r>
            <a:r>
              <a:rPr lang="en-US" altLang="zh-CN" sz="3200" b="1" dirty="0" smtClean="0">
                <a:solidFill>
                  <a:schemeClr val="bg1"/>
                </a:solidFill>
                <a:latin typeface="Montserrat ExtraBold" charset="0"/>
                <a:ea typeface="黑體簡體" pitchFamily="49" charset="-120"/>
              </a:rPr>
              <a:t>In</a:t>
            </a:r>
          </a:p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latin typeface="Montserrat ExtraBold" charset="0"/>
                <a:ea typeface="黑體簡體" pitchFamily="49" charset="-120"/>
              </a:rPr>
              <a:t>Health </a:t>
            </a:r>
            <a:r>
              <a:rPr lang="en-US" altLang="zh-CN" sz="3200" b="1" dirty="0">
                <a:solidFill>
                  <a:schemeClr val="bg1"/>
                </a:solidFill>
                <a:latin typeface="Montserrat ExtraBold" charset="0"/>
                <a:ea typeface="黑體簡體" pitchFamily="49" charset="-120"/>
              </a:rPr>
              <a:t>Enhancing Benefits</a:t>
            </a:r>
            <a:endParaRPr lang="en-US" sz="3200" b="1" dirty="0">
              <a:solidFill>
                <a:schemeClr val="bg1"/>
              </a:solidFill>
              <a:latin typeface="Montserrat ExtraBold" charset="0"/>
              <a:ea typeface="黑體簡體" pitchFamily="49" charset="-120"/>
            </a:endParaRPr>
          </a:p>
        </p:txBody>
      </p:sp>
      <p:sp>
        <p:nvSpPr>
          <p:cNvPr id="8197" name="Rectangle 1029"/>
          <p:cNvSpPr>
            <a:spLocks noChangeArrowheads="1"/>
          </p:cNvSpPr>
          <p:nvPr/>
        </p:nvSpPr>
        <p:spPr bwMode="auto">
          <a:xfrm>
            <a:off x="914400" y="1703052"/>
            <a:ext cx="6629400" cy="48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1600" dirty="0">
                <a:solidFill>
                  <a:schemeClr val="bg1"/>
                </a:solidFill>
                <a:latin typeface="Montserrat Light" charset="0"/>
                <a:ea typeface="黑體簡體" pitchFamily="49" charset="-120"/>
              </a:rPr>
              <a:t>VESTIGE SPIRULINA’s balanced nutritional properties have been proven to be beneficial for all ages. </a:t>
            </a:r>
          </a:p>
        </p:txBody>
      </p:sp>
      <p:sp>
        <p:nvSpPr>
          <p:cNvPr id="7" name="Rectangle 1028"/>
          <p:cNvSpPr>
            <a:spLocks noChangeArrowheads="1"/>
          </p:cNvSpPr>
          <p:nvPr/>
        </p:nvSpPr>
        <p:spPr bwMode="auto">
          <a:xfrm>
            <a:off x="0" y="264795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latin typeface="Montserrat ExtraBold" charset="0"/>
                <a:ea typeface="黑體簡體" pitchFamily="49" charset="-120"/>
              </a:rPr>
              <a:t>Consuming VESTIGE SPIRULINA</a:t>
            </a:r>
            <a:endParaRPr lang="en-US" sz="3200" b="1" dirty="0">
              <a:solidFill>
                <a:schemeClr val="bg1"/>
              </a:solidFill>
              <a:latin typeface="Montserrat ExtraBold" charset="0"/>
              <a:ea typeface="黑體簡體" pitchFamily="49" charset="-120"/>
            </a:endParaRPr>
          </a:p>
        </p:txBody>
      </p:sp>
      <p:sp>
        <p:nvSpPr>
          <p:cNvPr id="8" name="Rectangle 1029"/>
          <p:cNvSpPr>
            <a:spLocks noChangeArrowheads="1"/>
          </p:cNvSpPr>
          <p:nvPr/>
        </p:nvSpPr>
        <p:spPr bwMode="auto">
          <a:xfrm>
            <a:off x="914400" y="3257550"/>
            <a:ext cx="7010400" cy="48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1600" dirty="0" smtClean="0">
                <a:solidFill>
                  <a:schemeClr val="bg1"/>
                </a:solidFill>
                <a:latin typeface="Montserrat Light" charset="0"/>
                <a:ea typeface="黑體簡體" pitchFamily="49" charset="-120"/>
              </a:rPr>
              <a:t>Enables you to meet your body’s daily nutritional needs as it is a complete food supplement</a:t>
            </a:r>
            <a:endParaRPr lang="en-US" altLang="zh-CN" sz="1600" dirty="0">
              <a:solidFill>
                <a:schemeClr val="bg1"/>
              </a:solidFill>
              <a:latin typeface="Montserrat Light" charset="0"/>
              <a:ea typeface="黑體簡體" pitchFamily="49" charset="-120"/>
            </a:endParaRPr>
          </a:p>
        </p:txBody>
      </p:sp>
      <p:pic>
        <p:nvPicPr>
          <p:cNvPr id="9" name="Picture 2" descr="C:\Users\sysadmin\Downloads\spirulinacapsul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69304"/>
            <a:ext cx="1295400" cy="1874196"/>
          </a:xfrm>
          <a:prstGeom prst="rect">
            <a:avLst/>
          </a:prstGeom>
          <a:noFill/>
        </p:spPr>
      </p:pic>
      <p:pic>
        <p:nvPicPr>
          <p:cNvPr id="10" name="Picture 3" descr="C:\Users\sysadmin\Downloads\vestige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715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282D-988C-48C0-9276-C6C2EAFF2CA2}" type="slidenum">
              <a:rPr lang="en-US"/>
              <a:pPr/>
              <a:t>6</a:t>
            </a:fld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295400" y="895350"/>
            <a:ext cx="6553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Montserrat ExtraBold" charset="0"/>
              </a:rPr>
              <a:t>VESTIGE SPIRULINA THE SAFE SUPER FOOD.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914400" y="2114550"/>
            <a:ext cx="74676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 smtClean="0">
                <a:solidFill>
                  <a:schemeClr val="bg1"/>
                </a:solidFill>
                <a:latin typeface="Montserrat Light" charset="0"/>
              </a:rPr>
              <a:t>Spirulina</a:t>
            </a:r>
            <a:r>
              <a:rPr lang="en-US" sz="1800" dirty="0" smtClean="0">
                <a:solidFill>
                  <a:schemeClr val="bg1"/>
                </a:solidFill>
                <a:latin typeface="Montserrat Light" charset="0"/>
              </a:rPr>
              <a:t> has been used worldwide for more than 20 years as a food supplement.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Montserrat ExtraBold" charset="0"/>
              </a:rPr>
              <a:t>PRODUCES </a:t>
            </a:r>
            <a:r>
              <a:rPr lang="en-US" sz="2800" b="1" dirty="0">
                <a:solidFill>
                  <a:schemeClr val="bg1"/>
                </a:solidFill>
                <a:latin typeface="Montserrat ExtraBold" charset="0"/>
              </a:rPr>
              <a:t>20 TIMES MORE PROTIEN PER ACRE THAN SOYBEANS</a:t>
            </a:r>
            <a:r>
              <a:rPr lang="en-US" sz="2800" dirty="0">
                <a:solidFill>
                  <a:schemeClr val="bg1"/>
                </a:solidFill>
                <a:latin typeface="Montserrat ExtraBold" charset="0"/>
              </a:rPr>
              <a:t>.</a:t>
            </a:r>
          </a:p>
        </p:txBody>
      </p:sp>
      <p:pic>
        <p:nvPicPr>
          <p:cNvPr id="6" name="Picture 2" descr="C:\Users\sysadmin\Downloads\spirulinacapsul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69304"/>
            <a:ext cx="1295400" cy="1874196"/>
          </a:xfrm>
          <a:prstGeom prst="rect">
            <a:avLst/>
          </a:prstGeom>
          <a:noFill/>
        </p:spPr>
      </p:pic>
      <p:pic>
        <p:nvPicPr>
          <p:cNvPr id="7" name="Picture 3" descr="C:\Users\sysadmin\Downloads\vestige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715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012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2169925" y="1811950"/>
            <a:ext cx="4804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SPIRULINA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1"/>
          </p:nvPr>
        </p:nvSpPr>
        <p:spPr>
          <a:xfrm>
            <a:off x="2169925" y="2840052"/>
            <a:ext cx="4804200" cy="7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en-US" dirty="0" smtClean="0"/>
              <a:t>The World’s No 1 Prehistoric Vegetable</a:t>
            </a:r>
            <a:endParaRPr/>
          </a:p>
        </p:txBody>
      </p:sp>
      <p:pic>
        <p:nvPicPr>
          <p:cNvPr id="4" name="Picture 2" descr="C:\Users\sysadmin\Downloads\spirulinacapsul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69304"/>
            <a:ext cx="1295400" cy="1874196"/>
          </a:xfrm>
          <a:prstGeom prst="rect">
            <a:avLst/>
          </a:prstGeom>
          <a:noFill/>
        </p:spPr>
      </p:pic>
      <p:pic>
        <p:nvPicPr>
          <p:cNvPr id="5" name="Picture 3" descr="C:\Users\sysadmin\Downloads\vestige-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5715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IS A SLIDE TITLE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just">
              <a:spcBef>
                <a:spcPts val="0"/>
              </a:spcBef>
            </a:pPr>
            <a:r>
              <a:rPr lang="en-US" dirty="0" smtClean="0"/>
              <a:t>A spiral-shaped algae named </a:t>
            </a:r>
            <a:r>
              <a:rPr lang="en-US" dirty="0" err="1" smtClean="0"/>
              <a:t>Spirulina</a:t>
            </a:r>
            <a:r>
              <a:rPr lang="en-US" dirty="0" smtClean="0"/>
              <a:t> </a:t>
            </a:r>
          </a:p>
          <a:p>
            <a:pPr lvl="0" algn="just">
              <a:spcBef>
                <a:spcPts val="0"/>
              </a:spcBef>
            </a:pPr>
            <a:r>
              <a:rPr lang="en-US" dirty="0" smtClean="0"/>
              <a:t>This micro-organism has withstood 3.5 billion years of environmental changes and the harsh elements and continues to flourish</a:t>
            </a:r>
          </a:p>
          <a:p>
            <a:pPr marL="0" lvl="0" indent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400" dirty="0" smtClean="0"/>
              <a:t>Whole </a:t>
            </a:r>
            <a:r>
              <a:rPr lang="en-US" sz="1400" dirty="0" err="1" smtClean="0"/>
              <a:t>Spirulina</a:t>
            </a:r>
            <a:r>
              <a:rPr lang="en-US" sz="1400" dirty="0" smtClean="0"/>
              <a:t> has a soft and easily digestible </a:t>
            </a:r>
            <a:r>
              <a:rPr lang="en-US" sz="1400" dirty="0" smtClean="0"/>
              <a:t>cell wall </a:t>
            </a:r>
            <a:r>
              <a:rPr lang="en-US" sz="1400" dirty="0" smtClean="0"/>
              <a:t>that has immune stimulating properties in itself.</a:t>
            </a:r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8</a:t>
            </a:fld>
            <a:endParaRPr/>
          </a:p>
        </p:txBody>
      </p:sp>
      <p:pic>
        <p:nvPicPr>
          <p:cNvPr id="5" name="Picture 3" descr="C:\Users\sysadmin\Downloads\vestige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7150"/>
            <a:ext cx="533400" cy="533400"/>
          </a:xfrm>
          <a:prstGeom prst="rect">
            <a:avLst/>
          </a:prstGeom>
          <a:noFill/>
        </p:spPr>
      </p:pic>
      <p:pic>
        <p:nvPicPr>
          <p:cNvPr id="6" name="Picture 12" descr="spirulina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09600" y="971550"/>
            <a:ext cx="2209800" cy="3214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sysadmin\Downloads\spirulinacapsule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69304"/>
            <a:ext cx="1295400" cy="1874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012" scaled="0"/>
        </a:gra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9</a:t>
            </a:fld>
            <a:endParaRPr/>
          </a:p>
        </p:txBody>
      </p:sp>
      <p:sp>
        <p:nvSpPr>
          <p:cNvPr id="392" name="Google Shape;392;p39"/>
          <p:cNvSpPr txBox="1">
            <a:spLocks noGrp="1"/>
          </p:cNvSpPr>
          <p:nvPr>
            <p:ph type="body" idx="4294967295"/>
          </p:nvPr>
        </p:nvSpPr>
        <p:spPr>
          <a:xfrm>
            <a:off x="1219200" y="1496850"/>
            <a:ext cx="6400800" cy="11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>
              <a:spcAft>
                <a:spcPts val="1000"/>
              </a:spcAft>
              <a:buNone/>
            </a:pPr>
            <a:r>
              <a:rPr lang="en-US" sz="1800" b="1" dirty="0" smtClean="0">
                <a:solidFill>
                  <a:srgbClr val="FFFFFF"/>
                </a:solidFill>
              </a:rPr>
              <a:t>Farms where Vestige </a:t>
            </a:r>
            <a:r>
              <a:rPr lang="en-US" sz="1800" b="1" dirty="0" err="1" smtClean="0">
                <a:solidFill>
                  <a:srgbClr val="FFFFFF"/>
                </a:solidFill>
              </a:rPr>
              <a:t>Spirulina</a:t>
            </a:r>
            <a:r>
              <a:rPr lang="en-US" sz="1800" b="1" dirty="0" smtClean="0">
                <a:solidFill>
                  <a:srgbClr val="FFFFFF"/>
                </a:solidFill>
              </a:rPr>
              <a:t> is cultivated are USFDA, JHFA &amp; KOSHER certified.</a:t>
            </a:r>
          </a:p>
          <a:p>
            <a:pPr marL="0" lvl="0" indent="0">
              <a:spcAft>
                <a:spcPts val="1000"/>
              </a:spcAft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The </a:t>
            </a:r>
            <a:r>
              <a:rPr lang="en-US" sz="1600" dirty="0" smtClean="0">
                <a:solidFill>
                  <a:srgbClr val="FFFFFF"/>
                </a:solidFill>
              </a:rPr>
              <a:t>sunlight allows photosynthesis, which encourages growth of the </a:t>
            </a:r>
            <a:r>
              <a:rPr lang="en-US" sz="1600" dirty="0" err="1" smtClean="0">
                <a:solidFill>
                  <a:srgbClr val="FFFFFF"/>
                </a:solidFill>
              </a:rPr>
              <a:t>Spirulina</a:t>
            </a:r>
            <a:r>
              <a:rPr lang="en-US" sz="1600" dirty="0" smtClean="0">
                <a:solidFill>
                  <a:srgbClr val="FFFFFF"/>
                </a:solidFill>
              </a:rPr>
              <a:t>.</a:t>
            </a:r>
            <a:r>
              <a:rPr lang="en" sz="1400" dirty="0">
                <a:solidFill>
                  <a:srgbClr val="FFFFFF"/>
                </a:solidFill>
              </a:rPr>
              <a:t/>
            </a:r>
            <a:br>
              <a:rPr lang="en" sz="1400" dirty="0">
                <a:solidFill>
                  <a:srgbClr val="FFFFFF"/>
                </a:solidFill>
              </a:rPr>
            </a:br>
            <a:endParaRPr sz="1200">
              <a:solidFill>
                <a:srgbClr val="FFFFFF"/>
              </a:solidFill>
            </a:endParaRPr>
          </a:p>
        </p:txBody>
      </p:sp>
      <p:pic>
        <p:nvPicPr>
          <p:cNvPr id="6" name="Picture 15" descr="sunfar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185618"/>
            <a:ext cx="2209800" cy="1443532"/>
          </a:xfrm>
          <a:prstGeom prst="rect">
            <a:avLst/>
          </a:prstGeom>
          <a:noFill/>
        </p:spPr>
      </p:pic>
      <p:pic>
        <p:nvPicPr>
          <p:cNvPr id="7" name="Picture 3" descr="shuich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181350"/>
            <a:ext cx="1981200" cy="1463240"/>
          </a:xfrm>
          <a:prstGeom prst="rect">
            <a:avLst/>
          </a:prstGeom>
          <a:noFill/>
        </p:spPr>
      </p:pic>
      <p:sp>
        <p:nvSpPr>
          <p:cNvPr id="10" name="Google Shape;392;p39"/>
          <p:cNvSpPr txBox="1">
            <a:spLocks/>
          </p:cNvSpPr>
          <p:nvPr/>
        </p:nvSpPr>
        <p:spPr>
          <a:xfrm>
            <a:off x="3429000" y="3181350"/>
            <a:ext cx="3124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Clr>
                <a:schemeClr val="dk2"/>
              </a:buClr>
              <a:buSzPts val="2200"/>
              <a:buFont typeface="Montserrat Light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Fresh</a:t>
            </a: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Water Cultivation Ponds</a:t>
            </a:r>
          </a:p>
        </p:txBody>
      </p:sp>
      <p:pic>
        <p:nvPicPr>
          <p:cNvPr id="11" name="Picture 3" descr="C:\Users\sysadmin\Downloads\vestige-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57150"/>
            <a:ext cx="533400" cy="533400"/>
          </a:xfrm>
          <a:prstGeom prst="rect">
            <a:avLst/>
          </a:prstGeom>
          <a:noFill/>
        </p:spPr>
      </p:pic>
      <p:pic>
        <p:nvPicPr>
          <p:cNvPr id="12" name="Picture 2" descr="C:\Users\sysadmin\Downloads\spirulinacapsule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69304"/>
            <a:ext cx="1295400" cy="1874196"/>
          </a:xfrm>
          <a:prstGeom prst="rect">
            <a:avLst/>
          </a:prstGeom>
          <a:noFill/>
        </p:spPr>
      </p:pic>
      <p:sp>
        <p:nvSpPr>
          <p:cNvPr id="13" name="Google Shape;392;p39"/>
          <p:cNvSpPr txBox="1">
            <a:spLocks/>
          </p:cNvSpPr>
          <p:nvPr/>
        </p:nvSpPr>
        <p:spPr>
          <a:xfrm>
            <a:off x="4038600" y="3943350"/>
            <a:ext cx="2819400" cy="8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Clr>
                <a:schemeClr val="dk2"/>
              </a:buClr>
              <a:buSzPts val="2200"/>
            </a:pP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Churning of the water helps in proper Chlorophyll </a:t>
            </a: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uliet template">
  <a:themeElements>
    <a:clrScheme name="Custom 347">
      <a:dk1>
        <a:srgbClr val="666666"/>
      </a:dk1>
      <a:lt1>
        <a:srgbClr val="FFFFFF"/>
      </a:lt1>
      <a:dk2>
        <a:srgbClr val="B7B7B7"/>
      </a:dk2>
      <a:lt2>
        <a:srgbClr val="E4E4E4"/>
      </a:lt2>
      <a:accent1>
        <a:srgbClr val="3C78D8"/>
      </a:accent1>
      <a:accent2>
        <a:srgbClr val="00FFFF"/>
      </a:accent2>
      <a:accent3>
        <a:srgbClr val="4050E5"/>
      </a:accent3>
      <a:accent4>
        <a:srgbClr val="C833FF"/>
      </a:accent4>
      <a:accent5>
        <a:srgbClr val="46E180"/>
      </a:accent5>
      <a:accent6>
        <a:srgbClr val="B8DF32"/>
      </a:accent6>
      <a:hlink>
        <a:srgbClr val="6666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809</Words>
  <PresentationFormat>On-screen Show (16:9)</PresentationFormat>
  <Paragraphs>136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Montserrat ExtraBold</vt:lpstr>
      <vt:lpstr>Montserrat Light</vt:lpstr>
      <vt:lpstr>黑體簡體</vt:lpstr>
      <vt:lpstr>Montserrat</vt:lpstr>
      <vt:lpstr>Juliet template</vt:lpstr>
      <vt:lpstr>V Online Team</vt:lpstr>
      <vt:lpstr>FAIR USE DISCLAIMER</vt:lpstr>
      <vt:lpstr>VESTIGE SPIRULINA WORLD’s NO. 1 FOOD SUPPLEMENT</vt:lpstr>
      <vt:lpstr>YOUR BODY NEEDS HELP !!!</vt:lpstr>
      <vt:lpstr>Slide 5</vt:lpstr>
      <vt:lpstr>Slide 6</vt:lpstr>
      <vt:lpstr>SPIRULINA</vt:lpstr>
      <vt:lpstr>THIS IS A SLIDE TITLE</vt:lpstr>
      <vt:lpstr>Slide 9</vt:lpstr>
      <vt:lpstr>Slide 10</vt:lpstr>
      <vt:lpstr>5 REASONS TO TAKE SPIRULINA</vt:lpstr>
      <vt:lpstr>Slide 12</vt:lpstr>
      <vt:lpstr>Slide 13</vt:lpstr>
      <vt:lpstr>RESULTS SOURCE OF NUTRITION</vt:lpstr>
      <vt:lpstr>POSSIBLE IMROVEMENT ACTIONS</vt:lpstr>
      <vt:lpstr>POSSIBLE IMROVEMENT ACTIONS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VESTIGE SPIRULINA WORLD’s NO. 1 FOOD SUPPLEMENT</dc:title>
  <dc:creator>sysadmin</dc:creator>
  <cp:lastModifiedBy>sysadmin</cp:lastModifiedBy>
  <cp:revision>24</cp:revision>
  <dcterms:modified xsi:type="dcterms:W3CDTF">2019-10-13T08:13:16Z</dcterms:modified>
</cp:coreProperties>
</file>