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82" r:id="rId4"/>
    <p:sldId id="294" r:id="rId5"/>
    <p:sldId id="295" r:id="rId6"/>
    <p:sldId id="296" r:id="rId7"/>
    <p:sldId id="297" r:id="rId8"/>
    <p:sldId id="291" r:id="rId9"/>
    <p:sldId id="292" r:id="rId10"/>
    <p:sldId id="293" r:id="rId11"/>
    <p:sldId id="258" r:id="rId12"/>
    <p:sldId id="267" r:id="rId13"/>
    <p:sldId id="284" r:id="rId14"/>
    <p:sldId id="279" r:id="rId15"/>
    <p:sldId id="283" r:id="rId16"/>
    <p:sldId id="277" r:id="rId17"/>
    <p:sldId id="298" r:id="rId18"/>
    <p:sldId id="299" r:id="rId19"/>
    <p:sldId id="300" r:id="rId20"/>
    <p:sldId id="301" r:id="rId21"/>
    <p:sldId id="303" r:id="rId22"/>
    <p:sldId id="304" r:id="rId23"/>
    <p:sldId id="305" r:id="rId24"/>
    <p:sldId id="306" r:id="rId25"/>
    <p:sldId id="309" r:id="rId26"/>
    <p:sldId id="308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729"/>
  </p:normalViewPr>
  <p:slideViewPr>
    <p:cSldViewPr snapToGrid="0" snapToObjects="1" showGuides="1">
      <p:cViewPr varScale="1">
        <p:scale>
          <a:sx n="112" d="100"/>
          <a:sy n="112" d="100"/>
        </p:scale>
        <p:origin x="43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3486" y="3904343"/>
            <a:ext cx="6357255" cy="636134"/>
          </a:xfrm>
        </p:spPr>
        <p:txBody>
          <a:bodyPr anchor="b">
            <a:normAutofit/>
          </a:bodyPr>
          <a:lstStyle>
            <a:lvl1pPr algn="l">
              <a:defRPr sz="36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3486" y="4731656"/>
            <a:ext cx="6357255" cy="526143"/>
          </a:xfrm>
        </p:spPr>
        <p:txBody>
          <a:bodyPr>
            <a:normAutofit/>
          </a:bodyPr>
          <a:lstStyle>
            <a:lvl1pPr marL="0" indent="0" algn="l">
              <a:buNone/>
              <a:defRPr sz="1600" b="0" i="0"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6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9173029" cy="1325563"/>
          </a:xfrm>
        </p:spPr>
        <p:txBody>
          <a:bodyPr/>
          <a:lstStyle>
            <a:lvl1pPr>
              <a:defRPr sz="36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646" y="1825625"/>
            <a:ext cx="10651982" cy="4351338"/>
          </a:xfrm>
        </p:spPr>
        <p:txBody>
          <a:bodyPr>
            <a:normAutofit/>
          </a:bodyPr>
          <a:lstStyle>
            <a:lvl1pPr>
              <a:defRPr sz="2000" b="0" i="0"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160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400" b="0" i="0">
                <a:latin typeface="Calibri Light" charset="0"/>
                <a:ea typeface="Calibri Light" charset="0"/>
                <a:cs typeface="Calibri Light" charset="0"/>
              </a:defRPr>
            </a:lvl4pPr>
            <a:lvl5pPr>
              <a:defRPr sz="1400"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0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083380"/>
            <a:ext cx="5583464" cy="661305"/>
          </a:xfrm>
        </p:spPr>
        <p:txBody>
          <a:bodyPr anchor="b">
            <a:noAutofit/>
          </a:bodyPr>
          <a:lstStyle>
            <a:lvl1pPr>
              <a:defRPr sz="36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149725"/>
            <a:ext cx="5583464" cy="44359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72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94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CB91F-F246-3C41-BD6C-27F85C95E570}" type="datetimeFigureOut">
              <a:rPr lang="en-US" smtClean="0"/>
              <a:t>05-Oct-18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1DF55-B194-A343-970A-905388BCE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1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295336" y="3904343"/>
            <a:ext cx="6673756" cy="636134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VESTIGE </a:t>
            </a:r>
            <a:br>
              <a:rPr lang="en-US" sz="4400" b="1" dirty="0" smtClean="0"/>
            </a:br>
            <a:r>
              <a:rPr lang="en-US" sz="4400" b="1" dirty="0" smtClean="0"/>
              <a:t>WOMEN’S HEALTH</a:t>
            </a:r>
            <a:endParaRPr lang="en-US" sz="44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09710" y="4731656"/>
            <a:ext cx="6357255" cy="526143"/>
          </a:xfrm>
        </p:spPr>
        <p:txBody>
          <a:bodyPr>
            <a:normAutofit/>
          </a:bodyPr>
          <a:lstStyle/>
          <a:p>
            <a:r>
              <a:rPr lang="en-US" sz="2500" dirty="0" smtClean="0"/>
              <a:t>3</a:t>
            </a:r>
            <a:r>
              <a:rPr lang="en-US" sz="2500" baseline="30000" dirty="0" smtClean="0"/>
              <a:t>rd</a:t>
            </a:r>
            <a:r>
              <a:rPr lang="en-US" sz="2500" dirty="0" smtClean="0"/>
              <a:t> October, 2018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8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/>
          <a:stretch/>
        </p:blipFill>
        <p:spPr bwMode="auto">
          <a:xfrm flipH="1">
            <a:off x="7799022" y="532263"/>
            <a:ext cx="4392976" cy="63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141" y="365125"/>
            <a:ext cx="9682205" cy="1325563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SYMPTOMS of Hormonal Imbalance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647" y="1552665"/>
            <a:ext cx="7435443" cy="4957317"/>
          </a:xfrm>
        </p:spPr>
        <p:txBody>
          <a:bodyPr>
            <a:noAutofit/>
          </a:bodyPr>
          <a:lstStyle/>
          <a:p>
            <a:r>
              <a:rPr lang="en-US" sz="1800" dirty="0">
                <a:latin typeface="+mn-lt"/>
              </a:rPr>
              <a:t>W</a:t>
            </a:r>
            <a:r>
              <a:rPr lang="en-US" sz="1800" dirty="0" smtClean="0">
                <a:latin typeface="+mn-lt"/>
              </a:rPr>
              <a:t>eight gain</a:t>
            </a:r>
            <a:endParaRPr lang="en-US" sz="180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Dry </a:t>
            </a:r>
            <a:r>
              <a:rPr lang="en-US" sz="1800" dirty="0">
                <a:latin typeface="+mn-lt"/>
              </a:rPr>
              <a:t>skin</a:t>
            </a:r>
          </a:p>
          <a:p>
            <a:r>
              <a:rPr lang="en-US" sz="1800" dirty="0" smtClean="0">
                <a:latin typeface="+mn-lt"/>
              </a:rPr>
              <a:t>Water retention</a:t>
            </a:r>
            <a:endParaRPr lang="en-US" sz="180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Pain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smtClean="0">
                <a:latin typeface="+mn-lt"/>
              </a:rPr>
              <a:t>muscle stiffness</a:t>
            </a:r>
            <a:r>
              <a:rPr lang="en-US" sz="1800" dirty="0">
                <a:latin typeface="+mn-lt"/>
              </a:rPr>
              <a:t>, or swelling in your joints</a:t>
            </a:r>
          </a:p>
          <a:p>
            <a:r>
              <a:rPr lang="en-US" sz="1800" dirty="0" smtClean="0">
                <a:latin typeface="+mn-lt"/>
              </a:rPr>
              <a:t>Depression, nervousness</a:t>
            </a:r>
            <a:r>
              <a:rPr lang="en-US" sz="1800" dirty="0">
                <a:latin typeface="+mn-lt"/>
              </a:rPr>
              <a:t>, anxiety, or irritability</a:t>
            </a:r>
          </a:p>
          <a:p>
            <a:r>
              <a:rPr lang="en-US" sz="1800" dirty="0" smtClean="0">
                <a:latin typeface="+mn-lt"/>
              </a:rPr>
              <a:t>Decreased </a:t>
            </a:r>
            <a:r>
              <a:rPr lang="en-US" sz="1800" dirty="0">
                <a:latin typeface="+mn-lt"/>
              </a:rPr>
              <a:t>sex drive</a:t>
            </a:r>
          </a:p>
          <a:p>
            <a:r>
              <a:rPr lang="en-US" sz="1800" dirty="0" smtClean="0">
                <a:latin typeface="+mn-lt"/>
              </a:rPr>
              <a:t>Infertility</a:t>
            </a:r>
          </a:p>
          <a:p>
            <a:r>
              <a:rPr lang="en-US" sz="1800" dirty="0">
                <a:latin typeface="+mn-lt"/>
              </a:rPr>
              <a:t>H</a:t>
            </a:r>
            <a:r>
              <a:rPr lang="en-US" sz="1800" dirty="0" smtClean="0">
                <a:latin typeface="+mn-lt"/>
              </a:rPr>
              <a:t>eavy </a:t>
            </a:r>
            <a:r>
              <a:rPr lang="en-US" sz="1800" dirty="0">
                <a:latin typeface="+mn-lt"/>
              </a:rPr>
              <a:t>or irregular periods, including missed </a:t>
            </a:r>
            <a:r>
              <a:rPr lang="en-US" sz="1800" dirty="0" smtClean="0">
                <a:latin typeface="+mn-lt"/>
              </a:rPr>
              <a:t>periods</a:t>
            </a:r>
          </a:p>
          <a:p>
            <a:r>
              <a:rPr lang="en-US" sz="1800" dirty="0" smtClean="0">
                <a:latin typeface="+mn-lt"/>
              </a:rPr>
              <a:t>Excessive </a:t>
            </a:r>
            <a:r>
              <a:rPr lang="en-US" sz="1800" dirty="0">
                <a:latin typeface="+mn-lt"/>
              </a:rPr>
              <a:t>hair on the face, chin, </a:t>
            </a:r>
            <a:r>
              <a:rPr lang="en-US" sz="1800" dirty="0" smtClean="0">
                <a:latin typeface="+mn-lt"/>
              </a:rPr>
              <a:t>or </a:t>
            </a:r>
            <a:r>
              <a:rPr lang="en-US" sz="1800" dirty="0">
                <a:latin typeface="+mn-lt"/>
              </a:rPr>
              <a:t>other parts of the body</a:t>
            </a:r>
          </a:p>
          <a:p>
            <a:r>
              <a:rPr lang="en-US" sz="1800" dirty="0">
                <a:latin typeface="+mn-lt"/>
              </a:rPr>
              <a:t>A</a:t>
            </a:r>
            <a:r>
              <a:rPr lang="en-US" sz="1800" dirty="0" smtClean="0">
                <a:latin typeface="+mn-lt"/>
              </a:rPr>
              <a:t>cne </a:t>
            </a:r>
            <a:r>
              <a:rPr lang="en-US" sz="1800" dirty="0">
                <a:latin typeface="+mn-lt"/>
              </a:rPr>
              <a:t>on the face, chest, or upper back</a:t>
            </a:r>
          </a:p>
          <a:p>
            <a:r>
              <a:rPr lang="en-US" sz="1800" dirty="0">
                <a:latin typeface="+mn-lt"/>
              </a:rPr>
              <a:t>T</a:t>
            </a:r>
            <a:r>
              <a:rPr lang="en-US" sz="1800" dirty="0" smtClean="0">
                <a:latin typeface="+mn-lt"/>
              </a:rPr>
              <a:t>hinning </a:t>
            </a:r>
            <a:r>
              <a:rPr lang="en-US" sz="1800" dirty="0">
                <a:latin typeface="+mn-lt"/>
              </a:rPr>
              <a:t>hair or hair loss</a:t>
            </a:r>
          </a:p>
          <a:p>
            <a:r>
              <a:rPr lang="en-US" sz="1800" dirty="0">
                <a:latin typeface="+mn-lt"/>
              </a:rPr>
              <a:t>D</a:t>
            </a:r>
            <a:r>
              <a:rPr lang="en-US" sz="1800" dirty="0" smtClean="0">
                <a:latin typeface="+mn-lt"/>
              </a:rPr>
              <a:t>arkening </a:t>
            </a:r>
            <a:r>
              <a:rPr lang="en-US" sz="1800" dirty="0">
                <a:latin typeface="+mn-lt"/>
              </a:rPr>
              <a:t>of skin, especially along neck </a:t>
            </a:r>
            <a:r>
              <a:rPr lang="en-US" sz="1800" dirty="0" smtClean="0">
                <a:latin typeface="+mn-lt"/>
              </a:rPr>
              <a:t>creases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V</a:t>
            </a:r>
            <a:r>
              <a:rPr lang="en-US" sz="1800" dirty="0" smtClean="0">
                <a:latin typeface="+mn-lt"/>
              </a:rPr>
              <a:t>aginal dryness</a:t>
            </a:r>
            <a:endParaRPr lang="en-US" sz="1800" dirty="0">
              <a:latin typeface="+mn-lt"/>
            </a:endParaRPr>
          </a:p>
        </p:txBody>
      </p:sp>
      <p:sp>
        <p:nvSpPr>
          <p:cNvPr id="6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1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00" y="2626326"/>
            <a:ext cx="6431643" cy="1164712"/>
          </a:xfrm>
        </p:spPr>
        <p:txBody>
          <a:bodyPr/>
          <a:lstStyle/>
          <a:p>
            <a:r>
              <a:rPr lang="en-US" sz="3800" b="1" dirty="0" smtClean="0"/>
              <a:t>VESTIGE SHATAVARI MAX</a:t>
            </a:r>
            <a:endParaRPr lang="en-GB" sz="3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51545" y="2309933"/>
            <a:ext cx="4113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INTRODUCING</a:t>
            </a:r>
            <a:endParaRPr lang="en-GB" sz="3200" b="1" dirty="0"/>
          </a:p>
        </p:txBody>
      </p:sp>
      <p:pic>
        <p:nvPicPr>
          <p:cNvPr id="5" name="Picture 2" descr="C:\Users\shalini\AppData\Local\Temp\Rar$DIa0.404\Shatavari-Max-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806" y="1129722"/>
            <a:ext cx="283414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6" t="18555" r="18833" b="6862"/>
          <a:stretch/>
        </p:blipFill>
        <p:spPr>
          <a:xfrm>
            <a:off x="6769279" y="3452884"/>
            <a:ext cx="4230806" cy="3411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charset="0"/>
              </a:rPr>
              <a:t>SHATAVARI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702" y="1689145"/>
            <a:ext cx="10178644" cy="1791034"/>
          </a:xfrm>
        </p:spPr>
        <p:txBody>
          <a:bodyPr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>
                <a:latin typeface="+mn-lt"/>
              </a:rPr>
              <a:t>Shatavari</a:t>
            </a:r>
            <a:r>
              <a:rPr lang="en-US" dirty="0">
                <a:latin typeface="+mn-lt"/>
              </a:rPr>
              <a:t> or </a:t>
            </a:r>
            <a:r>
              <a:rPr lang="en-US" i="1" dirty="0" err="1">
                <a:latin typeface="+mn-lt"/>
              </a:rPr>
              <a:t>Aragus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racemosus</a:t>
            </a:r>
            <a:r>
              <a:rPr lang="en-US" i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is known as the "Queen of the Herbs" for female health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It has been used for 1000's of years as a general female tonic and hormone balancer</a:t>
            </a: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>
                <a:latin typeface="+mn-lt"/>
              </a:rPr>
              <a:t>Shatavari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has long been used to support women </a:t>
            </a:r>
            <a:r>
              <a:rPr lang="en-US" dirty="0" smtClean="0">
                <a:latin typeface="+mn-lt"/>
              </a:rPr>
              <a:t>reproductive health by </a:t>
            </a:r>
            <a:r>
              <a:rPr lang="en-US" dirty="0">
                <a:latin typeface="+mn-lt"/>
              </a:rPr>
              <a:t>encouraging circulation, as well as healthy nervous system and hormonal </a:t>
            </a:r>
            <a:r>
              <a:rPr lang="en-US" dirty="0" smtClean="0">
                <a:latin typeface="+mn-lt"/>
              </a:rPr>
              <a:t>function</a:t>
            </a:r>
            <a:endParaRPr lang="en-US" dirty="0"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21702" y="3343700"/>
            <a:ext cx="4886433" cy="3514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 err="1" smtClean="0">
                <a:latin typeface="+mn-lt"/>
              </a:rPr>
              <a:t>Shatavari's</a:t>
            </a:r>
            <a:r>
              <a:rPr lang="en-GB" dirty="0" smtClean="0">
                <a:latin typeface="+mn-lt"/>
              </a:rPr>
              <a:t> main constituents are </a:t>
            </a:r>
            <a:r>
              <a:rPr lang="en-GB" dirty="0" err="1" smtClean="0">
                <a:latin typeface="+mn-lt"/>
              </a:rPr>
              <a:t>saponins</a:t>
            </a:r>
            <a:r>
              <a:rPr lang="en-GB" dirty="0" smtClean="0">
                <a:latin typeface="+mn-lt"/>
              </a:rPr>
              <a:t> that suggest its use as an oestrogen regulator</a:t>
            </a:r>
            <a:endParaRPr lang="en-US" dirty="0" smtClean="0">
              <a:latin typeface="+mn-lt"/>
            </a:endParaRPr>
          </a:p>
          <a:p>
            <a:pPr marL="27432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+mn-lt"/>
              </a:rPr>
              <a:t>This support is not only for the young woman, but also for women in their middle and elder years, to help them gracefully transition through the natural phases of life</a:t>
            </a:r>
          </a:p>
          <a:p>
            <a:pPr>
              <a:spcBef>
                <a:spcPts val="0"/>
              </a:spcBef>
            </a:pPr>
            <a:endParaRPr lang="en-US" dirty="0" smtClean="0">
              <a:latin typeface="+mn-lt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COMPOSITION of Vestige </a:t>
            </a:r>
            <a:r>
              <a:rPr lang="en-US" b="1" dirty="0" err="1" smtClean="0"/>
              <a:t>Shatavari</a:t>
            </a:r>
            <a:r>
              <a:rPr lang="en-US" b="1" dirty="0" smtClean="0"/>
              <a:t> Max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982889"/>
              </p:ext>
            </p:extLst>
          </p:nvPr>
        </p:nvGraphicFramePr>
        <p:xfrm>
          <a:off x="982639" y="1788245"/>
          <a:ext cx="11068334" cy="478997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336088"/>
                <a:gridCol w="2031195"/>
                <a:gridCol w="6701051"/>
              </a:tblGrid>
              <a:tr h="498512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PICTURE</a:t>
                      </a:r>
                      <a:endParaRPr lang="en-US" sz="25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INGREDIENTS</a:t>
                      </a:r>
                      <a:endParaRPr lang="en-US" sz="25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FUNCTIONS</a:t>
                      </a:r>
                      <a:endParaRPr lang="en-US" sz="2500" b="1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1190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US" sz="21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Shatavari</a:t>
                      </a:r>
                      <a:endParaRPr lang="en-US" sz="2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Helps in balancing hormones, supports digestion and rejuvenates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the reproductive system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953419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US" sz="21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Ashoka</a:t>
                      </a:r>
                      <a:endParaRPr lang="en-US" sz="2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Found effective in menstrual cramps.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stimulates the uterus making the contractions frequent and prolonged (during the monthly cycle and childbirth). This makes it helpful in uterine hemorrhagic conditions like menorrhagia, and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metrorrahagia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(irregular bleeding during and after menstrual cycle).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excellent remedy for irregular menstrual cycles and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bleeding disorders.</a:t>
                      </a:r>
                      <a:endParaRPr lang="en-GB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1896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r>
                        <a:rPr lang="en-US" sz="2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Licorice</a:t>
                      </a:r>
                      <a:endParaRPr lang="en-US" sz="2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Licorice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helps to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restore</a:t>
                      </a:r>
                      <a:r>
                        <a:rPr lang="en-GB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regular </a:t>
                      </a: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ovulation in women who have irregular periods. It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also helps support PCOS.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may help to minimize menopausal symptoms by compensating for the natural decline in </a:t>
                      </a:r>
                      <a:r>
                        <a:rPr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estrogen</a:t>
                      </a:r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levels following menopause. 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t="17236" r="19394" b="13814"/>
          <a:stretch/>
        </p:blipFill>
        <p:spPr bwMode="auto">
          <a:xfrm>
            <a:off x="1441986" y="2391107"/>
            <a:ext cx="1205540" cy="93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Image result for ashoka her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29"/>
          <a:stretch/>
        </p:blipFill>
        <p:spPr bwMode="auto">
          <a:xfrm>
            <a:off x="1201526" y="3799528"/>
            <a:ext cx="1686460" cy="11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Image result for licoric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4" t="21964" r="7635" b="32945"/>
          <a:stretch/>
        </p:blipFill>
        <p:spPr bwMode="auto">
          <a:xfrm>
            <a:off x="1262197" y="5441504"/>
            <a:ext cx="1565118" cy="107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BENEFITS of Vestige </a:t>
            </a:r>
            <a:r>
              <a:rPr lang="en-US" b="1" dirty="0" err="1" smtClean="0"/>
              <a:t>Shatavari</a:t>
            </a:r>
            <a:r>
              <a:rPr lang="en-US" b="1" dirty="0" smtClean="0"/>
              <a:t> Max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165" y="1620904"/>
            <a:ext cx="8540916" cy="50323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 smtClean="0">
                <a:latin typeface="+mn-lt"/>
              </a:rPr>
              <a:t>Vestige </a:t>
            </a:r>
            <a:r>
              <a:rPr lang="en-US" sz="1900" dirty="0" err="1" smtClean="0">
                <a:latin typeface="+mn-lt"/>
              </a:rPr>
              <a:t>Shatavari</a:t>
            </a:r>
            <a:r>
              <a:rPr lang="en-US" sz="1900" dirty="0" smtClean="0">
                <a:latin typeface="+mn-lt"/>
              </a:rPr>
              <a:t> Max is a powerful combination of 3 ingredients has an overall benefit on the female reproductive and hormonal system:</a:t>
            </a:r>
            <a:endParaRPr lang="en-US" sz="1900" dirty="0">
              <a:latin typeface="+mn-lt"/>
            </a:endParaRPr>
          </a:p>
          <a:p>
            <a:r>
              <a:rPr lang="en-US" sz="1900" dirty="0">
                <a:latin typeface="+mn-lt"/>
              </a:rPr>
              <a:t>Helps in maintaining a healthy female reproductive </a:t>
            </a:r>
            <a:r>
              <a:rPr lang="en-US" sz="1900" dirty="0" smtClean="0">
                <a:latin typeface="+mn-lt"/>
              </a:rPr>
              <a:t>system</a:t>
            </a:r>
          </a:p>
          <a:p>
            <a:pPr lvl="1"/>
            <a:r>
              <a:rPr lang="en-GB" sz="1600" dirty="0">
                <a:latin typeface="+mn-lt"/>
              </a:rPr>
              <a:t>H</a:t>
            </a:r>
            <a:r>
              <a:rPr lang="en-GB" sz="1600" dirty="0" smtClean="0">
                <a:latin typeface="+mn-lt"/>
              </a:rPr>
              <a:t>elps </a:t>
            </a:r>
            <a:r>
              <a:rPr lang="en-GB" sz="1600" dirty="0">
                <a:latin typeface="+mn-lt"/>
              </a:rPr>
              <a:t>to regulate menstrual cycles, manage PMS symptoms, alleviate menstrual cramps and </a:t>
            </a:r>
            <a:r>
              <a:rPr lang="en-GB" sz="1600" dirty="0" smtClean="0">
                <a:latin typeface="+mn-lt"/>
              </a:rPr>
              <a:t>helps to control </a:t>
            </a:r>
            <a:r>
              <a:rPr lang="en-GB" sz="1600" dirty="0">
                <a:latin typeface="+mn-lt"/>
              </a:rPr>
              <a:t>the amount of blood </a:t>
            </a:r>
            <a:r>
              <a:rPr lang="en-GB" sz="1600" dirty="0" smtClean="0">
                <a:latin typeface="+mn-lt"/>
              </a:rPr>
              <a:t>lost</a:t>
            </a:r>
          </a:p>
          <a:p>
            <a:pPr lvl="1"/>
            <a:r>
              <a:rPr lang="en-GB" sz="1600" dirty="0" smtClean="0">
                <a:latin typeface="+mn-lt"/>
              </a:rPr>
              <a:t>Helps </a:t>
            </a:r>
            <a:r>
              <a:rPr lang="en-GB" sz="1600" dirty="0">
                <a:latin typeface="+mn-lt"/>
              </a:rPr>
              <a:t>with fluid retention and </a:t>
            </a:r>
            <a:r>
              <a:rPr lang="en-GB" sz="1600" dirty="0" smtClean="0">
                <a:latin typeface="+mn-lt"/>
              </a:rPr>
              <a:t>with </a:t>
            </a:r>
            <a:r>
              <a:rPr lang="en-GB" sz="1600" dirty="0">
                <a:latin typeface="+mn-lt"/>
              </a:rPr>
              <a:t>the uncomfortable bloating </a:t>
            </a:r>
            <a:r>
              <a:rPr lang="en-GB" sz="1600" dirty="0" smtClean="0">
                <a:latin typeface="+mn-lt"/>
              </a:rPr>
              <a:t>before periods</a:t>
            </a:r>
          </a:p>
          <a:p>
            <a:pPr lvl="1"/>
            <a:r>
              <a:rPr lang="en-GB" sz="1600" dirty="0" smtClean="0">
                <a:latin typeface="+mn-lt"/>
              </a:rPr>
              <a:t>It nourishes </a:t>
            </a:r>
            <a:r>
              <a:rPr lang="en-GB" sz="1600" dirty="0">
                <a:latin typeface="+mn-lt"/>
              </a:rPr>
              <a:t>the female reproductive system from within to relieve menopause symptoms such as vaginal dryness, hot flashes and </a:t>
            </a:r>
            <a:r>
              <a:rPr lang="en-GB" sz="1600" dirty="0" smtClean="0">
                <a:latin typeface="+mn-lt"/>
              </a:rPr>
              <a:t>insomnia</a:t>
            </a:r>
          </a:p>
          <a:p>
            <a:pPr lvl="1"/>
            <a:r>
              <a:rPr lang="en-GB" sz="1600" dirty="0" smtClean="0">
                <a:latin typeface="+mn-lt"/>
              </a:rPr>
              <a:t>It also </a:t>
            </a:r>
            <a:r>
              <a:rPr lang="en-GB" sz="1600" dirty="0">
                <a:latin typeface="+mn-lt"/>
              </a:rPr>
              <a:t>stimulates and balances the production of happy </a:t>
            </a:r>
            <a:r>
              <a:rPr lang="en-GB" sz="1600" dirty="0" smtClean="0">
                <a:latin typeface="+mn-lt"/>
              </a:rPr>
              <a:t>hormones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smtClean="0">
                <a:latin typeface="+mn-lt"/>
              </a:rPr>
              <a:t>that helps to reduce </a:t>
            </a:r>
            <a:r>
              <a:rPr lang="en-GB" sz="1600" dirty="0">
                <a:latin typeface="+mn-lt"/>
              </a:rPr>
              <a:t>mood swings, </a:t>
            </a:r>
            <a:r>
              <a:rPr lang="en-GB" sz="1600" dirty="0" err="1">
                <a:latin typeface="+mn-lt"/>
              </a:rPr>
              <a:t>irritablility</a:t>
            </a:r>
            <a:r>
              <a:rPr lang="en-GB" sz="1600" dirty="0">
                <a:latin typeface="+mn-lt"/>
              </a:rPr>
              <a:t> and menopause induced depression</a:t>
            </a:r>
            <a:endParaRPr lang="en-US" sz="1600" dirty="0">
              <a:latin typeface="+mn-lt"/>
            </a:endParaRPr>
          </a:p>
          <a:p>
            <a:r>
              <a:rPr lang="en-US" sz="1900" dirty="0">
                <a:latin typeface="+mn-lt"/>
              </a:rPr>
              <a:t>Supports healthy levels of breast milk </a:t>
            </a:r>
            <a:r>
              <a:rPr lang="en-US" sz="1900" dirty="0" smtClean="0">
                <a:latin typeface="+mn-lt"/>
              </a:rPr>
              <a:t>production during lactation</a:t>
            </a:r>
            <a:endParaRPr lang="en-US" sz="1900" dirty="0">
              <a:latin typeface="+mn-lt"/>
            </a:endParaRPr>
          </a:p>
          <a:p>
            <a:r>
              <a:rPr lang="en-US" sz="1900" dirty="0" smtClean="0">
                <a:latin typeface="+mn-lt"/>
              </a:rPr>
              <a:t>Promotes healthy energy levels and strength</a:t>
            </a:r>
          </a:p>
          <a:p>
            <a:r>
              <a:rPr lang="en-US" sz="1900" dirty="0" smtClean="0">
                <a:latin typeface="+mn-lt"/>
              </a:rPr>
              <a:t>It also acts an </a:t>
            </a:r>
            <a:r>
              <a:rPr lang="en-US" sz="1900" dirty="0" err="1" smtClean="0">
                <a:latin typeface="+mn-lt"/>
              </a:rPr>
              <a:t>adaptogen</a:t>
            </a:r>
            <a:r>
              <a:rPr lang="en-US" sz="1900" dirty="0" smtClean="0">
                <a:latin typeface="+mn-lt"/>
              </a:rPr>
              <a:t> that </a:t>
            </a:r>
            <a:r>
              <a:rPr lang="en-GB" sz="1900" dirty="0" smtClean="0">
                <a:latin typeface="+mn-lt"/>
              </a:rPr>
              <a:t>helps the </a:t>
            </a:r>
            <a:r>
              <a:rPr lang="en-GB" sz="1900" dirty="0">
                <a:latin typeface="+mn-lt"/>
              </a:rPr>
              <a:t>body cope with physical and emotional </a:t>
            </a:r>
            <a:r>
              <a:rPr lang="en-GB" sz="1900" dirty="0" smtClean="0">
                <a:latin typeface="+mn-lt"/>
              </a:rPr>
              <a:t>stress</a:t>
            </a:r>
            <a:endParaRPr lang="en-US" sz="1900" dirty="0">
              <a:latin typeface="+mn-lt"/>
            </a:endParaRPr>
          </a:p>
          <a:p>
            <a:r>
              <a:rPr lang="en-US" sz="1900" dirty="0">
                <a:latin typeface="+mn-lt"/>
              </a:rPr>
              <a:t>Soothing effect on the digestive </a:t>
            </a:r>
            <a:r>
              <a:rPr lang="en-US" sz="1900" dirty="0" smtClean="0">
                <a:latin typeface="+mn-lt"/>
              </a:rPr>
              <a:t>tract</a:t>
            </a:r>
          </a:p>
          <a:p>
            <a:r>
              <a:rPr lang="en-US" sz="1900" dirty="0">
                <a:latin typeface="+mn-lt"/>
              </a:rPr>
              <a:t>Supports the immune system</a:t>
            </a:r>
          </a:p>
          <a:p>
            <a:pPr marL="0" indent="0">
              <a:buNone/>
            </a:pPr>
            <a:endParaRPr lang="en-US" sz="1900" dirty="0">
              <a:latin typeface="+mn-lt"/>
            </a:endParaRPr>
          </a:p>
          <a:p>
            <a:endParaRPr lang="en-US" sz="1900" dirty="0">
              <a:latin typeface="+mn-lt"/>
            </a:endParaRPr>
          </a:p>
        </p:txBody>
      </p:sp>
      <p:sp>
        <p:nvSpPr>
          <p:cNvPr id="4" name="AutoShape 2" descr="Image result for shatava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C:\Users\shalini\AppData\Local\Temp\Rar$DIa0.404\Shatavari-Max--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1"/>
          <a:stretch/>
        </p:blipFill>
        <p:spPr bwMode="auto">
          <a:xfrm>
            <a:off x="9447660" y="1828799"/>
            <a:ext cx="272614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auses of hormonal imbala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1" b="29397"/>
          <a:stretch/>
        </p:blipFill>
        <p:spPr bwMode="auto">
          <a:xfrm>
            <a:off x="6608163" y="5575110"/>
            <a:ext cx="2972566" cy="126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DOSAGE of Vestige </a:t>
            </a:r>
            <a:r>
              <a:rPr lang="en-US" b="1" dirty="0" err="1" smtClean="0"/>
              <a:t>Shatavari</a:t>
            </a:r>
            <a:r>
              <a:rPr lang="en-US" b="1" dirty="0" smtClean="0"/>
              <a:t> Max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646" y="1825624"/>
            <a:ext cx="7490035" cy="488907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600" dirty="0" smtClean="0">
                <a:latin typeface="+mn-lt"/>
              </a:rPr>
              <a:t>One capsule thrice daily or as advised by the physician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dirty="0" smtClean="0">
              <a:latin typeface="+mn-lt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dirty="0" smtClean="0">
              <a:latin typeface="+mn-lt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dirty="0" smtClean="0">
              <a:latin typeface="+mn-lt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900" b="1" dirty="0">
                <a:latin typeface="+mn-lt"/>
              </a:rPr>
              <a:t>Contraindications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700" dirty="0">
                <a:latin typeface="+mn-lt"/>
              </a:rPr>
              <a:t>There are no side effects associated with </a:t>
            </a:r>
            <a:r>
              <a:rPr lang="en-US" sz="1700" dirty="0" err="1">
                <a:latin typeface="+mn-lt"/>
              </a:rPr>
              <a:t>S</a:t>
            </a:r>
            <a:r>
              <a:rPr lang="en-US" sz="1700" dirty="0" err="1" smtClean="0">
                <a:latin typeface="+mn-lt"/>
              </a:rPr>
              <a:t>hatavari</a:t>
            </a:r>
            <a:r>
              <a:rPr lang="en-US" sz="1700" dirty="0" smtClean="0">
                <a:latin typeface="+mn-lt"/>
              </a:rPr>
              <a:t> </a:t>
            </a:r>
            <a:r>
              <a:rPr lang="en-US" sz="1700" dirty="0">
                <a:latin typeface="+mn-lt"/>
              </a:rPr>
              <a:t>use, however it should be avoided in some </a:t>
            </a:r>
            <a:r>
              <a:rPr lang="en-US" sz="1700" dirty="0" smtClean="0">
                <a:latin typeface="+mn-lt"/>
              </a:rPr>
              <a:t>instances:</a:t>
            </a:r>
          </a:p>
          <a:p>
            <a:pPr marL="274320">
              <a:lnSpc>
                <a:spcPct val="110000"/>
              </a:lnSpc>
              <a:spcBef>
                <a:spcPts val="600"/>
              </a:spcBef>
            </a:pPr>
            <a:r>
              <a:rPr lang="en-US" sz="1700" dirty="0" smtClean="0">
                <a:latin typeface="+mn-lt"/>
              </a:rPr>
              <a:t>Those </a:t>
            </a:r>
            <a:r>
              <a:rPr lang="en-US" sz="1700" dirty="0">
                <a:latin typeface="+mn-lt"/>
              </a:rPr>
              <a:t>with allergic reactions to asparagus should not use the herb, as it is a member of the asparagus </a:t>
            </a:r>
            <a:r>
              <a:rPr lang="en-US" sz="1700" dirty="0" smtClean="0">
                <a:latin typeface="+mn-lt"/>
              </a:rPr>
              <a:t>family</a:t>
            </a:r>
          </a:p>
          <a:p>
            <a:pPr marL="274320">
              <a:lnSpc>
                <a:spcPct val="110000"/>
              </a:lnSpc>
              <a:spcBef>
                <a:spcPts val="600"/>
              </a:spcBef>
            </a:pPr>
            <a:r>
              <a:rPr lang="en-US" sz="1700" dirty="0" smtClean="0">
                <a:latin typeface="+mn-lt"/>
              </a:rPr>
              <a:t>Women </a:t>
            </a:r>
            <a:r>
              <a:rPr lang="en-US" sz="1700" dirty="0">
                <a:latin typeface="+mn-lt"/>
              </a:rPr>
              <a:t>with high prolactin levels or the endocrine </a:t>
            </a:r>
            <a:r>
              <a:rPr lang="en-US" sz="1700" dirty="0" smtClean="0">
                <a:latin typeface="+mn-lt"/>
              </a:rPr>
              <a:t>disorder should also avoid using </a:t>
            </a:r>
            <a:r>
              <a:rPr lang="en-US" sz="1700" dirty="0" err="1" smtClean="0">
                <a:latin typeface="+mn-lt"/>
              </a:rPr>
              <a:t>Shatavari</a:t>
            </a:r>
            <a:r>
              <a:rPr lang="en-US" sz="1700" dirty="0">
                <a:latin typeface="+mn-lt"/>
              </a:rPr>
              <a:t> </a:t>
            </a:r>
            <a:r>
              <a:rPr lang="en-US" sz="1700" dirty="0" smtClean="0">
                <a:latin typeface="+mn-lt"/>
              </a:rPr>
              <a:t>as </a:t>
            </a:r>
            <a:r>
              <a:rPr lang="en-US" sz="1700" dirty="0">
                <a:latin typeface="+mn-lt"/>
              </a:rPr>
              <a:t>it may promote the production of </a:t>
            </a:r>
            <a:r>
              <a:rPr lang="en-US" sz="1700" dirty="0" smtClean="0">
                <a:latin typeface="+mn-lt"/>
              </a:rPr>
              <a:t>prolactin</a:t>
            </a:r>
            <a:endParaRPr lang="en-US" sz="1700" dirty="0">
              <a:latin typeface="+mn-lt"/>
            </a:endParaRPr>
          </a:p>
          <a:p>
            <a:pPr marL="274320">
              <a:lnSpc>
                <a:spcPct val="110000"/>
              </a:lnSpc>
              <a:spcBef>
                <a:spcPts val="600"/>
              </a:spcBef>
            </a:pPr>
            <a:r>
              <a:rPr lang="en-US" sz="1700" dirty="0" err="1">
                <a:latin typeface="+mn-lt"/>
              </a:rPr>
              <a:t>Shatavari</a:t>
            </a:r>
            <a:r>
              <a:rPr lang="en-US" sz="1700" dirty="0">
                <a:latin typeface="+mn-lt"/>
              </a:rPr>
              <a:t> can increase </a:t>
            </a:r>
            <a:r>
              <a:rPr lang="en-US" sz="1700" dirty="0" err="1">
                <a:latin typeface="+mn-lt"/>
              </a:rPr>
              <a:t>Kapha</a:t>
            </a:r>
            <a:r>
              <a:rPr lang="en-US" sz="1700" dirty="0">
                <a:latin typeface="+mn-lt"/>
              </a:rPr>
              <a:t>, so those with excess </a:t>
            </a:r>
            <a:r>
              <a:rPr lang="en-US" sz="1700" dirty="0" err="1">
                <a:latin typeface="+mn-lt"/>
              </a:rPr>
              <a:t>Kapha</a:t>
            </a:r>
            <a:r>
              <a:rPr lang="en-US" sz="1700" dirty="0">
                <a:latin typeface="+mn-lt"/>
              </a:rPr>
              <a:t> should avoid using the </a:t>
            </a:r>
            <a:r>
              <a:rPr lang="en-US" sz="1700" dirty="0" smtClean="0">
                <a:latin typeface="+mn-lt"/>
              </a:rPr>
              <a:t>herb</a:t>
            </a:r>
            <a:endParaRPr lang="en-US" sz="1700" dirty="0">
              <a:latin typeface="+mn-lt"/>
            </a:endParaRPr>
          </a:p>
          <a:p>
            <a:pPr marL="274320">
              <a:lnSpc>
                <a:spcPct val="110000"/>
              </a:lnSpc>
              <a:spcBef>
                <a:spcPts val="600"/>
              </a:spcBef>
            </a:pPr>
            <a:endParaRPr lang="en-US" sz="1700" dirty="0">
              <a:latin typeface="+mn-lt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500" i="1" dirty="0">
                <a:latin typeface="+mn-lt"/>
              </a:rPr>
              <a:t>*Always consult with a medical practitioner to treat any serious medical </a:t>
            </a:r>
            <a:r>
              <a:rPr lang="en-US" sz="1500" i="1" dirty="0" smtClean="0">
                <a:latin typeface="+mn-lt"/>
              </a:rPr>
              <a:t>condition</a:t>
            </a:r>
            <a:endParaRPr lang="en-US" sz="1800" i="1" dirty="0" smtClean="0">
              <a:latin typeface="+mn-lt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dirty="0">
              <a:latin typeface="+mn-lt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1800" u="sng" dirty="0" smtClean="0">
              <a:latin typeface="+mn-lt"/>
            </a:endParaRPr>
          </a:p>
        </p:txBody>
      </p:sp>
      <p:pic>
        <p:nvPicPr>
          <p:cNvPr id="5" name="Picture 2" descr="C:\Users\shalini\AppData\Local\Temp\Rar$DIa0.404\Shatavari-Max-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514" y="1772167"/>
            <a:ext cx="283414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101" y="365125"/>
            <a:ext cx="10015838" cy="1325563"/>
          </a:xfrm>
        </p:spPr>
        <p:txBody>
          <a:bodyPr/>
          <a:lstStyle/>
          <a:p>
            <a:r>
              <a:rPr lang="en-US" b="1" dirty="0" smtClean="0"/>
              <a:t>Vestige </a:t>
            </a:r>
            <a:r>
              <a:rPr lang="en-US" b="1" dirty="0" err="1" smtClean="0"/>
              <a:t>Shatavari</a:t>
            </a:r>
            <a:r>
              <a:rPr lang="en-US" b="1" dirty="0" smtClean="0"/>
              <a:t> Max</a:t>
            </a:r>
            <a:endParaRPr lang="en-GB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86216" y="1606280"/>
            <a:ext cx="5308492" cy="465804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800" dirty="0">
                <a:latin typeface="+mn-lt"/>
              </a:rPr>
              <a:t>9</a:t>
            </a:r>
            <a:r>
              <a:rPr lang="en-US" sz="2800" dirty="0" smtClean="0">
                <a:latin typeface="+mn-lt"/>
              </a:rPr>
              <a:t>0 capsules</a:t>
            </a:r>
          </a:p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dirty="0" smtClean="0">
                <a:latin typeface="+mn-lt"/>
              </a:rPr>
              <a:t>Veg Capsules</a:t>
            </a:r>
          </a:p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1500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400" b="1" dirty="0" smtClean="0">
                <a:latin typeface="+mn-lt"/>
              </a:rPr>
              <a:t>MRP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Rs</a:t>
            </a:r>
            <a:r>
              <a:rPr lang="en-US" sz="2400" dirty="0" smtClean="0">
                <a:latin typeface="+mn-lt"/>
              </a:rPr>
              <a:t>. 545.00</a:t>
            </a:r>
          </a:p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400" b="1" dirty="0" smtClean="0">
                <a:latin typeface="+mn-lt"/>
              </a:rPr>
              <a:t>DP </a:t>
            </a:r>
            <a:r>
              <a:rPr lang="en-US" sz="2400" dirty="0" err="1" smtClean="0">
                <a:latin typeface="+mn-lt"/>
              </a:rPr>
              <a:t>Rs</a:t>
            </a:r>
            <a:r>
              <a:rPr lang="en-US" sz="2400" dirty="0" smtClean="0">
                <a:latin typeface="+mn-lt"/>
              </a:rPr>
              <a:t>. 460.00</a:t>
            </a:r>
          </a:p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400" b="1" dirty="0" smtClean="0">
                <a:latin typeface="+mn-lt"/>
              </a:rPr>
              <a:t>BV</a:t>
            </a:r>
            <a:r>
              <a:rPr lang="en-US" sz="2400" dirty="0" smtClean="0">
                <a:latin typeface="+mn-lt"/>
              </a:rPr>
              <a:t> 276</a:t>
            </a:r>
          </a:p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400" b="1" dirty="0" smtClean="0">
                <a:latin typeface="+mn-lt"/>
              </a:rPr>
              <a:t>PV</a:t>
            </a:r>
            <a:r>
              <a:rPr lang="en-US" sz="2400" dirty="0" smtClean="0">
                <a:latin typeface="+mn-lt"/>
              </a:rPr>
              <a:t> 15.33</a:t>
            </a:r>
            <a:endParaRPr lang="en-US" sz="2400" dirty="0">
              <a:latin typeface="+mn-lt"/>
            </a:endParaRPr>
          </a:p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endParaRPr lang="en-GB" dirty="0">
              <a:latin typeface="+mn-lt"/>
            </a:endParaRPr>
          </a:p>
        </p:txBody>
      </p:sp>
      <p:pic>
        <p:nvPicPr>
          <p:cNvPr id="5" name="Picture 2" descr="C:\Users\shalini\AppData\Local\Temp\Rar$DIa0.404\Shatavari-Max-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288" y="1690688"/>
            <a:ext cx="283414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1545" y="2680918"/>
            <a:ext cx="5583464" cy="1164712"/>
          </a:xfrm>
        </p:spPr>
        <p:txBody>
          <a:bodyPr/>
          <a:lstStyle/>
          <a:p>
            <a:r>
              <a:rPr lang="en-US" b="1" dirty="0" smtClean="0"/>
              <a:t>VESTIGE CRANBERRY</a:t>
            </a:r>
            <a:br>
              <a:rPr lang="en-US" b="1" dirty="0" smtClean="0"/>
            </a:br>
            <a:r>
              <a:rPr lang="en-US" sz="2000" b="1" dirty="0" smtClean="0"/>
              <a:t>with D-Mannose</a:t>
            </a:r>
            <a:endParaRPr lang="en-GB" sz="2000" b="1" dirty="0"/>
          </a:p>
        </p:txBody>
      </p:sp>
      <p:pic>
        <p:nvPicPr>
          <p:cNvPr id="7" name="Picture 2" descr="C:\Users\shalini\AppData\Local\Temp\Rar$DIa0.498\Cranber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70" y="1146129"/>
            <a:ext cx="283414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charset="0"/>
              </a:rPr>
              <a:t>CRANBERRY &amp; D-MANNOSE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646" y="1825625"/>
            <a:ext cx="7131347" cy="47683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</a:rPr>
              <a:t>Cranberry is a native evergreen shrub that grows throughout North America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latin typeface="+mn-lt"/>
              </a:rPr>
              <a:t>Historically</a:t>
            </a:r>
            <a:r>
              <a:rPr lang="en-US" sz="1800" dirty="0">
                <a:latin typeface="+mn-lt"/>
              </a:rPr>
              <a:t>, cranberry fruits or leaves were used for </a:t>
            </a:r>
            <a:r>
              <a:rPr lang="en-US" sz="1800" dirty="0" smtClean="0">
                <a:latin typeface="+mn-lt"/>
              </a:rPr>
              <a:t>bladder infections, stomach and </a:t>
            </a:r>
            <a:r>
              <a:rPr lang="en-US" sz="1800" dirty="0">
                <a:latin typeface="+mn-lt"/>
              </a:rPr>
              <a:t>liver disorders</a:t>
            </a:r>
            <a:r>
              <a:rPr lang="en-US" sz="1800" dirty="0" smtClean="0">
                <a:latin typeface="+mn-lt"/>
              </a:rPr>
              <a:t>, wound healing </a:t>
            </a:r>
            <a:r>
              <a:rPr lang="en-US" sz="1800" dirty="0">
                <a:latin typeface="+mn-lt"/>
              </a:rPr>
              <a:t>and other </a:t>
            </a:r>
            <a:r>
              <a:rPr lang="en-US" sz="1800" dirty="0" smtClean="0">
                <a:latin typeface="+mn-lt"/>
              </a:rPr>
              <a:t>conditions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latin typeface="+mn-lt"/>
              </a:rPr>
              <a:t>It is most commonly used for preventing UTI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latin typeface="+mn-lt"/>
              </a:rPr>
              <a:t>Cranberries owe their superpowers to the presence of </a:t>
            </a:r>
            <a:r>
              <a:rPr lang="en-US" sz="1800" dirty="0" smtClean="0">
                <a:latin typeface="+mn-lt"/>
              </a:rPr>
              <a:t>flavonoids, </a:t>
            </a:r>
            <a:r>
              <a:rPr lang="en-US" sz="1800" dirty="0">
                <a:latin typeface="+mn-lt"/>
              </a:rPr>
              <a:t>anti-inflammatory agents, organic acids, and </a:t>
            </a:r>
            <a:r>
              <a:rPr lang="en-US" sz="1800" dirty="0" err="1">
                <a:latin typeface="+mn-lt"/>
              </a:rPr>
              <a:t>polyphenolic</a:t>
            </a:r>
            <a:r>
              <a:rPr lang="en-US" sz="1800" dirty="0">
                <a:latin typeface="+mn-lt"/>
              </a:rPr>
              <a:t> compounds, along with high amounts of vitamin C and </a:t>
            </a:r>
            <a:r>
              <a:rPr lang="en-US" sz="1800" dirty="0" err="1" smtClean="0">
                <a:latin typeface="+mn-lt"/>
              </a:rPr>
              <a:t>fibre</a:t>
            </a:r>
            <a:endParaRPr lang="en-US" sz="1800" dirty="0" smtClean="0"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latin typeface="+mn-lt"/>
              </a:rPr>
              <a:t>It contains potent antioxidants compared to other fruits and vegetables</a:t>
            </a:r>
            <a:endParaRPr lang="en-US" sz="1800" dirty="0"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1800" dirty="0" smtClean="0">
                <a:latin typeface="+mn-lt"/>
              </a:rPr>
              <a:t>D-mannose </a:t>
            </a:r>
            <a:r>
              <a:rPr lang="en-US" sz="1800" dirty="0">
                <a:latin typeface="+mn-lt"/>
              </a:rPr>
              <a:t>is a kind of sugar that is related to </a:t>
            </a:r>
            <a:r>
              <a:rPr lang="en-US" sz="1800" dirty="0" smtClean="0">
                <a:latin typeface="+mn-lt"/>
              </a:rPr>
              <a:t>glucose. It is naturally found in many fruits such as apples, oranges, peaches, blueberries and cranberries</a:t>
            </a:r>
          </a:p>
          <a:p>
            <a:pPr>
              <a:buFont typeface="Arial" charset="0"/>
              <a:buChar char="•"/>
              <a:defRPr/>
            </a:pPr>
            <a:r>
              <a:rPr lang="en-US" sz="1800" dirty="0" smtClean="0">
                <a:latin typeface="+mn-lt"/>
              </a:rPr>
              <a:t>The combination of both Cranberry and D-Mannose helps to prevent the recurrence of UTI </a:t>
            </a:r>
          </a:p>
          <a:p>
            <a:pPr>
              <a:buFont typeface="Arial" charset="0"/>
              <a:buChar char="•"/>
              <a:defRPr/>
            </a:pPr>
            <a:endParaRPr lang="en-US" sz="1800" dirty="0">
              <a:latin typeface="+mn-lt"/>
            </a:endParaRPr>
          </a:p>
          <a:p>
            <a:pPr>
              <a:buFont typeface="Arial" charset="0"/>
              <a:buChar char="•"/>
              <a:defRPr/>
            </a:pPr>
            <a:endParaRPr lang="en-US" sz="1800" dirty="0">
              <a:latin typeface="+mn-lt"/>
              <a:ea typeface="ＭＳ Ｐゴシック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800" dirty="0">
              <a:latin typeface="+mn-lt"/>
              <a:ea typeface="ＭＳ Ｐゴシック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8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1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7" r="5245"/>
          <a:stretch/>
        </p:blipFill>
        <p:spPr>
          <a:xfrm>
            <a:off x="8505307" y="1825625"/>
            <a:ext cx="3317500" cy="4620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BENEFITS of Vestige Cranberry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646" y="1825624"/>
            <a:ext cx="7252305" cy="503237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 smtClean="0">
                <a:latin typeface="+mn-lt"/>
              </a:rPr>
              <a:t>Vestige Cranberry is a unique combination of two powerful ingredients – Cranberry extract and D-Mannose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+mn-lt"/>
              </a:rPr>
              <a:t>D-mannose </a:t>
            </a:r>
            <a:r>
              <a:rPr lang="en-US" dirty="0">
                <a:latin typeface="+mn-lt"/>
              </a:rPr>
              <a:t>and </a:t>
            </a:r>
            <a:r>
              <a:rPr lang="en-US" dirty="0" err="1">
                <a:latin typeface="+mn-lt"/>
              </a:rPr>
              <a:t>proanthocynidins</a:t>
            </a:r>
            <a:r>
              <a:rPr lang="en-US" dirty="0">
                <a:latin typeface="+mn-lt"/>
              </a:rPr>
              <a:t> in cranberries </a:t>
            </a:r>
            <a:r>
              <a:rPr lang="en-US" dirty="0" smtClean="0">
                <a:latin typeface="+mn-lt"/>
              </a:rPr>
              <a:t>with added D-Mannose promotes </a:t>
            </a:r>
            <a:r>
              <a:rPr lang="en-US" dirty="0">
                <a:latin typeface="+mn-lt"/>
              </a:rPr>
              <a:t>maintenance of healthy urinary tract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+mn-lt"/>
              </a:rPr>
              <a:t>Cranberries </a:t>
            </a:r>
            <a:r>
              <a:rPr lang="en-US" dirty="0">
                <a:latin typeface="+mn-lt"/>
              </a:rPr>
              <a:t>have citric acid which helps in maintaining bladder complications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+mn-lt"/>
              </a:rPr>
              <a:t>D-mannose inhibits certain kind of bacteria to adhere to the walls of the urinary tract thus preventing recurrence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+mn-lt"/>
              </a:rPr>
              <a:t>D-Mannose also acts as a prebiotic that helps to promote ‘good’ bacteria in the digestive syste</a:t>
            </a:r>
            <a:r>
              <a:rPr lang="en-US" dirty="0">
                <a:latin typeface="+mn-lt"/>
              </a:rPr>
              <a:t>m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+mn-lt"/>
              </a:rPr>
              <a:t>It </a:t>
            </a:r>
            <a:r>
              <a:rPr lang="en-US" dirty="0">
                <a:latin typeface="+mn-lt"/>
              </a:rPr>
              <a:t>h</a:t>
            </a:r>
            <a:r>
              <a:rPr lang="en-US" dirty="0" smtClean="0">
                <a:latin typeface="+mn-lt"/>
              </a:rPr>
              <a:t>as </a:t>
            </a:r>
            <a:r>
              <a:rPr lang="en-US" dirty="0">
                <a:latin typeface="+mn-lt"/>
              </a:rPr>
              <a:t>anti-aging properties and supports healthy skin and </a:t>
            </a:r>
            <a:r>
              <a:rPr lang="en-US" dirty="0" smtClean="0">
                <a:latin typeface="+mn-lt"/>
              </a:rPr>
              <a:t>hair too</a:t>
            </a:r>
            <a:endParaRPr lang="en-US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dirty="0">
              <a:latin typeface="+mn-lt"/>
            </a:endParaRPr>
          </a:p>
        </p:txBody>
      </p:sp>
      <p:pic>
        <p:nvPicPr>
          <p:cNvPr id="2050" name="Picture 2" descr="Image result for CRANBERR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951" y="1826615"/>
            <a:ext cx="3777049" cy="503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759" y="1690688"/>
            <a:ext cx="6342241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646" y="1825625"/>
            <a:ext cx="4687113" cy="483235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dirty="0">
                <a:latin typeface="+mn-lt"/>
              </a:rPr>
              <a:t>Major life transitions such as pregnancy, motherhood and menopause can create physical and emotional stress in </a:t>
            </a:r>
            <a:r>
              <a:rPr lang="en-US" sz="2800" dirty="0" smtClean="0">
                <a:latin typeface="+mn-lt"/>
              </a:rPr>
              <a:t>women</a:t>
            </a:r>
            <a:endParaRPr lang="en-US" sz="2800" dirty="0">
              <a:latin typeface="+mn-lt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en-US" sz="2800" dirty="0">
              <a:latin typeface="+mn-lt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800" dirty="0">
                <a:latin typeface="+mn-lt"/>
              </a:rPr>
              <a:t>Negative life experiences </a:t>
            </a:r>
            <a:r>
              <a:rPr lang="en-US" sz="2800" dirty="0" smtClean="0">
                <a:latin typeface="+mn-lt"/>
              </a:rPr>
              <a:t>–infertility</a:t>
            </a:r>
            <a:r>
              <a:rPr lang="en-US" sz="2800" dirty="0">
                <a:latin typeface="+mn-lt"/>
              </a:rPr>
              <a:t> and perinatal loss, poverty, discrimination, violence, unemployment and isolation – also impact on women's mental health and wellbeing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+mn-lt"/>
              </a:rPr>
              <a:t>WOMAN </a:t>
            </a:r>
            <a:r>
              <a:rPr lang="en-IN" b="1" dirty="0" smtClean="0">
                <a:latin typeface="+mn-lt"/>
              </a:rPr>
              <a:t>Life Cycle</a:t>
            </a:r>
            <a:endParaRPr lang="en-GB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49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DOSAGE of Vestige Cranberry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646" y="1825624"/>
            <a:ext cx="10651982" cy="4722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+mn-lt"/>
              </a:rPr>
              <a:t>One capsule once or twice daily with meals</a:t>
            </a: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sz="1800" u="sng" dirty="0" smtClean="0">
              <a:latin typeface="+mn-lt"/>
            </a:endParaRPr>
          </a:p>
          <a:p>
            <a:pPr marL="0" indent="0">
              <a:buNone/>
            </a:pPr>
            <a:r>
              <a:rPr lang="en-US" sz="1800" u="sng" dirty="0" smtClean="0">
                <a:latin typeface="+mn-lt"/>
              </a:rPr>
              <a:t>Who should take Vestige Cranberry</a:t>
            </a:r>
          </a:p>
          <a:p>
            <a:r>
              <a:rPr lang="en-US" sz="1600" dirty="0" smtClean="0">
                <a:latin typeface="+mn-lt"/>
              </a:rPr>
              <a:t>People on continuous travel using public toilets often</a:t>
            </a:r>
          </a:p>
          <a:p>
            <a:r>
              <a:rPr lang="en-US" sz="1600" dirty="0" smtClean="0">
                <a:latin typeface="+mn-lt"/>
              </a:rPr>
              <a:t>People with history of UTI </a:t>
            </a:r>
          </a:p>
          <a:p>
            <a:r>
              <a:rPr lang="en-US" sz="1600" dirty="0" smtClean="0">
                <a:latin typeface="+mn-lt"/>
              </a:rPr>
              <a:t>People suffering from UTI (along with doctor’s prescribed medicines)</a:t>
            </a:r>
          </a:p>
          <a:p>
            <a:r>
              <a:rPr lang="en-US" sz="1600" dirty="0" smtClean="0">
                <a:latin typeface="+mn-lt"/>
              </a:rPr>
              <a:t>Teenagers using college/school/hostel toilets often</a:t>
            </a:r>
          </a:p>
          <a:p>
            <a:r>
              <a:rPr lang="en-US" sz="1600" dirty="0" smtClean="0">
                <a:latin typeface="+mn-lt"/>
              </a:rPr>
              <a:t>Sexually active women </a:t>
            </a:r>
          </a:p>
          <a:p>
            <a:r>
              <a:rPr lang="en-US" sz="1600" dirty="0" smtClean="0">
                <a:latin typeface="+mn-lt"/>
              </a:rPr>
              <a:t>Women suffering from </a:t>
            </a:r>
            <a:r>
              <a:rPr lang="en-GB" sz="1600" dirty="0" smtClean="0">
                <a:latin typeface="+mn-lt"/>
              </a:rPr>
              <a:t>leucorrhoea (white/yellowish discharge)</a:t>
            </a:r>
          </a:p>
          <a:p>
            <a:r>
              <a:rPr lang="en-US" sz="1600" dirty="0" smtClean="0">
                <a:latin typeface="+mn-lt"/>
              </a:rPr>
              <a:t>People with less water intake</a:t>
            </a:r>
          </a:p>
          <a:p>
            <a:endParaRPr lang="en-US" dirty="0">
              <a:latin typeface="+mn-lt"/>
            </a:endParaRPr>
          </a:p>
        </p:txBody>
      </p:sp>
      <p:pic>
        <p:nvPicPr>
          <p:cNvPr id="4" name="Picture 2" descr="C:\Users\shalini\AppData\Local\Temp\Rar$DIa0.498\Cranber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420" y="2085834"/>
            <a:ext cx="2765854" cy="446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73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088" y="2947914"/>
            <a:ext cx="6759191" cy="802179"/>
          </a:xfrm>
        </p:spPr>
        <p:txBody>
          <a:bodyPr/>
          <a:lstStyle/>
          <a:p>
            <a:r>
              <a:rPr lang="en-US" b="1" dirty="0" smtClean="0"/>
              <a:t>VESTIGE FOLIC &amp; IRON PLUS</a:t>
            </a:r>
            <a:endParaRPr lang="en-GB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4" t="17096" r="26239" b="20662"/>
          <a:stretch/>
        </p:blipFill>
        <p:spPr>
          <a:xfrm>
            <a:off x="8079484" y="842969"/>
            <a:ext cx="3077718" cy="502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CAUSES of Iron Deficiency in Women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78" y="1690688"/>
            <a:ext cx="4901225" cy="5032376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b="1" dirty="0">
                <a:latin typeface="+mn-lt"/>
              </a:rPr>
              <a:t>Increased requirement during  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latin typeface="+mn-lt"/>
              </a:rPr>
              <a:t>Menstruation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latin typeface="+mn-lt"/>
              </a:rPr>
              <a:t>Pregnancy 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latin typeface="+mn-lt"/>
              </a:rPr>
              <a:t>Lactation</a:t>
            </a:r>
          </a:p>
          <a:p>
            <a:pPr>
              <a:spcBef>
                <a:spcPts val="400"/>
              </a:spcBef>
            </a:pPr>
            <a:r>
              <a:rPr lang="en-US" b="1" dirty="0">
                <a:latin typeface="+mn-lt"/>
              </a:rPr>
              <a:t>Decreased intake of Iron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latin typeface="+mn-lt"/>
              </a:rPr>
              <a:t>Lack of balanced diet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latin typeface="+mn-lt"/>
              </a:rPr>
              <a:t>Poor intake</a:t>
            </a:r>
          </a:p>
          <a:p>
            <a:pPr>
              <a:spcBef>
                <a:spcPts val="400"/>
              </a:spcBef>
            </a:pPr>
            <a:r>
              <a:rPr lang="en-US" b="1" dirty="0">
                <a:latin typeface="+mn-lt"/>
              </a:rPr>
              <a:t>Increased loss of Iron in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latin typeface="+mn-lt"/>
              </a:rPr>
              <a:t>Post operative patients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latin typeface="+mn-lt"/>
              </a:rPr>
              <a:t>Blood loss during surgery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latin typeface="+mn-lt"/>
              </a:rPr>
              <a:t>Infections</a:t>
            </a:r>
          </a:p>
          <a:p>
            <a:pPr>
              <a:spcBef>
                <a:spcPts val="400"/>
              </a:spcBef>
            </a:pPr>
            <a:r>
              <a:rPr lang="en-US" b="1" dirty="0">
                <a:latin typeface="+mn-lt"/>
              </a:rPr>
              <a:t>Decreased absorption of Iron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latin typeface="+mn-lt"/>
              </a:rPr>
              <a:t>Dietary factors - (with tea/coffee/milk/carbonated drinks)</a:t>
            </a:r>
          </a:p>
          <a:p>
            <a:pPr lvl="1">
              <a:spcBef>
                <a:spcPts val="400"/>
              </a:spcBef>
            </a:pPr>
            <a:r>
              <a:rPr lang="en-US" sz="2000" dirty="0">
                <a:latin typeface="+mn-lt"/>
              </a:rPr>
              <a:t>Patients with kidney problems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2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9" r="17756"/>
          <a:stretch/>
        </p:blipFill>
        <p:spPr>
          <a:xfrm>
            <a:off x="6209731" y="1686188"/>
            <a:ext cx="5759354" cy="5036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74257" y="1801504"/>
            <a:ext cx="1296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IRON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2" t="17096" r="21582" b="17861"/>
          <a:stretch/>
        </p:blipFill>
        <p:spPr>
          <a:xfrm>
            <a:off x="9063296" y="3029802"/>
            <a:ext cx="2607519" cy="3957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Vestige Folic &amp; Iron Plus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646" y="1825625"/>
            <a:ext cx="10137700" cy="4834482"/>
          </a:xfrm>
        </p:spPr>
        <p:txBody>
          <a:bodyPr>
            <a:normAutofit lnSpcReduction="10000"/>
          </a:bodyPr>
          <a:lstStyle/>
          <a:p>
            <a:pPr marL="274320" indent="-182880" fontAlgn="base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The goal of providing iron – folic acid supplements is to restore normal levels of iron and to replenish hemoglobin levels </a:t>
            </a:r>
          </a:p>
          <a:p>
            <a:pPr marL="274320" indent="-182880" fontAlgn="base"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Poor dietary intake of iron, accelerated increase in requirements of iron e.g. during pregnancy &amp; lactation, adolescent females and elderly can benefit with the supplementation of  iron and folic </a:t>
            </a:r>
            <a:r>
              <a:rPr lang="en-US" dirty="0" smtClean="0">
                <a:latin typeface="+mn-lt"/>
              </a:rPr>
              <a:t>acid</a:t>
            </a:r>
          </a:p>
          <a:p>
            <a:pPr marL="0" indent="0" fontAlgn="base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b="1" dirty="0" smtClean="0">
                <a:latin typeface="+mn-lt"/>
              </a:rPr>
              <a:t>COMPOSITION</a:t>
            </a:r>
            <a:endParaRPr lang="en-US" sz="2400" b="1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Ferrous </a:t>
            </a:r>
            <a:r>
              <a:rPr lang="en-US" dirty="0" err="1">
                <a:latin typeface="+mn-lt"/>
              </a:rPr>
              <a:t>Fumarate</a:t>
            </a:r>
            <a:r>
              <a:rPr lang="en-US" dirty="0">
                <a:latin typeface="+mn-lt"/>
              </a:rPr>
              <a:t> (iron) – 250 mg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1900" dirty="0">
                <a:latin typeface="+mn-lt"/>
              </a:rPr>
              <a:t>Ferrous </a:t>
            </a:r>
            <a:r>
              <a:rPr lang="en-US" sz="1900" dirty="0" err="1">
                <a:latin typeface="+mn-lt"/>
              </a:rPr>
              <a:t>fumarate</a:t>
            </a:r>
            <a:r>
              <a:rPr lang="en-US" sz="1900" dirty="0">
                <a:latin typeface="+mn-lt"/>
              </a:rPr>
              <a:t> is most absorbable form of iron in the body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smtClean="0">
                <a:latin typeface="+mn-lt"/>
              </a:rPr>
              <a:t>Folic </a:t>
            </a:r>
            <a:r>
              <a:rPr lang="en-US" dirty="0">
                <a:latin typeface="+mn-lt"/>
              </a:rPr>
              <a:t>acid – 1 mg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Vitamin </a:t>
            </a:r>
            <a:r>
              <a:rPr lang="en-US" dirty="0" smtClean="0">
                <a:latin typeface="+mn-lt"/>
              </a:rPr>
              <a:t>C – 75 mg</a:t>
            </a:r>
            <a:endParaRPr lang="en-US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Vitamin B12 </a:t>
            </a:r>
            <a:r>
              <a:rPr lang="en-US" dirty="0" smtClean="0">
                <a:latin typeface="+mn-lt"/>
              </a:rPr>
              <a:t>–  15µg </a:t>
            </a:r>
            <a:endParaRPr lang="en-US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Zinc </a:t>
            </a:r>
            <a:r>
              <a:rPr lang="en-US" dirty="0" err="1" smtClean="0">
                <a:latin typeface="+mn-lt"/>
              </a:rPr>
              <a:t>Sulphate</a:t>
            </a:r>
            <a:r>
              <a:rPr lang="en-US" dirty="0" smtClean="0"/>
              <a:t>- </a:t>
            </a:r>
            <a:r>
              <a:rPr lang="en-US" dirty="0" smtClean="0">
                <a:latin typeface="+mn-lt"/>
              </a:rPr>
              <a:t> 100mg (equivalent to elemental zinc- 22.7mg)</a:t>
            </a:r>
            <a:endParaRPr lang="en-US" dirty="0">
              <a:latin typeface="+mn-lt"/>
            </a:endParaRPr>
          </a:p>
          <a:p>
            <a:pPr marL="346075" indent="-346075" fontAlgn="base">
              <a:lnSpc>
                <a:spcPct val="120000"/>
              </a:lnSpc>
              <a:spcBef>
                <a:spcPts val="600"/>
              </a:spcBef>
            </a:pPr>
            <a:endParaRPr lang="en-US" b="1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4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5504" y="1801504"/>
            <a:ext cx="5056496" cy="5056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BENEFITS of Vestige Folic &amp; Iron Plus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635" y="1660216"/>
            <a:ext cx="6493747" cy="51977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>
                <a:latin typeface="+mn-lt"/>
              </a:rPr>
              <a:t>Iron is an important mineral that the body needs to produce red blood cells (RBCs) and in turn improves hemoglobin levels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>
                <a:latin typeface="+mn-lt"/>
              </a:rPr>
              <a:t>Folic acid is needed to form healthy cells, especially RBCs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>
                <a:latin typeface="+mn-lt"/>
              </a:rPr>
              <a:t>Women of childbearing age should maintain adequate amounts of folic acid through supplements or diet to prevent birth defects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>
                <a:latin typeface="+mn-lt"/>
              </a:rPr>
              <a:t>Vitamin C improves the absorption of iron from the stomach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>
                <a:latin typeface="+mn-lt"/>
              </a:rPr>
              <a:t>Vitamin B12 helps in maintaining the health of the nerve cells and for the synthesis of the RBCs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>
                <a:latin typeface="+mn-lt"/>
              </a:rPr>
              <a:t>Zinc may help prevent osteoporosis in women during menopause, it also helps to strengthen the immune system </a:t>
            </a:r>
          </a:p>
          <a:p>
            <a:pPr lvl="0" fontAlgn="base">
              <a:lnSpc>
                <a:spcPct val="120000"/>
              </a:lnSpc>
              <a:spcBef>
                <a:spcPts val="400"/>
              </a:spcBef>
              <a:buNone/>
            </a:pPr>
            <a:endParaRPr lang="en-US" dirty="0">
              <a:latin typeface="+mn-lt"/>
            </a:endParaRPr>
          </a:p>
          <a:p>
            <a:pPr marL="0" lvl="0" indent="0" fontAlgn="base">
              <a:lnSpc>
                <a:spcPct val="120000"/>
              </a:lnSpc>
              <a:spcBef>
                <a:spcPts val="400"/>
              </a:spcBef>
              <a:buNone/>
            </a:pPr>
            <a:r>
              <a:rPr lang="en-US" dirty="0">
                <a:latin typeface="+mn-lt"/>
              </a:rPr>
              <a:t>The combination plays an important role in growth &amp; development and contribute to the reduction of tiredness and fatigue</a:t>
            </a:r>
            <a:endParaRPr lang="en-US" sz="2400" dirty="0">
              <a:latin typeface="+mn-lt"/>
            </a:endParaRPr>
          </a:p>
          <a:p>
            <a:endParaRPr lang="en-GB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17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DOSAGE of Vestige Folic &amp; Iron Plus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>
                <a:latin typeface="+mn-lt"/>
              </a:rPr>
              <a:t>2 capsules per day</a:t>
            </a:r>
            <a:endParaRPr lang="en-GB" dirty="0">
              <a:latin typeface="+mn-lt"/>
            </a:endParaRPr>
          </a:p>
          <a:p>
            <a:pPr lvl="0"/>
            <a:r>
              <a:rPr lang="en-US" dirty="0">
                <a:latin typeface="+mn-lt"/>
              </a:rPr>
              <a:t>Keep at least 3 hours gap </a:t>
            </a:r>
            <a:r>
              <a:rPr lang="en-US" dirty="0" smtClean="0">
                <a:latin typeface="+mn-lt"/>
              </a:rPr>
              <a:t>if taking </a:t>
            </a:r>
            <a:r>
              <a:rPr lang="en-US" dirty="0">
                <a:latin typeface="+mn-lt"/>
              </a:rPr>
              <a:t>Calcium supplement</a:t>
            </a:r>
            <a:endParaRPr lang="en-GB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4" t="17096" r="26239" b="20662"/>
          <a:stretch/>
        </p:blipFill>
        <p:spPr>
          <a:xfrm>
            <a:off x="8147724" y="1825625"/>
            <a:ext cx="3077718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74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102" y="146757"/>
            <a:ext cx="4305174" cy="1325563"/>
          </a:xfrm>
        </p:spPr>
        <p:txBody>
          <a:bodyPr/>
          <a:lstStyle/>
          <a:p>
            <a:r>
              <a:rPr lang="en-US" b="1" dirty="0" smtClean="0"/>
              <a:t>Vestige </a:t>
            </a:r>
            <a:r>
              <a:rPr lang="en-US" b="1" dirty="0"/>
              <a:t>Folic &amp; Iron Plus</a:t>
            </a:r>
            <a:endParaRPr lang="en-GB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42329" y="1606280"/>
            <a:ext cx="2958222" cy="51673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800" dirty="0" smtClean="0">
                <a:latin typeface="+mn-lt"/>
              </a:rPr>
              <a:t>60 capsules</a:t>
            </a:r>
          </a:p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1500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400" b="1" dirty="0" smtClean="0">
                <a:latin typeface="+mn-lt"/>
              </a:rPr>
              <a:t>MRP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Rs</a:t>
            </a:r>
            <a:r>
              <a:rPr lang="en-US" sz="2400" dirty="0" smtClean="0">
                <a:latin typeface="+mn-lt"/>
              </a:rPr>
              <a:t>. 280.00</a:t>
            </a:r>
          </a:p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400" b="1" dirty="0" smtClean="0">
                <a:latin typeface="+mn-lt"/>
              </a:rPr>
              <a:t>DP </a:t>
            </a:r>
            <a:r>
              <a:rPr lang="en-US" sz="2400" dirty="0" err="1" smtClean="0">
                <a:latin typeface="+mn-lt"/>
              </a:rPr>
              <a:t>Rs</a:t>
            </a:r>
            <a:r>
              <a:rPr lang="en-US" sz="2400" dirty="0" smtClean="0">
                <a:latin typeface="+mn-lt"/>
              </a:rPr>
              <a:t>. 240.00</a:t>
            </a:r>
          </a:p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400" b="1" dirty="0" smtClean="0">
                <a:latin typeface="+mn-lt"/>
              </a:rPr>
              <a:t>BV</a:t>
            </a:r>
            <a:r>
              <a:rPr lang="en-US" sz="2400" dirty="0" smtClean="0">
                <a:latin typeface="+mn-lt"/>
              </a:rPr>
              <a:t> 144</a:t>
            </a:r>
          </a:p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sz="2400" b="1" dirty="0" smtClean="0">
                <a:latin typeface="+mn-lt"/>
              </a:rPr>
              <a:t>PV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8</a:t>
            </a:r>
            <a:endParaRPr lang="en-US" sz="2400" dirty="0">
              <a:latin typeface="+mn-lt"/>
            </a:endParaRPr>
          </a:p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endParaRPr lang="en-GB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4" t="17096" r="26239" b="20662"/>
          <a:stretch/>
        </p:blipFill>
        <p:spPr>
          <a:xfrm>
            <a:off x="682404" y="1225123"/>
            <a:ext cx="2641180" cy="4315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48" y="1443492"/>
            <a:ext cx="2808348" cy="427492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533423" y="135381"/>
            <a:ext cx="3634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b="1" dirty="0" smtClean="0"/>
              <a:t>Vestige Cranberry</a:t>
            </a:r>
            <a:endParaRPr lang="en-GB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783395" y="1606280"/>
            <a:ext cx="2598847" cy="5167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400"/>
              </a:spcAft>
              <a:buFont typeface="Arial"/>
              <a:buNone/>
            </a:pPr>
            <a:r>
              <a:rPr lang="en-US" sz="2800" dirty="0" smtClean="0">
                <a:latin typeface="+mn-lt"/>
              </a:rPr>
              <a:t>60 capsules</a:t>
            </a:r>
          </a:p>
          <a:p>
            <a:pPr marL="0" indent="0">
              <a:lnSpc>
                <a:spcPct val="100000"/>
              </a:lnSpc>
              <a:spcAft>
                <a:spcPts val="400"/>
              </a:spcAft>
              <a:buFont typeface="Arial"/>
              <a:buNone/>
            </a:pPr>
            <a:endParaRPr lang="en-US" sz="2400" b="1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Aft>
                <a:spcPts val="400"/>
              </a:spcAft>
              <a:buFont typeface="Arial"/>
              <a:buNone/>
            </a:pPr>
            <a:r>
              <a:rPr lang="en-US" sz="2400" b="1" dirty="0" smtClean="0">
                <a:latin typeface="+mn-lt"/>
              </a:rPr>
              <a:t>MRP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Rs</a:t>
            </a:r>
            <a:r>
              <a:rPr lang="en-US" sz="2400" dirty="0" smtClean="0">
                <a:latin typeface="+mn-lt"/>
              </a:rPr>
              <a:t>. 1875.00</a:t>
            </a:r>
          </a:p>
          <a:p>
            <a:pPr marL="0" indent="0">
              <a:lnSpc>
                <a:spcPct val="100000"/>
              </a:lnSpc>
              <a:spcAft>
                <a:spcPts val="400"/>
              </a:spcAft>
              <a:buFont typeface="Arial"/>
              <a:buNone/>
            </a:pPr>
            <a:r>
              <a:rPr lang="en-US" sz="2400" b="1" dirty="0" smtClean="0">
                <a:latin typeface="+mn-lt"/>
              </a:rPr>
              <a:t>DP </a:t>
            </a:r>
            <a:r>
              <a:rPr lang="en-US" sz="2400" dirty="0" err="1" smtClean="0">
                <a:latin typeface="+mn-lt"/>
              </a:rPr>
              <a:t>Rs</a:t>
            </a:r>
            <a:r>
              <a:rPr lang="en-US" sz="2400" dirty="0" smtClean="0">
                <a:latin typeface="+mn-lt"/>
              </a:rPr>
              <a:t>. 1630.00</a:t>
            </a:r>
          </a:p>
          <a:p>
            <a:pPr marL="0" indent="0">
              <a:lnSpc>
                <a:spcPct val="100000"/>
              </a:lnSpc>
              <a:spcAft>
                <a:spcPts val="400"/>
              </a:spcAft>
              <a:buFont typeface="Arial"/>
              <a:buNone/>
            </a:pPr>
            <a:r>
              <a:rPr lang="en-US" sz="2400" b="1" dirty="0" smtClean="0">
                <a:latin typeface="+mn-lt"/>
              </a:rPr>
              <a:t>BV</a:t>
            </a:r>
            <a:r>
              <a:rPr lang="en-US" sz="2400" dirty="0" smtClean="0">
                <a:latin typeface="+mn-lt"/>
              </a:rPr>
              <a:t> 978</a:t>
            </a:r>
          </a:p>
          <a:p>
            <a:pPr marL="0" indent="0">
              <a:lnSpc>
                <a:spcPct val="100000"/>
              </a:lnSpc>
              <a:spcAft>
                <a:spcPts val="400"/>
              </a:spcAft>
              <a:buFont typeface="Arial"/>
              <a:buNone/>
            </a:pPr>
            <a:r>
              <a:rPr lang="en-US" sz="2400" b="1" dirty="0" smtClean="0">
                <a:latin typeface="+mn-lt"/>
              </a:rPr>
              <a:t>PV</a:t>
            </a:r>
            <a:r>
              <a:rPr lang="en-US" sz="2400" dirty="0" smtClean="0">
                <a:latin typeface="+mn-lt"/>
              </a:rPr>
              <a:t> 54.33</a:t>
            </a:r>
          </a:p>
          <a:p>
            <a:pPr marL="0" indent="0">
              <a:lnSpc>
                <a:spcPct val="100000"/>
              </a:lnSpc>
              <a:spcAft>
                <a:spcPts val="400"/>
              </a:spcAft>
              <a:buFont typeface="Arial"/>
              <a:buNone/>
            </a:pPr>
            <a:endParaRPr lang="en-GB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4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PHASES of Women’s Life</a:t>
            </a:r>
            <a:endParaRPr lang="en-GB" b="1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39" r="1614" b="8825"/>
          <a:stretch/>
        </p:blipFill>
        <p:spPr bwMode="auto">
          <a:xfrm>
            <a:off x="5513699" y="1765408"/>
            <a:ext cx="6660106" cy="504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39814" y="1825625"/>
            <a:ext cx="4487529" cy="49846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dirty="0"/>
              <a:t>Menstrual cycle is part of </a:t>
            </a:r>
            <a:r>
              <a:rPr lang="en-US" sz="2800" dirty="0" smtClean="0"/>
              <a:t>the women </a:t>
            </a:r>
            <a:r>
              <a:rPr lang="en-US" sz="2800" dirty="0"/>
              <a:t>body’s way of preparing itself for a possible pregnancy each </a:t>
            </a:r>
            <a:r>
              <a:rPr lang="en-US" sz="2800" dirty="0" smtClean="0"/>
              <a:t>month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dirty="0" smtClean="0"/>
              <a:t>Women </a:t>
            </a:r>
            <a:r>
              <a:rPr lang="en-US" sz="2800" dirty="0"/>
              <a:t>usually have periods between the age group of 13-50 years (approx.) </a:t>
            </a:r>
            <a:r>
              <a:rPr lang="en-US" sz="2800" dirty="0" smtClean="0"/>
              <a:t>&amp; the body </a:t>
            </a:r>
            <a:r>
              <a:rPr lang="en-US" sz="2800" dirty="0"/>
              <a:t>undergoes through many physiological </a:t>
            </a:r>
            <a:r>
              <a:rPr lang="en-US" sz="2800" dirty="0" smtClean="0"/>
              <a:t>&amp; psychological </a:t>
            </a:r>
            <a:r>
              <a:rPr lang="en-US" sz="2800" dirty="0"/>
              <a:t>changes during this </a:t>
            </a:r>
            <a:r>
              <a:rPr lang="en-US" sz="2800" dirty="0" smtClean="0"/>
              <a:t>phase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dirty="0" smtClean="0"/>
              <a:t>Recent </a:t>
            </a:r>
            <a:r>
              <a:rPr lang="en-US" sz="2800" dirty="0"/>
              <a:t>studies suggest that the age of menarche is often slightly reduced in girls who are subject to emotional </a:t>
            </a:r>
            <a:r>
              <a:rPr lang="en-US" sz="2800" dirty="0" smtClean="0"/>
              <a:t>stress &amp; so is the case with the menopause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COMMON Diseases among Women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634" y="1690688"/>
            <a:ext cx="5766188" cy="491002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600" b="1" dirty="0" smtClean="0">
                <a:latin typeface="+mn-lt"/>
              </a:rPr>
              <a:t>Anemia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+mn-lt"/>
              </a:rPr>
              <a:t>It is </a:t>
            </a:r>
            <a:r>
              <a:rPr lang="en-US" dirty="0">
                <a:latin typeface="+mn-lt"/>
              </a:rPr>
              <a:t>a condition that develops when your blood lacks enough healthy red blood cells or </a:t>
            </a:r>
            <a:r>
              <a:rPr lang="en-US" dirty="0" smtClean="0">
                <a:latin typeface="+mn-lt"/>
              </a:rPr>
              <a:t>hemoglobin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+mn-lt"/>
              </a:rPr>
              <a:t>Women</a:t>
            </a:r>
            <a:r>
              <a:rPr lang="en-US" dirty="0">
                <a:latin typeface="+mn-lt"/>
              </a:rPr>
              <a:t> in the childbearing years are particularly susceptible to iron-deficient anemia because of the blood loss from menstruation and the increased blood supply demands during </a:t>
            </a:r>
            <a:r>
              <a:rPr lang="en-US" dirty="0" smtClean="0">
                <a:latin typeface="+mn-lt"/>
              </a:rPr>
              <a:t>pregnancy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600" b="1" dirty="0" smtClean="0">
                <a:latin typeface="+mn-lt"/>
              </a:rPr>
              <a:t>Thyroid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 smtClean="0">
                <a:latin typeface="+mn-lt"/>
              </a:rPr>
              <a:t>Thyroid </a:t>
            </a:r>
            <a:r>
              <a:rPr lang="en-US" dirty="0">
                <a:latin typeface="+mn-lt"/>
              </a:rPr>
              <a:t>is a small butterfly-shaped gland found at the base of your neck, just below your Adam's apple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The thyroid hormone controls body's </a:t>
            </a:r>
            <a:r>
              <a:rPr lang="en-US" dirty="0" smtClean="0">
                <a:latin typeface="+mn-lt"/>
              </a:rPr>
              <a:t>metabolism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200" b="1" dirty="0" smtClean="0">
                <a:latin typeface="+mn-lt"/>
              </a:rPr>
              <a:t>Symptoms</a:t>
            </a:r>
            <a:endParaRPr lang="en-US" b="1" dirty="0" smtClean="0">
              <a:latin typeface="+mn-lt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dirty="0" smtClean="0">
                <a:latin typeface="+mn-lt"/>
              </a:rPr>
              <a:t>Fatigue, hair loss, excess weight gain/loss, muscle weakness, dry/thinning of hair, joint pain, puffy face, hoarse voice etc.</a:t>
            </a:r>
            <a:endParaRPr lang="en-US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dirty="0">
              <a:latin typeface="+mn-lt"/>
            </a:endParaRPr>
          </a:p>
        </p:txBody>
      </p:sp>
      <p:pic>
        <p:nvPicPr>
          <p:cNvPr id="5" name="Picture 2" descr="Image result for thyr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80" y="2169423"/>
            <a:ext cx="4841069" cy="425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93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278" y="1600058"/>
            <a:ext cx="7327758" cy="51129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IN" sz="2400" b="1" dirty="0" smtClean="0">
                <a:latin typeface="+mn-lt"/>
              </a:rPr>
              <a:t>Cardiovascular Diseases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1700" dirty="0">
                <a:latin typeface="+mn-lt"/>
              </a:rPr>
              <a:t>H</a:t>
            </a:r>
            <a:r>
              <a:rPr lang="en-US" sz="1700" dirty="0" smtClean="0">
                <a:latin typeface="+mn-lt"/>
              </a:rPr>
              <a:t>eart </a:t>
            </a:r>
            <a:r>
              <a:rPr lang="en-US" sz="1700" dirty="0">
                <a:latin typeface="+mn-lt"/>
              </a:rPr>
              <a:t>disease is the most common cause of death for both women and </a:t>
            </a:r>
            <a:r>
              <a:rPr lang="en-US" sz="1700" dirty="0" smtClean="0">
                <a:latin typeface="+mn-lt"/>
              </a:rPr>
              <a:t>men. </a:t>
            </a:r>
            <a:r>
              <a:rPr lang="en-US" sz="1700" dirty="0">
                <a:latin typeface="+mn-lt"/>
              </a:rPr>
              <a:t>One challenge is that some heart disease symptoms in women may be different from those in men</a:t>
            </a:r>
            <a:r>
              <a:rPr lang="en-US" sz="1700" dirty="0"/>
              <a:t>. </a:t>
            </a:r>
            <a:endParaRPr lang="en-IN" sz="1700" b="1" dirty="0" smtClean="0">
              <a:latin typeface="+mn-lt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IN" sz="1700" b="1" dirty="0" smtClean="0">
                <a:latin typeface="+mn-lt"/>
              </a:rPr>
              <a:t>Symptoms</a:t>
            </a:r>
            <a:r>
              <a:rPr lang="en-IN" sz="1700" dirty="0">
                <a:latin typeface="+mn-lt"/>
              </a:rPr>
              <a:t>: </a:t>
            </a:r>
            <a:endParaRPr lang="en-IN" sz="1700" dirty="0" smtClean="0">
              <a:latin typeface="+mn-lt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IN" sz="1700" dirty="0" smtClean="0">
                <a:latin typeface="+mn-lt"/>
              </a:rPr>
              <a:t>Chest </a:t>
            </a:r>
            <a:r>
              <a:rPr lang="en-IN" sz="1700" dirty="0">
                <a:latin typeface="+mn-lt"/>
              </a:rPr>
              <a:t>pain</a:t>
            </a:r>
            <a:r>
              <a:rPr lang="en-IN" sz="1700" dirty="0" smtClean="0">
                <a:latin typeface="+mn-lt"/>
              </a:rPr>
              <a:t>, </a:t>
            </a:r>
            <a:r>
              <a:rPr lang="en-IN" sz="1700" dirty="0">
                <a:latin typeface="+mn-lt"/>
              </a:rPr>
              <a:t>shoulder pain, nausea, shortness of </a:t>
            </a:r>
            <a:r>
              <a:rPr lang="en-IN" sz="1700" dirty="0" smtClean="0">
                <a:latin typeface="+mn-lt"/>
              </a:rPr>
              <a:t>breath, </a:t>
            </a:r>
            <a:r>
              <a:rPr lang="en-IN" sz="1700" dirty="0">
                <a:latin typeface="+mn-lt"/>
              </a:rPr>
              <a:t>Severe headache, fatigue, vision problems</a:t>
            </a:r>
            <a:r>
              <a:rPr lang="en-IN" sz="1700" dirty="0" smtClean="0">
                <a:latin typeface="+mn-lt"/>
              </a:rPr>
              <a:t>, </a:t>
            </a:r>
            <a:r>
              <a:rPr lang="en-IN" sz="1700" dirty="0">
                <a:latin typeface="+mn-lt"/>
              </a:rPr>
              <a:t>difficulty breathing, blood in the urine and pounding in the </a:t>
            </a:r>
            <a:r>
              <a:rPr lang="en-IN" sz="1700" dirty="0" smtClean="0">
                <a:latin typeface="+mn-lt"/>
              </a:rPr>
              <a:t>chest.</a:t>
            </a:r>
            <a:endParaRPr lang="en-US" sz="2400" b="1" dirty="0" smtClean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 smtClean="0">
                <a:latin typeface="+mn-lt"/>
              </a:rPr>
              <a:t>Breast </a:t>
            </a:r>
            <a:r>
              <a:rPr lang="en-US" sz="2400" b="1" dirty="0">
                <a:latin typeface="+mn-lt"/>
              </a:rPr>
              <a:t>cancer</a:t>
            </a:r>
            <a:endParaRPr lang="en-US" sz="24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700" dirty="0">
                <a:latin typeface="+mn-lt"/>
              </a:rPr>
              <a:t>Breast cancer is the most common cancer in </a:t>
            </a:r>
            <a:r>
              <a:rPr lang="en-US" sz="1700" dirty="0" smtClean="0">
                <a:latin typeface="+mn-lt"/>
              </a:rPr>
              <a:t>women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700" dirty="0" smtClean="0">
                <a:latin typeface="+mn-lt"/>
              </a:rPr>
              <a:t>It </a:t>
            </a:r>
            <a:r>
              <a:rPr lang="en-US" sz="1700" dirty="0">
                <a:latin typeface="+mn-lt"/>
              </a:rPr>
              <a:t>begins in the tissues of the breasts. The cancer cells may form a tumor. </a:t>
            </a:r>
            <a:r>
              <a:rPr lang="en-US" sz="1700" dirty="0" smtClean="0">
                <a:latin typeface="+mn-lt"/>
              </a:rPr>
              <a:t> (</a:t>
            </a:r>
            <a:r>
              <a:rPr lang="en-US" sz="1700" i="1" dirty="0">
                <a:latin typeface="+mn-lt"/>
              </a:rPr>
              <a:t>Note: Not all tumors are cancerous</a:t>
            </a:r>
            <a:r>
              <a:rPr lang="en-US" sz="1700" dirty="0" smtClean="0">
                <a:latin typeface="+mn-lt"/>
              </a:rPr>
              <a:t>)</a:t>
            </a:r>
            <a:endParaRPr lang="en-US" sz="17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700" b="1" dirty="0">
                <a:latin typeface="+mn-lt"/>
              </a:rPr>
              <a:t>Symptoms:</a:t>
            </a:r>
            <a:r>
              <a:rPr lang="en-US" sz="1700" dirty="0">
                <a:latin typeface="+mn-lt"/>
              </a:rPr>
              <a:t> </a:t>
            </a:r>
            <a:endParaRPr lang="en-US" sz="1700" dirty="0" smtClean="0"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700" dirty="0" smtClean="0">
                <a:latin typeface="+mn-lt"/>
              </a:rPr>
              <a:t>A </a:t>
            </a:r>
            <a:r>
              <a:rPr lang="en-US" sz="1700" dirty="0">
                <a:latin typeface="+mn-lt"/>
              </a:rPr>
              <a:t>lump in or near a breast or in your </a:t>
            </a:r>
            <a:r>
              <a:rPr lang="en-US" sz="1700" dirty="0" smtClean="0">
                <a:latin typeface="+mn-lt"/>
              </a:rPr>
              <a:t>arm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700" dirty="0" smtClean="0">
                <a:latin typeface="+mn-lt"/>
              </a:rPr>
              <a:t>Thick </a:t>
            </a:r>
            <a:r>
              <a:rPr lang="en-US" sz="1700" dirty="0">
                <a:latin typeface="+mn-lt"/>
              </a:rPr>
              <a:t>or firm tissue in or near your breast or under your arm, a change in size or shape of your breast.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IN" sz="2800" dirty="0">
              <a:latin typeface="+mn-lt"/>
            </a:endParaRPr>
          </a:p>
          <a:p>
            <a:pPr marL="274320" indent="-274320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IN" sz="2800" baseline="30000" dirty="0">
              <a:latin typeface="+mn-lt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sz="28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404" y="1857376"/>
            <a:ext cx="36004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9173029" cy="1325563"/>
          </a:xfrm>
        </p:spPr>
        <p:txBody>
          <a:bodyPr/>
          <a:lstStyle/>
          <a:p>
            <a:r>
              <a:rPr lang="en-IN" b="1" dirty="0" smtClean="0"/>
              <a:t>COMMON Diseases among Women</a:t>
            </a: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07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2" y="1532586"/>
            <a:ext cx="6194738" cy="512579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>
                <a:latin typeface="+mn-lt"/>
                <a:cs typeface="Calibri" pitchFamily="34" charset="0"/>
              </a:rPr>
              <a:t>PCOD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latin typeface="+mn-lt"/>
                <a:cs typeface="Calibri" pitchFamily="34" charset="0"/>
              </a:rPr>
              <a:t>PCOD or PCOS (Polycystic Ovarian Disease or syndrome) is a medical problem in </a:t>
            </a:r>
            <a:r>
              <a:rPr lang="en-US" sz="1600" dirty="0" smtClean="0">
                <a:latin typeface="+mn-lt"/>
                <a:cs typeface="Calibri" pitchFamily="34" charset="0"/>
              </a:rPr>
              <a:t>which hormonal levels </a:t>
            </a:r>
            <a:r>
              <a:rPr lang="en-US" sz="1600" dirty="0">
                <a:latin typeface="+mn-lt"/>
                <a:cs typeface="Calibri" pitchFamily="34" charset="0"/>
              </a:rPr>
              <a:t>of </a:t>
            </a:r>
            <a:r>
              <a:rPr lang="en-US" sz="1600" dirty="0" smtClean="0">
                <a:latin typeface="+mn-lt"/>
                <a:cs typeface="Calibri" pitchFamily="34" charset="0"/>
              </a:rPr>
              <a:t>estrogen </a:t>
            </a:r>
            <a:r>
              <a:rPr lang="en-US" sz="1600" dirty="0">
                <a:latin typeface="+mn-lt"/>
                <a:cs typeface="Calibri" pitchFamily="34" charset="0"/>
              </a:rPr>
              <a:t>and </a:t>
            </a:r>
            <a:r>
              <a:rPr lang="en-US" sz="1600" dirty="0" smtClean="0">
                <a:latin typeface="+mn-lt"/>
                <a:cs typeface="Calibri" pitchFamily="34" charset="0"/>
              </a:rPr>
              <a:t>progesterone gets disturbed. This induces </a:t>
            </a:r>
            <a:r>
              <a:rPr lang="en-US" sz="1600" dirty="0">
                <a:latin typeface="+mn-lt"/>
                <a:cs typeface="Calibri" pitchFamily="34" charset="0"/>
              </a:rPr>
              <a:t>growth of small </a:t>
            </a:r>
            <a:r>
              <a:rPr lang="en-US" sz="1600" dirty="0" smtClean="0">
                <a:latin typeface="+mn-lt"/>
                <a:cs typeface="Calibri" pitchFamily="34" charset="0"/>
              </a:rPr>
              <a:t>cysts in the ovaries.</a:t>
            </a:r>
            <a:endParaRPr lang="en-US" sz="1600" dirty="0">
              <a:latin typeface="+mn-lt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latin typeface="+mn-lt"/>
                <a:cs typeface="Calibri" pitchFamily="34" charset="0"/>
              </a:rPr>
              <a:t>Symptoms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 smtClean="0">
                <a:latin typeface="+mn-lt"/>
              </a:rPr>
              <a:t>Excessive </a:t>
            </a:r>
            <a:r>
              <a:rPr lang="en-US" sz="1600" dirty="0">
                <a:latin typeface="+mn-lt"/>
              </a:rPr>
              <a:t>hair on body and </a:t>
            </a:r>
            <a:r>
              <a:rPr lang="en-US" sz="1600" dirty="0" smtClean="0">
                <a:latin typeface="+mn-lt"/>
              </a:rPr>
              <a:t>face, weight gain, abnormal periods</a:t>
            </a:r>
            <a:r>
              <a:rPr lang="en-US" sz="1600" dirty="0">
                <a:latin typeface="+mn-lt"/>
              </a:rPr>
              <a:t>,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Pain and bleeding during </a:t>
            </a:r>
            <a:r>
              <a:rPr lang="en-US" sz="1600" dirty="0" smtClean="0">
                <a:latin typeface="+mn-lt"/>
              </a:rPr>
              <a:t>periods, Despondency </a:t>
            </a:r>
            <a:r>
              <a:rPr lang="en-US" sz="1600" dirty="0">
                <a:latin typeface="+mn-lt"/>
              </a:rPr>
              <a:t>and </a:t>
            </a:r>
            <a:r>
              <a:rPr lang="en-US" sz="1600" dirty="0" smtClean="0">
                <a:latin typeface="+mn-lt"/>
              </a:rPr>
              <a:t>anxiety, Problems </a:t>
            </a:r>
            <a:r>
              <a:rPr lang="en-US" sz="1600" dirty="0">
                <a:latin typeface="+mn-lt"/>
              </a:rPr>
              <a:t>pertaining to fertility and </a:t>
            </a:r>
            <a:r>
              <a:rPr lang="en-US" sz="1600" dirty="0" smtClean="0">
                <a:latin typeface="+mn-lt"/>
              </a:rPr>
              <a:t>pregnancy.</a:t>
            </a:r>
            <a:endParaRPr lang="en-US" sz="16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 smtClean="0">
                <a:latin typeface="+mn-lt"/>
              </a:rPr>
              <a:t>Osteoporosis</a:t>
            </a:r>
            <a:endParaRPr lang="en-US" sz="24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+mn-lt"/>
              </a:rPr>
              <a:t>It is a condition in which bone density decreases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+mn-lt"/>
              </a:rPr>
              <a:t>It </a:t>
            </a:r>
            <a:r>
              <a:rPr lang="en-US" sz="1600" dirty="0" smtClean="0">
                <a:latin typeface="+mn-lt"/>
              </a:rPr>
              <a:t>is </a:t>
            </a:r>
            <a:r>
              <a:rPr lang="en-US" sz="1600" dirty="0">
                <a:latin typeface="+mn-lt"/>
              </a:rPr>
              <a:t>a major health concern for </a:t>
            </a:r>
            <a:r>
              <a:rPr lang="en-US" sz="1600" dirty="0" smtClean="0">
                <a:latin typeface="+mn-lt"/>
              </a:rPr>
              <a:t>women especially after menopause</a:t>
            </a:r>
            <a:endParaRPr lang="en-US" sz="1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latin typeface="+mn-lt"/>
              </a:rPr>
              <a:t>One of every 2 women over 50 suffer a fracture related to osteoporosis in their </a:t>
            </a:r>
            <a:r>
              <a:rPr lang="en-US" sz="1600" dirty="0" smtClean="0">
                <a:latin typeface="+mn-lt"/>
              </a:rPr>
              <a:t>lifetime</a:t>
            </a:r>
            <a:endParaRPr lang="en-US" sz="18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 smtClean="0">
                <a:latin typeface="+mn-lt"/>
              </a:rPr>
              <a:t>Symptoms</a:t>
            </a:r>
            <a:endParaRPr lang="en-US" sz="18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latin typeface="+mn-lt"/>
              </a:rPr>
              <a:t>Back pain, caused by a fractured or collapsed </a:t>
            </a:r>
            <a:r>
              <a:rPr lang="en-US" sz="1600" dirty="0" smtClean="0">
                <a:latin typeface="+mn-lt"/>
              </a:rPr>
              <a:t>vertebrae, loss </a:t>
            </a:r>
            <a:r>
              <a:rPr lang="en-US" sz="1600" dirty="0">
                <a:latin typeface="+mn-lt"/>
              </a:rPr>
              <a:t>of height over </a:t>
            </a:r>
            <a:r>
              <a:rPr lang="en-US" sz="1600" dirty="0" smtClean="0">
                <a:latin typeface="+mn-lt"/>
              </a:rPr>
              <a:t>time, a </a:t>
            </a:r>
            <a:r>
              <a:rPr lang="en-US" sz="1600" dirty="0">
                <a:latin typeface="+mn-lt"/>
              </a:rPr>
              <a:t>stooped </a:t>
            </a:r>
            <a:r>
              <a:rPr lang="en-US" sz="1600" dirty="0" smtClean="0">
                <a:latin typeface="+mn-lt"/>
              </a:rPr>
              <a:t>posture, a </a:t>
            </a:r>
            <a:r>
              <a:rPr lang="en-US" sz="1600" dirty="0">
                <a:latin typeface="+mn-lt"/>
              </a:rPr>
              <a:t>bone fracture that occurs much more easily than expected.</a:t>
            </a:r>
            <a:br>
              <a:rPr lang="en-US" sz="1600" dirty="0">
                <a:latin typeface="+mn-lt"/>
              </a:rPr>
            </a:br>
            <a:endParaRPr lang="en-US" sz="1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1800" dirty="0"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/>
          <a:stretch/>
        </p:blipFill>
        <p:spPr bwMode="auto">
          <a:xfrm>
            <a:off x="7096260" y="2088754"/>
            <a:ext cx="5033322" cy="430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9173029" cy="1325563"/>
          </a:xfrm>
        </p:spPr>
        <p:txBody>
          <a:bodyPr/>
          <a:lstStyle/>
          <a:p>
            <a:r>
              <a:rPr lang="en-IN" b="1" dirty="0" smtClean="0"/>
              <a:t>COMMON Diseases among Women</a:t>
            </a: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0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6986" y="1605624"/>
            <a:ext cx="10651982" cy="480882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600" b="1" dirty="0">
                <a:latin typeface="+mn-lt"/>
              </a:rPr>
              <a:t>U</a:t>
            </a:r>
            <a:r>
              <a:rPr lang="en-US" sz="2600" b="1" dirty="0" smtClean="0">
                <a:latin typeface="+mn-lt"/>
              </a:rPr>
              <a:t>rinary </a:t>
            </a:r>
            <a:r>
              <a:rPr lang="en-US" sz="2600" b="1" dirty="0">
                <a:latin typeface="+mn-lt"/>
              </a:rPr>
              <a:t>T</a:t>
            </a:r>
            <a:r>
              <a:rPr lang="en-US" sz="2600" b="1" dirty="0" smtClean="0">
                <a:latin typeface="+mn-lt"/>
              </a:rPr>
              <a:t>ract Infection</a:t>
            </a:r>
            <a:endParaRPr lang="en-US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Urinary tract infections are common in women, and many women experience more than one infection during their </a:t>
            </a:r>
            <a:r>
              <a:rPr lang="en-US" dirty="0" smtClean="0">
                <a:latin typeface="+mn-lt"/>
              </a:rPr>
              <a:t>lifetimes</a:t>
            </a:r>
            <a:endParaRPr lang="en-US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Women</a:t>
            </a:r>
            <a:r>
              <a:rPr lang="en-US" dirty="0">
                <a:latin typeface="+mn-lt"/>
              </a:rPr>
              <a:t> </a:t>
            </a:r>
            <a:r>
              <a:rPr lang="en-US" dirty="0" smtClean="0">
                <a:latin typeface="+mn-lt"/>
              </a:rPr>
              <a:t>have shorter </a:t>
            </a:r>
            <a:r>
              <a:rPr lang="en-US" dirty="0">
                <a:latin typeface="+mn-lt"/>
              </a:rPr>
              <a:t>urethra than </a:t>
            </a:r>
            <a:r>
              <a:rPr lang="en-US" dirty="0" smtClean="0">
                <a:latin typeface="+mn-lt"/>
              </a:rPr>
              <a:t>men, </a:t>
            </a:r>
            <a:r>
              <a:rPr lang="en-US" dirty="0">
                <a:latin typeface="+mn-lt"/>
              </a:rPr>
              <a:t>which shortens the distance that bacteria travels to reach the </a:t>
            </a:r>
            <a:r>
              <a:rPr lang="en-US" dirty="0" smtClean="0">
                <a:latin typeface="+mn-lt"/>
              </a:rPr>
              <a:t>bladder, therefore the infections are more commonly found in women</a:t>
            </a:r>
            <a:endParaRPr lang="en-US" dirty="0"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 smtClean="0">
                <a:latin typeface="+mn-lt"/>
              </a:rPr>
              <a:t>Symptoms:</a:t>
            </a:r>
            <a:endParaRPr lang="en-US" dirty="0">
              <a:latin typeface="+mn-lt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Burning with urination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Increased frequency of urination without passing much urine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Increased urgency of urination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Bloody urine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Cloudy or milky urine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Urine that has a strong odor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latin typeface="+mn-lt"/>
              </a:rPr>
              <a:t>Pelvic pain in </a:t>
            </a:r>
            <a:r>
              <a:rPr lang="en-US" dirty="0" smtClean="0">
                <a:latin typeface="+mn-lt"/>
              </a:rPr>
              <a:t>women</a:t>
            </a:r>
            <a:endParaRPr lang="en-US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7600" y="365125"/>
            <a:ext cx="9173029" cy="1325563"/>
          </a:xfrm>
        </p:spPr>
        <p:txBody>
          <a:bodyPr/>
          <a:lstStyle/>
          <a:p>
            <a:r>
              <a:rPr lang="en-IN" b="1" dirty="0" smtClean="0"/>
              <a:t>COMMON Diseases among Women</a:t>
            </a:r>
            <a:endParaRPr lang="en-GB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r="22055"/>
          <a:stretch/>
        </p:blipFill>
        <p:spPr bwMode="auto">
          <a:xfrm>
            <a:off x="8215952" y="3234226"/>
            <a:ext cx="3894160" cy="354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HORMONAL Imbalance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702" y="1907513"/>
            <a:ext cx="5347335" cy="4351338"/>
          </a:xfrm>
        </p:spPr>
        <p:txBody>
          <a:bodyPr>
            <a:normAutofit/>
          </a:bodyPr>
          <a:lstStyle/>
          <a:p>
            <a:r>
              <a:rPr lang="en-US" sz="1900" dirty="0">
                <a:latin typeface="+mn-lt"/>
              </a:rPr>
              <a:t>Hormones are </a:t>
            </a:r>
            <a:r>
              <a:rPr lang="en-US" sz="1900" dirty="0" smtClean="0">
                <a:latin typeface="+mn-lt"/>
              </a:rPr>
              <a:t>the body’s </a:t>
            </a:r>
            <a:r>
              <a:rPr lang="en-US" sz="1900" dirty="0">
                <a:latin typeface="+mn-lt"/>
              </a:rPr>
              <a:t>chemical </a:t>
            </a:r>
            <a:r>
              <a:rPr lang="en-US" sz="1900" dirty="0" smtClean="0">
                <a:latin typeface="+mn-lt"/>
              </a:rPr>
              <a:t>messengers</a:t>
            </a:r>
          </a:p>
          <a:p>
            <a:r>
              <a:rPr lang="en-US" sz="1900" dirty="0" smtClean="0">
                <a:latin typeface="+mn-lt"/>
              </a:rPr>
              <a:t>They travel </a:t>
            </a:r>
            <a:r>
              <a:rPr lang="en-US" sz="1900" dirty="0">
                <a:latin typeface="+mn-lt"/>
              </a:rPr>
              <a:t>around </a:t>
            </a:r>
            <a:r>
              <a:rPr lang="en-US" sz="1900" dirty="0" smtClean="0">
                <a:latin typeface="+mn-lt"/>
              </a:rPr>
              <a:t>the </a:t>
            </a:r>
            <a:r>
              <a:rPr lang="en-US" sz="1900" dirty="0">
                <a:latin typeface="+mn-lt"/>
              </a:rPr>
              <a:t>bloodstream telling tissues and organs what to </a:t>
            </a:r>
            <a:r>
              <a:rPr lang="en-US" sz="1900" dirty="0" smtClean="0">
                <a:latin typeface="+mn-lt"/>
              </a:rPr>
              <a:t>do </a:t>
            </a:r>
          </a:p>
          <a:p>
            <a:r>
              <a:rPr lang="en-US" sz="1900" dirty="0" smtClean="0">
                <a:latin typeface="+mn-lt"/>
              </a:rPr>
              <a:t>They </a:t>
            </a:r>
            <a:r>
              <a:rPr lang="en-US" sz="1900" dirty="0">
                <a:latin typeface="+mn-lt"/>
              </a:rPr>
              <a:t>help control many of your body’s major processes, including metabolism and </a:t>
            </a:r>
            <a:r>
              <a:rPr lang="en-US" sz="1900" dirty="0" smtClean="0">
                <a:latin typeface="+mn-lt"/>
              </a:rPr>
              <a:t>reproduction</a:t>
            </a:r>
            <a:endParaRPr lang="en-US" sz="1900" dirty="0">
              <a:latin typeface="+mn-lt"/>
            </a:endParaRPr>
          </a:p>
          <a:p>
            <a:r>
              <a:rPr lang="en-US" sz="1900" dirty="0">
                <a:latin typeface="+mn-lt"/>
              </a:rPr>
              <a:t>When you have a hormonal imbalance, you have too much or too little of a certain </a:t>
            </a:r>
            <a:r>
              <a:rPr lang="en-US" sz="1900" dirty="0" smtClean="0">
                <a:latin typeface="+mn-lt"/>
              </a:rPr>
              <a:t>hormone </a:t>
            </a:r>
          </a:p>
          <a:p>
            <a:r>
              <a:rPr lang="en-US" sz="1900" dirty="0" smtClean="0">
                <a:latin typeface="+mn-lt"/>
              </a:rPr>
              <a:t>Even </a:t>
            </a:r>
            <a:r>
              <a:rPr lang="en-US" sz="1900" dirty="0">
                <a:latin typeface="+mn-lt"/>
              </a:rPr>
              <a:t>tiny changes can have serious effects </a:t>
            </a:r>
            <a:r>
              <a:rPr lang="en-US" sz="1900" dirty="0" smtClean="0">
                <a:latin typeface="+mn-lt"/>
              </a:rPr>
              <a:t>on the body</a:t>
            </a:r>
            <a:endParaRPr lang="en-US" sz="1900" dirty="0">
              <a:latin typeface="+mn-lt"/>
            </a:endParaRPr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3"/>
          <a:stretch/>
        </p:blipFill>
        <p:spPr bwMode="auto">
          <a:xfrm>
            <a:off x="6469067" y="1883377"/>
            <a:ext cx="5722933" cy="415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CAUSES of Hormonal Imbalance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646" y="1825624"/>
            <a:ext cx="10651982" cy="4820835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+mn-lt"/>
              </a:rPr>
              <a:t>Hypothyroidism or hyperthyroidism</a:t>
            </a:r>
          </a:p>
          <a:p>
            <a:r>
              <a:rPr lang="en-US" sz="1800" dirty="0" smtClean="0">
                <a:latin typeface="+mn-lt"/>
              </a:rPr>
              <a:t>Diabetes</a:t>
            </a:r>
            <a:endParaRPr lang="en-US" sz="180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Stress</a:t>
            </a:r>
            <a:endParaRPr lang="en-US" sz="180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Eating </a:t>
            </a:r>
            <a:r>
              <a:rPr lang="en-US" sz="1800" dirty="0">
                <a:latin typeface="+mn-lt"/>
              </a:rPr>
              <a:t>disorders</a:t>
            </a:r>
          </a:p>
          <a:p>
            <a:r>
              <a:rPr lang="en-US" sz="1800" dirty="0" smtClean="0">
                <a:latin typeface="+mn-lt"/>
              </a:rPr>
              <a:t>Medications, </a:t>
            </a:r>
            <a:r>
              <a:rPr lang="en-US" sz="1800" dirty="0">
                <a:latin typeface="+mn-lt"/>
              </a:rPr>
              <a:t>like birth control </a:t>
            </a:r>
            <a:r>
              <a:rPr lang="en-US" sz="1800" dirty="0" smtClean="0">
                <a:latin typeface="+mn-lt"/>
              </a:rPr>
              <a:t>pills or others</a:t>
            </a:r>
            <a:endParaRPr lang="en-US" sz="180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Injury </a:t>
            </a:r>
            <a:r>
              <a:rPr lang="en-US" sz="1800" dirty="0">
                <a:latin typeface="+mn-lt"/>
              </a:rPr>
              <a:t>or </a:t>
            </a:r>
            <a:r>
              <a:rPr lang="en-US" sz="1800" dirty="0" smtClean="0">
                <a:latin typeface="+mn-lt"/>
              </a:rPr>
              <a:t>trauma</a:t>
            </a:r>
          </a:p>
          <a:p>
            <a:r>
              <a:rPr lang="en-US" sz="1800" dirty="0">
                <a:latin typeface="+mn-lt"/>
              </a:rPr>
              <a:t>M</a:t>
            </a:r>
            <a:r>
              <a:rPr lang="en-US" sz="1800" dirty="0" smtClean="0">
                <a:latin typeface="+mn-lt"/>
              </a:rPr>
              <a:t>enopause</a:t>
            </a:r>
            <a:endParaRPr lang="en-US" sz="180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Pregnancy or breastfeeding</a:t>
            </a:r>
            <a:endParaRPr lang="en-US" sz="1800" dirty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PCOS / Irregular cycles</a:t>
            </a: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P</a:t>
            </a:r>
            <a:r>
              <a:rPr lang="en-US" sz="1800" dirty="0" smtClean="0">
                <a:latin typeface="+mn-lt"/>
              </a:rPr>
              <a:t>remature menopause</a:t>
            </a:r>
          </a:p>
          <a:p>
            <a:r>
              <a:rPr lang="en-US" sz="1800" dirty="0" smtClean="0">
                <a:latin typeface="+mn-lt"/>
              </a:rPr>
              <a:t>Certain types of tumors </a:t>
            </a:r>
            <a:r>
              <a:rPr lang="en-US" sz="1800" dirty="0">
                <a:latin typeface="+mn-lt"/>
              </a:rPr>
              <a:t>(benign or cancerous)</a:t>
            </a: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</p:txBody>
      </p:sp>
      <p:pic>
        <p:nvPicPr>
          <p:cNvPr id="2050" name="Picture 2" descr="Image result for causes of hormonal imbala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24"/>
          <a:stretch/>
        </p:blipFill>
        <p:spPr bwMode="auto">
          <a:xfrm>
            <a:off x="5982057" y="1825624"/>
            <a:ext cx="6118067" cy="497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01" y="61216"/>
            <a:ext cx="643997" cy="6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1205</Words>
  <Application>Microsoft Office PowerPoint</Application>
  <PresentationFormat>Widescreen</PresentationFormat>
  <Paragraphs>228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Calibri</vt:lpstr>
      <vt:lpstr>Calibri Light</vt:lpstr>
      <vt:lpstr>Office Theme</vt:lpstr>
      <vt:lpstr>VESTIGE  WOMEN’S HEALTH</vt:lpstr>
      <vt:lpstr>WOMAN Life Cycle</vt:lpstr>
      <vt:lpstr>PHASES of Women’s Life</vt:lpstr>
      <vt:lpstr>COMMON Diseases among Women</vt:lpstr>
      <vt:lpstr>COMMON Diseases among Women</vt:lpstr>
      <vt:lpstr>COMMON Diseases among Women</vt:lpstr>
      <vt:lpstr>COMMON Diseases among Women</vt:lpstr>
      <vt:lpstr>HORMONAL Imbalance</vt:lpstr>
      <vt:lpstr>CAUSES of Hormonal Imbalance</vt:lpstr>
      <vt:lpstr>SYMPTOMS of Hormonal Imbalance</vt:lpstr>
      <vt:lpstr>VESTIGE SHATAVARI MAX</vt:lpstr>
      <vt:lpstr>SHATAVARI</vt:lpstr>
      <vt:lpstr>COMPOSITION of Vestige Shatavari Max</vt:lpstr>
      <vt:lpstr>BENEFITS of Vestige Shatavari Max</vt:lpstr>
      <vt:lpstr>DOSAGE of Vestige Shatavari Max</vt:lpstr>
      <vt:lpstr>Vestige Shatavari Max</vt:lpstr>
      <vt:lpstr>VESTIGE CRANBERRY with D-Mannose</vt:lpstr>
      <vt:lpstr>CRANBERRY &amp; D-MANNOSE</vt:lpstr>
      <vt:lpstr>BENEFITS of Vestige Cranberry </vt:lpstr>
      <vt:lpstr>DOSAGE of Vestige Cranberry</vt:lpstr>
      <vt:lpstr>VESTIGE FOLIC &amp; IRON PLUS</vt:lpstr>
      <vt:lpstr>CAUSES of Iron Deficiency in Women</vt:lpstr>
      <vt:lpstr>Vestige Folic &amp; Iron Plus</vt:lpstr>
      <vt:lpstr>BENEFITS of Vestige Folic &amp; Iron Plus</vt:lpstr>
      <vt:lpstr>DOSAGE of Vestige Folic &amp; Iron Plus</vt:lpstr>
      <vt:lpstr>Vestige Folic &amp; Iron Plus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Bappi Dasgupta</cp:lastModifiedBy>
  <cp:revision>182</cp:revision>
  <dcterms:created xsi:type="dcterms:W3CDTF">2018-06-07T11:36:25Z</dcterms:created>
  <dcterms:modified xsi:type="dcterms:W3CDTF">2018-10-05T12:48:43Z</dcterms:modified>
</cp:coreProperties>
</file>