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93E81-9997-417C-9682-2415975394CA}" type="datetimeFigureOut">
              <a:rPr lang="en-US" smtClean="0"/>
              <a:t>5/18/2013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A40F88-8B38-4641-B93A-980E2B2FF3C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16A016E-BF73-4FB2-99CE-8E47DE9BAB1A}" type="slidenum">
              <a:rPr lang="en-US" smtClean="0"/>
              <a:pPr/>
              <a:t>1</a:t>
            </a:fld>
            <a:endParaRPr lang="en-US" smtClean="0"/>
          </a:p>
        </p:txBody>
      </p:sp>
      <p:sp>
        <p:nvSpPr>
          <p:cNvPr id="77827" name="Rectangle 2"/>
          <p:cNvSpPr>
            <a:spLocks noChangeArrowheads="1" noTextEdit="1"/>
          </p:cNvSpPr>
          <p:nvPr>
            <p:ph type="sldImg"/>
          </p:nvPr>
        </p:nvSpPr>
        <p:spPr>
          <a:xfrm>
            <a:off x="1143000" y="685800"/>
            <a:ext cx="4573588" cy="3430588"/>
          </a:xfrm>
          <a:solidFill>
            <a:srgbClr val="FFFFFF"/>
          </a:solidFill>
          <a:ln/>
        </p:spPr>
      </p:sp>
      <p:sp>
        <p:nvSpPr>
          <p:cNvPr id="7782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236E66-72AC-4E50-BEBD-98307A50D48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B190F8-3464-425C-BC1A-E54B2F96CDB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91C98B-33DA-4692-B2D3-0E62D9219D0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42E327-74B3-4469-AB88-5E903D1E575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91793B-6338-4408-A29A-81546F2B80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381047-69C6-4697-B9EF-D6078CDBD8A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6F553A-EFB4-4350-93C2-9828B039BAA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E4A88F-72AF-4DB7-BFDC-FFF5632E1E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D04BD06-39F4-4EA2-9163-5DC96E94EF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8C14C25-BECC-4E13-9F4C-A11D74D640C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E595421-1619-48CD-9FF9-C2A798FFCA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C04717-950B-4745-AFF9-721F6417AE3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B9E8F71-959A-4040-9B87-EB19498F08E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F2EB340-3D96-478A-AD81-21FBE75A4D2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p:spPr>
        <p:txBody>
          <a:bodyPr/>
          <a:lstStyle/>
          <a:p>
            <a:fld id="{0452150F-7076-48EA-AA98-F89EB6B80262}" type="slidenum">
              <a:rPr lang="en-US" smtClean="0"/>
              <a:pPr/>
              <a:t>1</a:t>
            </a:fld>
            <a:endParaRPr lang="en-US" smtClean="0"/>
          </a:p>
        </p:txBody>
      </p:sp>
      <p:pic>
        <p:nvPicPr>
          <p:cNvPr id="33795" name="Picture 2" descr="C:\Documents and Settings\Gbali.MYVESTIGE.001\My Documents\My Pictures\flax.jpg"/>
          <p:cNvPicPr>
            <a:picLocks noChangeAspect="1" noChangeArrowheads="1"/>
          </p:cNvPicPr>
          <p:nvPr/>
        </p:nvPicPr>
        <p:blipFill>
          <a:blip r:embed="rId3"/>
          <a:srcRect/>
          <a:stretch>
            <a:fillRect/>
          </a:stretch>
        </p:blipFill>
        <p:spPr bwMode="auto">
          <a:xfrm>
            <a:off x="0" y="0"/>
            <a:ext cx="2971800" cy="1981200"/>
          </a:xfrm>
          <a:prstGeom prst="rect">
            <a:avLst/>
          </a:prstGeom>
          <a:noFill/>
          <a:ln w="9525">
            <a:noFill/>
            <a:miter lim="800000"/>
            <a:headEnd/>
            <a:tailEnd/>
          </a:ln>
        </p:spPr>
      </p:pic>
      <p:sp>
        <p:nvSpPr>
          <p:cNvPr id="33796" name="Text Box 3"/>
          <p:cNvSpPr txBox="1">
            <a:spLocks noChangeArrowheads="1"/>
          </p:cNvSpPr>
          <p:nvPr/>
        </p:nvSpPr>
        <p:spPr bwMode="auto">
          <a:xfrm>
            <a:off x="2438400" y="1981200"/>
            <a:ext cx="4953000" cy="1738313"/>
          </a:xfrm>
          <a:prstGeom prst="rect">
            <a:avLst/>
          </a:prstGeom>
          <a:noFill/>
          <a:ln w="9525">
            <a:noFill/>
            <a:miter lim="800000"/>
            <a:headEnd/>
            <a:tailEnd/>
          </a:ln>
        </p:spPr>
        <p:txBody>
          <a:bodyPr>
            <a:spAutoFit/>
          </a:bodyPr>
          <a:lstStyle/>
          <a:p>
            <a:pPr>
              <a:spcBef>
                <a:spcPct val="50000"/>
              </a:spcBef>
            </a:pPr>
            <a:r>
              <a:rPr lang="en-US" sz="5400" b="1"/>
              <a:t>  VESTIGE </a:t>
            </a:r>
          </a:p>
          <a:p>
            <a:pPr>
              <a:spcBef>
                <a:spcPct val="50000"/>
              </a:spcBef>
            </a:pPr>
            <a:r>
              <a:rPr lang="en-US" sz="3600" b="1"/>
              <a:t>FLAX SEED OIL.</a:t>
            </a:r>
          </a:p>
        </p:txBody>
      </p:sp>
      <p:sp>
        <p:nvSpPr>
          <p:cNvPr id="33797" name="Text Box 4"/>
          <p:cNvSpPr txBox="1">
            <a:spLocks noChangeArrowheads="1"/>
          </p:cNvSpPr>
          <p:nvPr/>
        </p:nvSpPr>
        <p:spPr bwMode="auto">
          <a:xfrm>
            <a:off x="1066800" y="4572000"/>
            <a:ext cx="7086600" cy="519113"/>
          </a:xfrm>
          <a:prstGeom prst="rect">
            <a:avLst/>
          </a:prstGeom>
          <a:noFill/>
          <a:ln w="9525">
            <a:noFill/>
            <a:miter lim="800000"/>
            <a:headEnd/>
            <a:tailEnd/>
          </a:ln>
        </p:spPr>
        <p:txBody>
          <a:bodyPr>
            <a:spAutoFit/>
          </a:bodyPr>
          <a:lstStyle/>
          <a:p>
            <a:pPr>
              <a:spcBef>
                <a:spcPct val="50000"/>
              </a:spcBef>
            </a:pPr>
            <a:r>
              <a:rPr lang="en-US" sz="2800" b="1"/>
              <a:t>PRODUCT INFORMATION TRAINING.</a:t>
            </a:r>
          </a:p>
        </p:txBody>
      </p:sp>
      <p:pic>
        <p:nvPicPr>
          <p:cNvPr id="33798" name="Picture 5" descr="http://www.wellnesspartners.com/tonalin/gelcaps.jpg"/>
          <p:cNvPicPr>
            <a:picLocks noChangeAspect="1" noChangeArrowheads="1"/>
          </p:cNvPicPr>
          <p:nvPr/>
        </p:nvPicPr>
        <p:blipFill>
          <a:blip r:embed="rId4"/>
          <a:srcRect/>
          <a:stretch>
            <a:fillRect/>
          </a:stretch>
        </p:blipFill>
        <p:spPr bwMode="auto">
          <a:xfrm>
            <a:off x="533400" y="2209800"/>
            <a:ext cx="1793875" cy="19891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2"/>
          </p:nvPr>
        </p:nvSpPr>
        <p:spPr>
          <a:noFill/>
        </p:spPr>
        <p:txBody>
          <a:bodyPr/>
          <a:lstStyle/>
          <a:p>
            <a:fld id="{A0DDC784-D789-47D6-96D9-6AEA190E68EC}" type="slidenum">
              <a:rPr lang="en-US" smtClean="0"/>
              <a:pPr/>
              <a:t>10</a:t>
            </a:fld>
            <a:endParaRPr lang="en-US" smtClean="0"/>
          </a:p>
        </p:txBody>
      </p:sp>
      <p:pic>
        <p:nvPicPr>
          <p:cNvPr id="43011" name="Picture 2" descr="C:\Documents and Settings\Gbali.MYVESTIGE.001\My Documents\My Pictures\flax.jpg"/>
          <p:cNvPicPr>
            <a:picLocks noChangeAspect="1" noChangeArrowheads="1"/>
          </p:cNvPicPr>
          <p:nvPr/>
        </p:nvPicPr>
        <p:blipFill>
          <a:blip r:embed="rId2"/>
          <a:srcRect/>
          <a:stretch>
            <a:fillRect/>
          </a:stretch>
        </p:blipFill>
        <p:spPr bwMode="auto">
          <a:xfrm>
            <a:off x="0" y="76200"/>
            <a:ext cx="2971800" cy="1981200"/>
          </a:xfrm>
          <a:prstGeom prst="rect">
            <a:avLst/>
          </a:prstGeom>
          <a:noFill/>
          <a:ln w="9525">
            <a:noFill/>
            <a:miter lim="800000"/>
            <a:headEnd/>
            <a:tailEnd/>
          </a:ln>
        </p:spPr>
      </p:pic>
      <p:sp>
        <p:nvSpPr>
          <p:cNvPr id="43012" name="Text Box 3"/>
          <p:cNvSpPr txBox="1">
            <a:spLocks noChangeArrowheads="1"/>
          </p:cNvSpPr>
          <p:nvPr/>
        </p:nvSpPr>
        <p:spPr bwMode="auto">
          <a:xfrm>
            <a:off x="2667000" y="258763"/>
            <a:ext cx="5867400" cy="608012"/>
          </a:xfrm>
          <a:prstGeom prst="rect">
            <a:avLst/>
          </a:prstGeom>
          <a:noFill/>
          <a:ln w="28575">
            <a:solidFill>
              <a:schemeClr val="tx1"/>
            </a:solidFill>
            <a:miter lim="800000"/>
            <a:headEnd/>
            <a:tailEnd/>
          </a:ln>
        </p:spPr>
        <p:txBody>
          <a:bodyPr>
            <a:spAutoFit/>
          </a:bodyPr>
          <a:lstStyle/>
          <a:p>
            <a:pPr>
              <a:spcBef>
                <a:spcPct val="50000"/>
              </a:spcBef>
            </a:pPr>
            <a:r>
              <a:rPr lang="en-US" sz="3200" b="1"/>
              <a:t>FLAX SEED OIL – HISTORY.</a:t>
            </a:r>
          </a:p>
        </p:txBody>
      </p:sp>
      <p:sp>
        <p:nvSpPr>
          <p:cNvPr id="43013" name="Text Box 4"/>
          <p:cNvSpPr txBox="1">
            <a:spLocks noChangeArrowheads="1"/>
          </p:cNvSpPr>
          <p:nvPr/>
        </p:nvSpPr>
        <p:spPr bwMode="auto">
          <a:xfrm>
            <a:off x="914400" y="2286000"/>
            <a:ext cx="7315200" cy="1938338"/>
          </a:xfrm>
          <a:prstGeom prst="rect">
            <a:avLst/>
          </a:prstGeom>
          <a:noFill/>
          <a:ln w="9525">
            <a:noFill/>
            <a:miter lim="800000"/>
            <a:headEnd/>
            <a:tailEnd/>
          </a:ln>
        </p:spPr>
        <p:txBody>
          <a:bodyPr>
            <a:spAutoFit/>
          </a:bodyPr>
          <a:lstStyle/>
          <a:p>
            <a:pPr algn="just">
              <a:spcBef>
                <a:spcPct val="50000"/>
              </a:spcBef>
            </a:pPr>
            <a:r>
              <a:rPr lang="en-US" sz="2000" b="1">
                <a:latin typeface="Verdana" pitchFamily="34" charset="0"/>
              </a:rPr>
              <a:t>Flax Seed Oil is an ancient crop that has its origins traced back to 3000 B.C.</a:t>
            </a:r>
          </a:p>
          <a:p>
            <a:pPr algn="just">
              <a:spcBef>
                <a:spcPct val="50000"/>
              </a:spcBef>
            </a:pPr>
            <a:r>
              <a:rPr lang="en-US" sz="2000" b="1">
                <a:latin typeface="Verdana" pitchFamily="34" charset="0"/>
              </a:rPr>
              <a:t>Flax Seed is also known as Linseed.</a:t>
            </a:r>
          </a:p>
          <a:p>
            <a:pPr algn="just">
              <a:spcBef>
                <a:spcPct val="50000"/>
              </a:spcBef>
            </a:pPr>
            <a:r>
              <a:rPr lang="en-US" sz="2000" b="1">
                <a:latin typeface="Verdana" pitchFamily="34" charset="0"/>
              </a:rPr>
              <a:t>In Hindi it is known as ALSI &amp; Flax Seed Oil is known as Alsi Ka Tael.</a:t>
            </a:r>
          </a:p>
        </p:txBody>
      </p:sp>
      <p:pic>
        <p:nvPicPr>
          <p:cNvPr id="43014" name="Picture 5" descr="http://www.sproutpeople.com/docs/pics/flax.gold.seed.xcu.jpg"/>
          <p:cNvPicPr>
            <a:picLocks noChangeAspect="1" noChangeArrowheads="1"/>
          </p:cNvPicPr>
          <p:nvPr/>
        </p:nvPicPr>
        <p:blipFill>
          <a:blip r:embed="rId3"/>
          <a:srcRect/>
          <a:stretch>
            <a:fillRect/>
          </a:stretch>
        </p:blipFill>
        <p:spPr bwMode="auto">
          <a:xfrm>
            <a:off x="0" y="4743450"/>
            <a:ext cx="2819400" cy="21145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2"/>
          </p:nvPr>
        </p:nvSpPr>
        <p:spPr>
          <a:noFill/>
        </p:spPr>
        <p:txBody>
          <a:bodyPr/>
          <a:lstStyle/>
          <a:p>
            <a:fld id="{983E5D66-11CD-4F70-B392-1616663B024A}" type="slidenum">
              <a:rPr lang="en-US" smtClean="0"/>
              <a:pPr/>
              <a:t>11</a:t>
            </a:fld>
            <a:endParaRPr lang="en-US" smtClean="0"/>
          </a:p>
        </p:txBody>
      </p:sp>
      <p:pic>
        <p:nvPicPr>
          <p:cNvPr id="44035" name="Picture 2" descr="C:\Documents and Settings\Gbali.MYVESTIGE.001\My Documents\My Pictures\flax.jpg"/>
          <p:cNvPicPr>
            <a:picLocks noChangeAspect="1" noChangeArrowheads="1"/>
          </p:cNvPicPr>
          <p:nvPr/>
        </p:nvPicPr>
        <p:blipFill>
          <a:blip r:embed="rId2"/>
          <a:srcRect/>
          <a:stretch>
            <a:fillRect/>
          </a:stretch>
        </p:blipFill>
        <p:spPr bwMode="auto">
          <a:xfrm>
            <a:off x="0" y="76200"/>
            <a:ext cx="2971800" cy="1981200"/>
          </a:xfrm>
          <a:prstGeom prst="rect">
            <a:avLst/>
          </a:prstGeom>
          <a:noFill/>
          <a:ln w="9525">
            <a:noFill/>
            <a:miter lim="800000"/>
            <a:headEnd/>
            <a:tailEnd/>
          </a:ln>
        </p:spPr>
      </p:pic>
      <p:sp>
        <p:nvSpPr>
          <p:cNvPr id="44036" name="Text Box 3"/>
          <p:cNvSpPr txBox="1">
            <a:spLocks noChangeArrowheads="1"/>
          </p:cNvSpPr>
          <p:nvPr/>
        </p:nvSpPr>
        <p:spPr bwMode="auto">
          <a:xfrm>
            <a:off x="2971800" y="258763"/>
            <a:ext cx="5867400" cy="608012"/>
          </a:xfrm>
          <a:prstGeom prst="rect">
            <a:avLst/>
          </a:prstGeom>
          <a:noFill/>
          <a:ln w="28575">
            <a:solidFill>
              <a:schemeClr val="tx1"/>
            </a:solidFill>
            <a:miter lim="800000"/>
            <a:headEnd/>
            <a:tailEnd/>
          </a:ln>
        </p:spPr>
        <p:txBody>
          <a:bodyPr>
            <a:spAutoFit/>
          </a:bodyPr>
          <a:lstStyle/>
          <a:p>
            <a:pPr>
              <a:spcBef>
                <a:spcPct val="50000"/>
              </a:spcBef>
            </a:pPr>
            <a:r>
              <a:rPr lang="en-US" sz="3200" b="1"/>
              <a:t>FLAX SEED OIL – HISTORY.</a:t>
            </a:r>
          </a:p>
        </p:txBody>
      </p:sp>
      <p:sp>
        <p:nvSpPr>
          <p:cNvPr id="44037" name="Text Box 4"/>
          <p:cNvSpPr txBox="1">
            <a:spLocks noChangeArrowheads="1"/>
          </p:cNvSpPr>
          <p:nvPr/>
        </p:nvSpPr>
        <p:spPr bwMode="auto">
          <a:xfrm>
            <a:off x="517525" y="1641475"/>
            <a:ext cx="7712075" cy="457200"/>
          </a:xfrm>
          <a:prstGeom prst="rect">
            <a:avLst/>
          </a:prstGeom>
          <a:noFill/>
          <a:ln w="9525">
            <a:noFill/>
            <a:miter lim="800000"/>
            <a:headEnd/>
            <a:tailEnd/>
          </a:ln>
        </p:spPr>
        <p:txBody>
          <a:bodyPr>
            <a:spAutoFit/>
          </a:bodyPr>
          <a:lstStyle/>
          <a:p>
            <a:endParaRPr lang="en-US"/>
          </a:p>
        </p:txBody>
      </p:sp>
      <p:sp>
        <p:nvSpPr>
          <p:cNvPr id="44038" name="Text Box 5"/>
          <p:cNvSpPr txBox="1">
            <a:spLocks noChangeArrowheads="1"/>
          </p:cNvSpPr>
          <p:nvPr/>
        </p:nvSpPr>
        <p:spPr bwMode="auto">
          <a:xfrm>
            <a:off x="381000" y="2035175"/>
            <a:ext cx="8305800" cy="708025"/>
          </a:xfrm>
          <a:prstGeom prst="rect">
            <a:avLst/>
          </a:prstGeom>
          <a:noFill/>
          <a:ln w="9525">
            <a:noFill/>
            <a:miter lim="800000"/>
            <a:headEnd/>
            <a:tailEnd/>
          </a:ln>
        </p:spPr>
        <p:txBody>
          <a:bodyPr>
            <a:spAutoFit/>
          </a:bodyPr>
          <a:lstStyle/>
          <a:p>
            <a:pPr algn="just">
              <a:spcBef>
                <a:spcPct val="50000"/>
              </a:spcBef>
            </a:pPr>
            <a:r>
              <a:rPr lang="en-US" sz="2000" b="1"/>
              <a:t>Flax Seed Oil is the richest known source of Alpha-Linolenic Acid which is also known as Omega-3 &amp; Linolenic Acid which is also known as Omega-6.</a:t>
            </a:r>
          </a:p>
        </p:txBody>
      </p:sp>
      <p:sp>
        <p:nvSpPr>
          <p:cNvPr id="44039" name="Text Box 6"/>
          <p:cNvSpPr txBox="1">
            <a:spLocks noChangeArrowheads="1"/>
          </p:cNvSpPr>
          <p:nvPr/>
        </p:nvSpPr>
        <p:spPr bwMode="auto">
          <a:xfrm>
            <a:off x="381000" y="3124200"/>
            <a:ext cx="8229600" cy="708025"/>
          </a:xfrm>
          <a:prstGeom prst="rect">
            <a:avLst/>
          </a:prstGeom>
          <a:noFill/>
          <a:ln w="9525">
            <a:noFill/>
            <a:miter lim="800000"/>
            <a:headEnd/>
            <a:tailEnd/>
          </a:ln>
        </p:spPr>
        <p:txBody>
          <a:bodyPr>
            <a:spAutoFit/>
          </a:bodyPr>
          <a:lstStyle/>
          <a:p>
            <a:pPr algn="just">
              <a:spcBef>
                <a:spcPct val="50000"/>
              </a:spcBef>
            </a:pPr>
            <a:r>
              <a:rPr lang="en-US" sz="2000" b="1"/>
              <a:t>Flax Seed Oil Contains approximately 50-60% Omega-3 &amp; roughly 18-20% Omega-6.</a:t>
            </a:r>
          </a:p>
        </p:txBody>
      </p:sp>
      <p:sp>
        <p:nvSpPr>
          <p:cNvPr id="44040" name="Text Box 7"/>
          <p:cNvSpPr txBox="1">
            <a:spLocks noChangeArrowheads="1"/>
          </p:cNvSpPr>
          <p:nvPr/>
        </p:nvSpPr>
        <p:spPr bwMode="auto">
          <a:xfrm>
            <a:off x="381000" y="3962400"/>
            <a:ext cx="8458200" cy="2246313"/>
          </a:xfrm>
          <a:prstGeom prst="rect">
            <a:avLst/>
          </a:prstGeom>
          <a:noFill/>
          <a:ln w="9525">
            <a:noFill/>
            <a:miter lim="800000"/>
            <a:headEnd/>
            <a:tailEnd/>
          </a:ln>
        </p:spPr>
        <p:txBody>
          <a:bodyPr>
            <a:spAutoFit/>
          </a:bodyPr>
          <a:lstStyle/>
          <a:p>
            <a:pPr algn="just">
              <a:spcBef>
                <a:spcPct val="50000"/>
              </a:spcBef>
            </a:pPr>
            <a:r>
              <a:rPr lang="en-US" sz="2000" b="1"/>
              <a:t>Flax Seed Oil also contains Vitamin-B</a:t>
            </a:r>
          </a:p>
          <a:p>
            <a:pPr algn="just">
              <a:spcBef>
                <a:spcPct val="50000"/>
              </a:spcBef>
            </a:pPr>
            <a:r>
              <a:rPr lang="en-US" sz="2000" b="1"/>
              <a:t>Potassium</a:t>
            </a:r>
          </a:p>
          <a:p>
            <a:pPr algn="just">
              <a:spcBef>
                <a:spcPct val="50000"/>
              </a:spcBef>
            </a:pPr>
            <a:r>
              <a:rPr lang="en-US" sz="2000" b="1"/>
              <a:t>Magnesium</a:t>
            </a:r>
          </a:p>
          <a:p>
            <a:pPr algn="just">
              <a:spcBef>
                <a:spcPct val="50000"/>
              </a:spcBef>
            </a:pPr>
            <a:r>
              <a:rPr lang="en-US" sz="2000" b="1"/>
              <a:t>Fiber</a:t>
            </a:r>
          </a:p>
          <a:p>
            <a:pPr algn="just">
              <a:spcBef>
                <a:spcPct val="50000"/>
              </a:spcBef>
            </a:pPr>
            <a:r>
              <a:rPr lang="en-US" sz="2000" b="1"/>
              <a:t>Protein &amp; Zinc.</a:t>
            </a:r>
          </a:p>
        </p:txBody>
      </p:sp>
      <p:sp>
        <p:nvSpPr>
          <p:cNvPr id="44041" name="Text Box 8"/>
          <p:cNvSpPr txBox="1">
            <a:spLocks noChangeArrowheads="1"/>
          </p:cNvSpPr>
          <p:nvPr/>
        </p:nvSpPr>
        <p:spPr bwMode="auto">
          <a:xfrm>
            <a:off x="6019800" y="3962400"/>
            <a:ext cx="2438400" cy="2246313"/>
          </a:xfrm>
          <a:prstGeom prst="rect">
            <a:avLst/>
          </a:prstGeom>
          <a:noFill/>
          <a:ln w="9525">
            <a:noFill/>
            <a:miter lim="800000"/>
            <a:headEnd/>
            <a:tailEnd/>
          </a:ln>
        </p:spPr>
        <p:txBody>
          <a:bodyPr>
            <a:spAutoFit/>
          </a:bodyPr>
          <a:lstStyle/>
          <a:p>
            <a:pPr algn="ctr">
              <a:spcBef>
                <a:spcPct val="50000"/>
              </a:spcBef>
            </a:pPr>
            <a:r>
              <a:rPr lang="en-US" sz="2800" b="1"/>
              <a:t>Flax Contains approximately 50% more Omega-3 than FISH OIL.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a:noFill/>
        </p:spPr>
        <p:txBody>
          <a:bodyPr/>
          <a:lstStyle/>
          <a:p>
            <a:fld id="{85FA9B94-FA86-4D7B-BCE9-A468019AA015}" type="slidenum">
              <a:rPr lang="en-US" smtClean="0"/>
              <a:pPr/>
              <a:t>12</a:t>
            </a:fld>
            <a:endParaRPr lang="en-US" smtClean="0"/>
          </a:p>
        </p:txBody>
      </p:sp>
      <p:pic>
        <p:nvPicPr>
          <p:cNvPr id="45059" name="Picture 2" descr="C:\Documents and Settings\Gbali.MYVESTIGE.001\My Documents\My Pictures\flax.jpg"/>
          <p:cNvPicPr>
            <a:picLocks noChangeAspect="1" noChangeArrowheads="1"/>
          </p:cNvPicPr>
          <p:nvPr/>
        </p:nvPicPr>
        <p:blipFill>
          <a:blip r:embed="rId2"/>
          <a:srcRect/>
          <a:stretch>
            <a:fillRect/>
          </a:stretch>
        </p:blipFill>
        <p:spPr bwMode="auto">
          <a:xfrm>
            <a:off x="0" y="76200"/>
            <a:ext cx="2971800" cy="1981200"/>
          </a:xfrm>
          <a:prstGeom prst="rect">
            <a:avLst/>
          </a:prstGeom>
          <a:noFill/>
          <a:ln w="9525">
            <a:noFill/>
            <a:miter lim="800000"/>
            <a:headEnd/>
            <a:tailEnd/>
          </a:ln>
        </p:spPr>
      </p:pic>
      <p:sp>
        <p:nvSpPr>
          <p:cNvPr id="45060" name="Text Box 3"/>
          <p:cNvSpPr txBox="1">
            <a:spLocks noChangeArrowheads="1"/>
          </p:cNvSpPr>
          <p:nvPr/>
        </p:nvSpPr>
        <p:spPr bwMode="auto">
          <a:xfrm>
            <a:off x="2362200" y="228600"/>
            <a:ext cx="5867400" cy="608013"/>
          </a:xfrm>
          <a:prstGeom prst="rect">
            <a:avLst/>
          </a:prstGeom>
          <a:noFill/>
          <a:ln w="28575">
            <a:solidFill>
              <a:schemeClr val="tx1"/>
            </a:solidFill>
            <a:miter lim="800000"/>
            <a:headEnd/>
            <a:tailEnd/>
          </a:ln>
        </p:spPr>
        <p:txBody>
          <a:bodyPr>
            <a:spAutoFit/>
          </a:bodyPr>
          <a:lstStyle/>
          <a:p>
            <a:pPr>
              <a:spcBef>
                <a:spcPct val="50000"/>
              </a:spcBef>
            </a:pPr>
            <a:r>
              <a:rPr lang="en-US" sz="3200" b="1"/>
              <a:t>FLAX SEED OIL – BENEFITS.</a:t>
            </a:r>
          </a:p>
        </p:txBody>
      </p:sp>
      <p:sp>
        <p:nvSpPr>
          <p:cNvPr id="45061" name="Text Box 4"/>
          <p:cNvSpPr txBox="1">
            <a:spLocks noChangeArrowheads="1"/>
          </p:cNvSpPr>
          <p:nvPr/>
        </p:nvSpPr>
        <p:spPr bwMode="auto">
          <a:xfrm>
            <a:off x="457200" y="2478088"/>
            <a:ext cx="8001000" cy="2246312"/>
          </a:xfrm>
          <a:prstGeom prst="rect">
            <a:avLst/>
          </a:prstGeom>
          <a:noFill/>
          <a:ln w="9525">
            <a:noFill/>
            <a:miter lim="800000"/>
            <a:headEnd/>
            <a:tailEnd/>
          </a:ln>
        </p:spPr>
        <p:txBody>
          <a:bodyPr>
            <a:spAutoFit/>
          </a:bodyPr>
          <a:lstStyle/>
          <a:p>
            <a:pPr algn="just">
              <a:spcBef>
                <a:spcPct val="50000"/>
              </a:spcBef>
              <a:buFontTx/>
              <a:buChar char="•"/>
            </a:pPr>
            <a:r>
              <a:rPr lang="en-US" sz="2000" b="1"/>
              <a:t>Omega-3 helps lower Cholesterol &amp; blood triglycerides &amp; prevent clot arteries, which may result in strokes, heart attack.</a:t>
            </a:r>
          </a:p>
          <a:p>
            <a:pPr algn="just">
              <a:spcBef>
                <a:spcPct val="50000"/>
              </a:spcBef>
              <a:buFontTx/>
              <a:buChar char="•"/>
            </a:pPr>
            <a:r>
              <a:rPr lang="en-US" sz="2000" b="1"/>
              <a:t>Flax Seed Oil (20 gms/day) lowers LDL Cholesterol levels by upto 18%.</a:t>
            </a:r>
          </a:p>
          <a:p>
            <a:pPr algn="just">
              <a:spcBef>
                <a:spcPct val="50000"/>
              </a:spcBef>
              <a:buFontTx/>
              <a:buChar char="•"/>
            </a:pPr>
            <a:r>
              <a:rPr lang="en-US" sz="2000" b="1"/>
              <a:t>Helps prevent the accumulation of fatty deposits inside the blood vessels, especially the large &amp; medium sized arteries, that many people experience during aging process.</a:t>
            </a:r>
          </a:p>
        </p:txBody>
      </p:sp>
      <p:sp>
        <p:nvSpPr>
          <p:cNvPr id="45062" name="Text Box 5"/>
          <p:cNvSpPr txBox="1">
            <a:spLocks noChangeArrowheads="1"/>
          </p:cNvSpPr>
          <p:nvPr/>
        </p:nvSpPr>
        <p:spPr bwMode="auto">
          <a:xfrm>
            <a:off x="457200" y="5638800"/>
            <a:ext cx="6553200" cy="400050"/>
          </a:xfrm>
          <a:prstGeom prst="rect">
            <a:avLst/>
          </a:prstGeom>
          <a:noFill/>
          <a:ln w="9525">
            <a:noFill/>
            <a:miter lim="800000"/>
            <a:headEnd/>
            <a:tailEnd/>
          </a:ln>
        </p:spPr>
        <p:txBody>
          <a:bodyPr>
            <a:spAutoFit/>
          </a:bodyPr>
          <a:lstStyle/>
          <a:p>
            <a:pPr>
              <a:spcBef>
                <a:spcPct val="50000"/>
              </a:spcBef>
              <a:buFontTx/>
              <a:buChar char="•"/>
            </a:pPr>
            <a:r>
              <a:rPr lang="en-US" sz="2000" b="1"/>
              <a:t>Contains Vitamins &amp; Minerals.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2"/>
          </p:nvPr>
        </p:nvSpPr>
        <p:spPr>
          <a:noFill/>
        </p:spPr>
        <p:txBody>
          <a:bodyPr/>
          <a:lstStyle/>
          <a:p>
            <a:fld id="{F884C990-0777-40FB-9C5F-90A8BF6C8909}" type="slidenum">
              <a:rPr lang="en-US" smtClean="0"/>
              <a:pPr/>
              <a:t>13</a:t>
            </a:fld>
            <a:endParaRPr lang="en-US" smtClean="0"/>
          </a:p>
        </p:txBody>
      </p:sp>
      <p:pic>
        <p:nvPicPr>
          <p:cNvPr id="46083" name="Picture 1026" descr="C:\Documents and Settings\Gbali.MYVESTIGE.001\My Documents\My Pictures\flax.jpg"/>
          <p:cNvPicPr>
            <a:picLocks noChangeAspect="1" noChangeArrowheads="1"/>
          </p:cNvPicPr>
          <p:nvPr/>
        </p:nvPicPr>
        <p:blipFill>
          <a:blip r:embed="rId2"/>
          <a:srcRect/>
          <a:stretch>
            <a:fillRect/>
          </a:stretch>
        </p:blipFill>
        <p:spPr bwMode="auto">
          <a:xfrm>
            <a:off x="0" y="76200"/>
            <a:ext cx="2971800" cy="1981200"/>
          </a:xfrm>
          <a:prstGeom prst="rect">
            <a:avLst/>
          </a:prstGeom>
          <a:noFill/>
          <a:ln w="9525">
            <a:noFill/>
            <a:miter lim="800000"/>
            <a:headEnd/>
            <a:tailEnd/>
          </a:ln>
        </p:spPr>
      </p:pic>
      <p:sp>
        <p:nvSpPr>
          <p:cNvPr id="46084" name="Text Box 1027"/>
          <p:cNvSpPr txBox="1">
            <a:spLocks noChangeArrowheads="1"/>
          </p:cNvSpPr>
          <p:nvPr/>
        </p:nvSpPr>
        <p:spPr bwMode="auto">
          <a:xfrm>
            <a:off x="2362200" y="228600"/>
            <a:ext cx="5867400" cy="608013"/>
          </a:xfrm>
          <a:prstGeom prst="rect">
            <a:avLst/>
          </a:prstGeom>
          <a:noFill/>
          <a:ln w="28575">
            <a:solidFill>
              <a:schemeClr val="tx1"/>
            </a:solidFill>
            <a:miter lim="800000"/>
            <a:headEnd/>
            <a:tailEnd/>
          </a:ln>
        </p:spPr>
        <p:txBody>
          <a:bodyPr>
            <a:spAutoFit/>
          </a:bodyPr>
          <a:lstStyle/>
          <a:p>
            <a:pPr>
              <a:spcBef>
                <a:spcPct val="50000"/>
              </a:spcBef>
            </a:pPr>
            <a:r>
              <a:rPr lang="en-US" sz="3200" b="1"/>
              <a:t>FLAX SEED OIL – BENEFITS.</a:t>
            </a:r>
          </a:p>
        </p:txBody>
      </p:sp>
      <p:sp>
        <p:nvSpPr>
          <p:cNvPr id="46085" name="Text Box 1028"/>
          <p:cNvSpPr txBox="1">
            <a:spLocks noChangeArrowheads="1"/>
          </p:cNvSpPr>
          <p:nvPr/>
        </p:nvSpPr>
        <p:spPr bwMode="auto">
          <a:xfrm>
            <a:off x="609600" y="3468688"/>
            <a:ext cx="7848600" cy="2246312"/>
          </a:xfrm>
          <a:prstGeom prst="rect">
            <a:avLst/>
          </a:prstGeom>
          <a:noFill/>
          <a:ln w="9525">
            <a:noFill/>
            <a:miter lim="800000"/>
            <a:headEnd/>
            <a:tailEnd/>
          </a:ln>
        </p:spPr>
        <p:txBody>
          <a:bodyPr>
            <a:spAutoFit/>
          </a:bodyPr>
          <a:lstStyle/>
          <a:p>
            <a:pPr algn="just">
              <a:spcBef>
                <a:spcPct val="50000"/>
              </a:spcBef>
              <a:buFontTx/>
              <a:buChar char="•"/>
            </a:pPr>
            <a:r>
              <a:rPr lang="en-US" sz="2000" b="1"/>
              <a:t>Lowers Elevated Blood pressure in hypertension.</a:t>
            </a:r>
          </a:p>
          <a:p>
            <a:pPr algn="just">
              <a:spcBef>
                <a:spcPct val="50000"/>
              </a:spcBef>
              <a:buFontTx/>
              <a:buChar char="•"/>
            </a:pPr>
            <a:r>
              <a:rPr lang="en-US" sz="2000" b="1"/>
              <a:t>Improves the functioning of the liver.</a:t>
            </a:r>
          </a:p>
          <a:p>
            <a:pPr algn="just">
              <a:spcBef>
                <a:spcPct val="50000"/>
              </a:spcBef>
              <a:buFontTx/>
              <a:buChar char="•"/>
            </a:pPr>
            <a:r>
              <a:rPr lang="en-US" sz="2000" b="1"/>
              <a:t>Improves Eyesight .</a:t>
            </a:r>
          </a:p>
          <a:p>
            <a:pPr algn="just">
              <a:spcBef>
                <a:spcPct val="50000"/>
              </a:spcBef>
              <a:buFontTx/>
              <a:buChar char="•"/>
            </a:pPr>
            <a:r>
              <a:rPr lang="en-US" sz="2000" b="1"/>
              <a:t>Shortens recovery times for fatigued muscles after exertion.</a:t>
            </a:r>
          </a:p>
          <a:p>
            <a:pPr algn="just">
              <a:spcBef>
                <a:spcPct val="50000"/>
              </a:spcBef>
              <a:buFontTx/>
              <a:buChar char="•"/>
            </a:pPr>
            <a:r>
              <a:rPr lang="en-US" sz="2000" b="1"/>
              <a:t>Increases the body’s production of energy &amp; increases stamina</a:t>
            </a:r>
          </a:p>
        </p:txBody>
      </p:sp>
      <p:sp>
        <p:nvSpPr>
          <p:cNvPr id="46086" name="Text Box 1029"/>
          <p:cNvSpPr txBox="1">
            <a:spLocks noChangeArrowheads="1"/>
          </p:cNvSpPr>
          <p:nvPr/>
        </p:nvSpPr>
        <p:spPr bwMode="auto">
          <a:xfrm>
            <a:off x="609600" y="2339975"/>
            <a:ext cx="7848600" cy="708025"/>
          </a:xfrm>
          <a:prstGeom prst="rect">
            <a:avLst/>
          </a:prstGeom>
          <a:noFill/>
          <a:ln w="9525">
            <a:noFill/>
            <a:miter lim="800000"/>
            <a:headEnd/>
            <a:tailEnd/>
          </a:ln>
        </p:spPr>
        <p:txBody>
          <a:bodyPr>
            <a:spAutoFit/>
          </a:bodyPr>
          <a:lstStyle/>
          <a:p>
            <a:pPr algn="just">
              <a:spcBef>
                <a:spcPct val="50000"/>
              </a:spcBef>
              <a:buFontTx/>
              <a:buChar char="•"/>
            </a:pPr>
            <a:r>
              <a:rPr lang="en-US" sz="2000"/>
              <a:t> </a:t>
            </a:r>
            <a:r>
              <a:rPr lang="en-US" sz="2000" b="1"/>
              <a:t>Makes Blood platelets less “Sticky” due to conversion of Alpha Linolenic acid to EPA- Eicosa Pentaenonic Acid.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a:noFill/>
        </p:spPr>
        <p:txBody>
          <a:bodyPr/>
          <a:lstStyle/>
          <a:p>
            <a:fld id="{87CD8E3A-19BD-49BC-B7A6-8D6DEFB3DE9B}" type="slidenum">
              <a:rPr lang="en-US" smtClean="0"/>
              <a:pPr/>
              <a:t>14</a:t>
            </a:fld>
            <a:endParaRPr lang="en-US" smtClean="0"/>
          </a:p>
        </p:txBody>
      </p:sp>
      <p:pic>
        <p:nvPicPr>
          <p:cNvPr id="47107" name="Picture 2" descr="C:\Documents and Settings\Gbali.MYVESTIGE.001\My Documents\My Pictures\flax.jpg"/>
          <p:cNvPicPr>
            <a:picLocks noChangeAspect="1" noChangeArrowheads="1"/>
          </p:cNvPicPr>
          <p:nvPr/>
        </p:nvPicPr>
        <p:blipFill>
          <a:blip r:embed="rId2"/>
          <a:srcRect/>
          <a:stretch>
            <a:fillRect/>
          </a:stretch>
        </p:blipFill>
        <p:spPr bwMode="auto">
          <a:xfrm>
            <a:off x="0" y="76200"/>
            <a:ext cx="2971800" cy="1981200"/>
          </a:xfrm>
          <a:prstGeom prst="rect">
            <a:avLst/>
          </a:prstGeom>
          <a:noFill/>
          <a:ln w="9525">
            <a:noFill/>
            <a:miter lim="800000"/>
            <a:headEnd/>
            <a:tailEnd/>
          </a:ln>
        </p:spPr>
      </p:pic>
      <p:sp>
        <p:nvSpPr>
          <p:cNvPr id="47108" name="Text Box 3"/>
          <p:cNvSpPr txBox="1">
            <a:spLocks noChangeArrowheads="1"/>
          </p:cNvSpPr>
          <p:nvPr/>
        </p:nvSpPr>
        <p:spPr bwMode="auto">
          <a:xfrm>
            <a:off x="838200" y="2990850"/>
            <a:ext cx="7543800" cy="1200150"/>
          </a:xfrm>
          <a:prstGeom prst="rect">
            <a:avLst/>
          </a:prstGeom>
          <a:noFill/>
          <a:ln w="9525">
            <a:noFill/>
            <a:miter lim="800000"/>
            <a:headEnd/>
            <a:tailEnd/>
          </a:ln>
        </p:spPr>
        <p:txBody>
          <a:bodyPr>
            <a:spAutoFit/>
          </a:bodyPr>
          <a:lstStyle/>
          <a:p>
            <a:pPr algn="ctr">
              <a:spcBef>
                <a:spcPct val="50000"/>
              </a:spcBef>
            </a:pPr>
            <a:r>
              <a:rPr lang="en-US" sz="3600" b="1"/>
              <a:t>ENJOY A HEALTHY LIFE WITH VESTIGE FLAX SEED OIL.</a:t>
            </a:r>
          </a:p>
        </p:txBody>
      </p:sp>
      <p:sp>
        <p:nvSpPr>
          <p:cNvPr id="47109" name="Text Box 4"/>
          <p:cNvSpPr txBox="1">
            <a:spLocks noChangeArrowheads="1"/>
          </p:cNvSpPr>
          <p:nvPr/>
        </p:nvSpPr>
        <p:spPr bwMode="auto">
          <a:xfrm>
            <a:off x="1066800" y="5419725"/>
            <a:ext cx="7010400" cy="523875"/>
          </a:xfrm>
          <a:prstGeom prst="rect">
            <a:avLst/>
          </a:prstGeom>
          <a:noFill/>
          <a:ln w="57150">
            <a:solidFill>
              <a:schemeClr val="tx1"/>
            </a:solidFill>
            <a:miter lim="800000"/>
            <a:headEnd/>
            <a:tailEnd/>
          </a:ln>
        </p:spPr>
        <p:txBody>
          <a:bodyPr>
            <a:spAutoFit/>
          </a:bodyPr>
          <a:lstStyle/>
          <a:p>
            <a:pPr>
              <a:spcBef>
                <a:spcPct val="50000"/>
              </a:spcBef>
            </a:pPr>
            <a:r>
              <a:rPr lang="en-US" sz="2800" b="1"/>
              <a:t>PREVENTION IS BETTER THAN CURE.</a:t>
            </a:r>
          </a:p>
        </p:txBody>
      </p:sp>
      <p:sp>
        <p:nvSpPr>
          <p:cNvPr id="47110" name="Text Box 5"/>
          <p:cNvSpPr txBox="1">
            <a:spLocks noChangeArrowheads="1"/>
          </p:cNvSpPr>
          <p:nvPr/>
        </p:nvSpPr>
        <p:spPr bwMode="auto">
          <a:xfrm>
            <a:off x="2667000" y="1949450"/>
            <a:ext cx="3276600" cy="641350"/>
          </a:xfrm>
          <a:prstGeom prst="rect">
            <a:avLst/>
          </a:prstGeom>
          <a:noFill/>
          <a:ln w="9525">
            <a:noFill/>
            <a:miter lim="800000"/>
            <a:headEnd/>
            <a:tailEnd/>
          </a:ln>
        </p:spPr>
        <p:txBody>
          <a:bodyPr>
            <a:spAutoFit/>
          </a:bodyPr>
          <a:lstStyle/>
          <a:p>
            <a:pPr algn="ctr">
              <a:spcBef>
                <a:spcPct val="50000"/>
              </a:spcBef>
            </a:pPr>
            <a:r>
              <a:rPr lang="en-US" sz="3600" b="1"/>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a:noFill/>
        </p:spPr>
        <p:txBody>
          <a:bodyPr/>
          <a:lstStyle/>
          <a:p>
            <a:fld id="{E74215F9-62C0-4A3C-8C84-38628D700E05}" type="slidenum">
              <a:rPr lang="en-US" smtClean="0"/>
              <a:pPr/>
              <a:t>2</a:t>
            </a:fld>
            <a:endParaRPr lang="en-US" smtClean="0"/>
          </a:p>
        </p:txBody>
      </p:sp>
      <p:pic>
        <p:nvPicPr>
          <p:cNvPr id="34819" name="Picture 1026" descr="C:\Documents and Settings\Gbali.MYVESTIGE.001\My Documents\My Pictures\flax.jpg"/>
          <p:cNvPicPr>
            <a:picLocks noChangeAspect="1" noChangeArrowheads="1"/>
          </p:cNvPicPr>
          <p:nvPr/>
        </p:nvPicPr>
        <p:blipFill>
          <a:blip r:embed="rId2"/>
          <a:srcRect/>
          <a:stretch>
            <a:fillRect/>
          </a:stretch>
        </p:blipFill>
        <p:spPr bwMode="auto">
          <a:xfrm>
            <a:off x="0" y="76200"/>
            <a:ext cx="2971800" cy="1981200"/>
          </a:xfrm>
          <a:prstGeom prst="rect">
            <a:avLst/>
          </a:prstGeom>
          <a:noFill/>
          <a:ln w="9525">
            <a:noFill/>
            <a:miter lim="800000"/>
            <a:headEnd/>
            <a:tailEnd/>
          </a:ln>
        </p:spPr>
      </p:pic>
      <p:sp>
        <p:nvSpPr>
          <p:cNvPr id="34820" name="Text Box 1027"/>
          <p:cNvSpPr txBox="1">
            <a:spLocks noChangeArrowheads="1"/>
          </p:cNvSpPr>
          <p:nvPr/>
        </p:nvSpPr>
        <p:spPr bwMode="auto">
          <a:xfrm>
            <a:off x="1981200" y="153988"/>
            <a:ext cx="6553200" cy="523875"/>
          </a:xfrm>
          <a:prstGeom prst="rect">
            <a:avLst/>
          </a:prstGeom>
          <a:noFill/>
          <a:ln w="28575">
            <a:solidFill>
              <a:schemeClr val="tx1"/>
            </a:solidFill>
            <a:miter lim="800000"/>
            <a:headEnd/>
            <a:tailEnd/>
          </a:ln>
        </p:spPr>
        <p:txBody>
          <a:bodyPr>
            <a:spAutoFit/>
          </a:bodyPr>
          <a:lstStyle/>
          <a:p>
            <a:pPr algn="ctr">
              <a:spcBef>
                <a:spcPct val="50000"/>
              </a:spcBef>
            </a:pPr>
            <a:r>
              <a:rPr lang="en-US" sz="2800" b="1"/>
              <a:t>HEART DISEASES ON THE RISE.</a:t>
            </a:r>
          </a:p>
        </p:txBody>
      </p:sp>
      <p:sp>
        <p:nvSpPr>
          <p:cNvPr id="34821" name="Rectangle 1028"/>
          <p:cNvSpPr>
            <a:spLocks noChangeArrowheads="1"/>
          </p:cNvSpPr>
          <p:nvPr/>
        </p:nvSpPr>
        <p:spPr bwMode="auto">
          <a:xfrm>
            <a:off x="228600" y="2046288"/>
            <a:ext cx="4876800" cy="2678112"/>
          </a:xfrm>
          <a:prstGeom prst="rect">
            <a:avLst/>
          </a:prstGeom>
          <a:noFill/>
          <a:ln w="9525">
            <a:noFill/>
            <a:miter lim="800000"/>
            <a:headEnd/>
            <a:tailEnd/>
          </a:ln>
        </p:spPr>
        <p:txBody>
          <a:bodyPr>
            <a:spAutoFit/>
          </a:bodyPr>
          <a:lstStyle/>
          <a:p>
            <a:pPr algn="just"/>
            <a:r>
              <a:rPr lang="en-US" b="1">
                <a:cs typeface="Times New Roman" charset="0"/>
              </a:rPr>
              <a:t>There has been a marked increase in the incidence of heart disease in recent years. Heart attacks have become the number one killer in western countries. They rank third in India, after tuberculosis and infections. </a:t>
            </a:r>
          </a:p>
        </p:txBody>
      </p:sp>
      <p:sp>
        <p:nvSpPr>
          <p:cNvPr id="34822" name="Rectangle 1029"/>
          <p:cNvSpPr>
            <a:spLocks noChangeArrowheads="1"/>
          </p:cNvSpPr>
          <p:nvPr/>
        </p:nvSpPr>
        <p:spPr bwMode="auto">
          <a:xfrm>
            <a:off x="228600" y="5418138"/>
            <a:ext cx="8686800" cy="830262"/>
          </a:xfrm>
          <a:prstGeom prst="rect">
            <a:avLst/>
          </a:prstGeom>
          <a:noFill/>
          <a:ln w="9525">
            <a:noFill/>
            <a:miter lim="800000"/>
            <a:headEnd/>
            <a:tailEnd/>
          </a:ln>
        </p:spPr>
        <p:txBody>
          <a:bodyPr>
            <a:spAutoFit/>
          </a:bodyPr>
          <a:lstStyle/>
          <a:p>
            <a:pPr algn="just"/>
            <a:r>
              <a:rPr lang="en-US" b="1">
                <a:cs typeface="Times New Roman" charset="0"/>
              </a:rPr>
              <a:t>Cardiovascular disease is the world's leading killer, accounting for 16.7 million or 29.2 per cent of total global deaths in 2003.</a:t>
            </a:r>
            <a:endParaRPr lang="en-US" b="1"/>
          </a:p>
        </p:txBody>
      </p:sp>
      <p:pic>
        <p:nvPicPr>
          <p:cNvPr id="34823" name="Picture 1030" descr="http://tuberose.com/Graphics/heart%20attack.jpeg"/>
          <p:cNvPicPr>
            <a:picLocks noChangeAspect="1" noChangeArrowheads="1"/>
          </p:cNvPicPr>
          <p:nvPr/>
        </p:nvPicPr>
        <p:blipFill>
          <a:blip r:embed="rId3"/>
          <a:srcRect/>
          <a:stretch>
            <a:fillRect/>
          </a:stretch>
        </p:blipFill>
        <p:spPr bwMode="auto">
          <a:xfrm>
            <a:off x="5715000" y="2057400"/>
            <a:ext cx="3276600" cy="2514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2"/>
          </p:nvPr>
        </p:nvSpPr>
        <p:spPr>
          <a:noFill/>
        </p:spPr>
        <p:txBody>
          <a:bodyPr/>
          <a:lstStyle/>
          <a:p>
            <a:fld id="{3992B658-6B5D-4855-848B-C593D860CE84}" type="slidenum">
              <a:rPr lang="en-US" smtClean="0"/>
              <a:pPr/>
              <a:t>3</a:t>
            </a:fld>
            <a:endParaRPr lang="en-US" smtClean="0"/>
          </a:p>
        </p:txBody>
      </p:sp>
      <p:sp>
        <p:nvSpPr>
          <p:cNvPr id="35843" name="Text Box 1026"/>
          <p:cNvSpPr txBox="1">
            <a:spLocks noChangeArrowheads="1"/>
          </p:cNvSpPr>
          <p:nvPr/>
        </p:nvSpPr>
        <p:spPr bwMode="auto">
          <a:xfrm>
            <a:off x="2971800" y="258763"/>
            <a:ext cx="2667000" cy="608012"/>
          </a:xfrm>
          <a:prstGeom prst="rect">
            <a:avLst/>
          </a:prstGeom>
          <a:noFill/>
          <a:ln w="28575">
            <a:solidFill>
              <a:schemeClr val="tx1"/>
            </a:solidFill>
            <a:miter lim="800000"/>
            <a:headEnd/>
            <a:tailEnd/>
          </a:ln>
        </p:spPr>
        <p:txBody>
          <a:bodyPr>
            <a:spAutoFit/>
          </a:bodyPr>
          <a:lstStyle/>
          <a:p>
            <a:pPr>
              <a:spcBef>
                <a:spcPct val="50000"/>
              </a:spcBef>
            </a:pPr>
            <a:r>
              <a:rPr lang="en-US" sz="3200" b="1"/>
              <a:t>OUR HEART</a:t>
            </a:r>
          </a:p>
        </p:txBody>
      </p:sp>
      <p:pic>
        <p:nvPicPr>
          <p:cNvPr id="35844" name="Picture 1027" descr="http://www.medicinenet.com/images/ccf/42361_circulatory.jpg"/>
          <p:cNvPicPr>
            <a:picLocks noChangeAspect="1" noChangeArrowheads="1"/>
          </p:cNvPicPr>
          <p:nvPr/>
        </p:nvPicPr>
        <p:blipFill>
          <a:blip r:embed="rId2"/>
          <a:srcRect/>
          <a:stretch>
            <a:fillRect/>
          </a:stretch>
        </p:blipFill>
        <p:spPr bwMode="auto">
          <a:xfrm>
            <a:off x="0" y="1143000"/>
            <a:ext cx="4343400" cy="5105400"/>
          </a:xfrm>
          <a:prstGeom prst="rect">
            <a:avLst/>
          </a:prstGeom>
          <a:noFill/>
          <a:ln w="9525">
            <a:noFill/>
            <a:miter lim="800000"/>
            <a:headEnd/>
            <a:tailEnd/>
          </a:ln>
        </p:spPr>
      </p:pic>
      <p:pic>
        <p:nvPicPr>
          <p:cNvPr id="35845" name="Picture 1028" descr="http://my.webmd.com/NR/rdonlyres/6B4F3404-134A-45D1-B35E-0D6EA559CFF2.jpg"/>
          <p:cNvPicPr>
            <a:picLocks noChangeAspect="1" noChangeArrowheads="1"/>
          </p:cNvPicPr>
          <p:nvPr/>
        </p:nvPicPr>
        <p:blipFill>
          <a:blip r:embed="rId3"/>
          <a:srcRect/>
          <a:stretch>
            <a:fillRect/>
          </a:stretch>
        </p:blipFill>
        <p:spPr bwMode="auto">
          <a:xfrm>
            <a:off x="4495800" y="1143000"/>
            <a:ext cx="4648200" cy="5105400"/>
          </a:xfrm>
          <a:prstGeom prst="rect">
            <a:avLst/>
          </a:prstGeom>
          <a:noFill/>
          <a:ln w="9525">
            <a:noFill/>
            <a:miter lim="800000"/>
            <a:headEnd/>
            <a:tailEnd/>
          </a:ln>
        </p:spPr>
      </p:pic>
      <p:sp>
        <p:nvSpPr>
          <p:cNvPr id="35846" name="Rectangle 1029"/>
          <p:cNvSpPr>
            <a:spLocks noChangeArrowheads="1"/>
          </p:cNvSpPr>
          <p:nvPr/>
        </p:nvSpPr>
        <p:spPr bwMode="auto">
          <a:xfrm>
            <a:off x="4572000" y="6019800"/>
            <a:ext cx="3962400" cy="228600"/>
          </a:xfrm>
          <a:prstGeom prst="rect">
            <a:avLst/>
          </a:prstGeom>
          <a:solidFill>
            <a:srgbClr val="CCCEB6"/>
          </a:solidFill>
          <a:ln w="9525" cap="rnd">
            <a:solidFill>
              <a:schemeClr val="tx1"/>
            </a:solidFill>
            <a:prstDash val="sysDot"/>
            <a:miter lim="800000"/>
            <a:headEnd/>
            <a:tailEnd/>
          </a:ln>
        </p:spPr>
        <p:txBody>
          <a:bodyPr wrap="none" anchor="ctr"/>
          <a:lstStyle/>
          <a:p>
            <a:endParaRPr lang="en-US"/>
          </a:p>
        </p:txBody>
      </p:sp>
      <p:sp>
        <p:nvSpPr>
          <p:cNvPr id="35847" name="Rectangle 1030"/>
          <p:cNvSpPr>
            <a:spLocks noChangeArrowheads="1"/>
          </p:cNvSpPr>
          <p:nvPr/>
        </p:nvSpPr>
        <p:spPr bwMode="auto">
          <a:xfrm>
            <a:off x="76200" y="6019800"/>
            <a:ext cx="3505200" cy="228600"/>
          </a:xfrm>
          <a:prstGeom prst="rect">
            <a:avLst/>
          </a:prstGeom>
          <a:solidFill>
            <a:srgbClr val="CCCEB6"/>
          </a:solidFill>
          <a:ln w="9525" cap="rnd">
            <a:solidFill>
              <a:schemeClr val="tx1"/>
            </a:solidFill>
            <a:prstDash val="sysDot"/>
            <a:miter lim="800000"/>
            <a:headEnd/>
            <a:tailEnd/>
          </a:ln>
        </p:spPr>
        <p:txBody>
          <a:bodyPr wrap="none" anchor="ct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a:noFill/>
        </p:spPr>
        <p:txBody>
          <a:bodyPr/>
          <a:lstStyle/>
          <a:p>
            <a:fld id="{F59AD6A4-61BD-4293-8BE6-2CEC8571F38F}" type="slidenum">
              <a:rPr lang="en-US" smtClean="0"/>
              <a:pPr/>
              <a:t>4</a:t>
            </a:fld>
            <a:endParaRPr lang="en-US" smtClean="0"/>
          </a:p>
        </p:txBody>
      </p:sp>
      <p:sp>
        <p:nvSpPr>
          <p:cNvPr id="36867" name="Text Box 2"/>
          <p:cNvSpPr txBox="1">
            <a:spLocks noChangeArrowheads="1"/>
          </p:cNvSpPr>
          <p:nvPr/>
        </p:nvSpPr>
        <p:spPr bwMode="auto">
          <a:xfrm>
            <a:off x="304800" y="258763"/>
            <a:ext cx="8458200" cy="608012"/>
          </a:xfrm>
          <a:prstGeom prst="rect">
            <a:avLst/>
          </a:prstGeom>
          <a:noFill/>
          <a:ln w="28575">
            <a:solidFill>
              <a:schemeClr val="tx1"/>
            </a:solidFill>
            <a:miter lim="800000"/>
            <a:headEnd/>
            <a:tailEnd/>
          </a:ln>
        </p:spPr>
        <p:txBody>
          <a:bodyPr>
            <a:spAutoFit/>
          </a:bodyPr>
          <a:lstStyle/>
          <a:p>
            <a:pPr>
              <a:spcBef>
                <a:spcPct val="50000"/>
              </a:spcBef>
            </a:pPr>
            <a:r>
              <a:rPr lang="en-US" sz="3200" b="1"/>
              <a:t>BLOOD FLOW TO &amp; FROM OUR HEART.</a:t>
            </a:r>
          </a:p>
        </p:txBody>
      </p:sp>
      <p:pic>
        <p:nvPicPr>
          <p:cNvPr id="36868" name="Picture 3" descr="http://www.kaweahdelta.org/images/programs/healthy_heart.jpeg"/>
          <p:cNvPicPr>
            <a:picLocks noChangeAspect="1" noChangeArrowheads="1"/>
          </p:cNvPicPr>
          <p:nvPr/>
        </p:nvPicPr>
        <p:blipFill>
          <a:blip r:embed="rId2"/>
          <a:srcRect/>
          <a:stretch>
            <a:fillRect/>
          </a:stretch>
        </p:blipFill>
        <p:spPr bwMode="auto">
          <a:xfrm>
            <a:off x="1219200" y="914400"/>
            <a:ext cx="6172200" cy="5943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2"/>
          </p:nvPr>
        </p:nvSpPr>
        <p:spPr>
          <a:noFill/>
        </p:spPr>
        <p:txBody>
          <a:bodyPr/>
          <a:lstStyle/>
          <a:p>
            <a:fld id="{3729DE6E-C7CB-4B1C-82E9-78632D355E9B}" type="slidenum">
              <a:rPr lang="en-US" smtClean="0"/>
              <a:pPr/>
              <a:t>5</a:t>
            </a:fld>
            <a:endParaRPr lang="en-US" smtClean="0"/>
          </a:p>
        </p:txBody>
      </p:sp>
      <p:sp>
        <p:nvSpPr>
          <p:cNvPr id="37891" name="Text Box 2"/>
          <p:cNvSpPr txBox="1">
            <a:spLocks noChangeArrowheads="1"/>
          </p:cNvSpPr>
          <p:nvPr/>
        </p:nvSpPr>
        <p:spPr bwMode="auto">
          <a:xfrm>
            <a:off x="1066800" y="258763"/>
            <a:ext cx="7086600" cy="608012"/>
          </a:xfrm>
          <a:prstGeom prst="rect">
            <a:avLst/>
          </a:prstGeom>
          <a:noFill/>
          <a:ln w="28575">
            <a:solidFill>
              <a:schemeClr val="tx1"/>
            </a:solidFill>
            <a:miter lim="800000"/>
            <a:headEnd/>
            <a:tailEnd/>
          </a:ln>
        </p:spPr>
        <p:txBody>
          <a:bodyPr>
            <a:spAutoFit/>
          </a:bodyPr>
          <a:lstStyle/>
          <a:p>
            <a:pPr>
              <a:spcBef>
                <a:spcPct val="50000"/>
              </a:spcBef>
            </a:pPr>
            <a:r>
              <a:rPr lang="en-US" sz="3200" b="1"/>
              <a:t>NORMAL &amp; NARROWED ARTERY.</a:t>
            </a:r>
          </a:p>
        </p:txBody>
      </p:sp>
      <p:pic>
        <p:nvPicPr>
          <p:cNvPr id="37892" name="Picture 3" descr="http://yourmedicalsource.com/yms_images/exh38878a.jpg"/>
          <p:cNvPicPr>
            <a:picLocks noChangeAspect="1" noChangeArrowheads="1"/>
          </p:cNvPicPr>
          <p:nvPr/>
        </p:nvPicPr>
        <p:blipFill>
          <a:blip r:embed="rId2"/>
          <a:srcRect/>
          <a:stretch>
            <a:fillRect/>
          </a:stretch>
        </p:blipFill>
        <p:spPr bwMode="auto">
          <a:xfrm>
            <a:off x="0" y="901700"/>
            <a:ext cx="9144000" cy="59563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a:noFill/>
        </p:spPr>
        <p:txBody>
          <a:bodyPr/>
          <a:lstStyle/>
          <a:p>
            <a:fld id="{FBB60ED2-8C6D-4B4A-94F8-DFD6396A1C37}" type="slidenum">
              <a:rPr lang="en-US" smtClean="0"/>
              <a:pPr/>
              <a:t>6</a:t>
            </a:fld>
            <a:endParaRPr lang="en-US" smtClean="0"/>
          </a:p>
        </p:txBody>
      </p:sp>
      <p:sp>
        <p:nvSpPr>
          <p:cNvPr id="38915" name="Text Box 2"/>
          <p:cNvSpPr txBox="1">
            <a:spLocks noChangeArrowheads="1"/>
          </p:cNvSpPr>
          <p:nvPr/>
        </p:nvSpPr>
        <p:spPr bwMode="auto">
          <a:xfrm>
            <a:off x="2438400" y="258763"/>
            <a:ext cx="3733800" cy="608012"/>
          </a:xfrm>
          <a:prstGeom prst="rect">
            <a:avLst/>
          </a:prstGeom>
          <a:noFill/>
          <a:ln w="28575">
            <a:solidFill>
              <a:schemeClr val="tx1"/>
            </a:solidFill>
            <a:miter lim="800000"/>
            <a:headEnd/>
            <a:tailEnd/>
          </a:ln>
        </p:spPr>
        <p:txBody>
          <a:bodyPr>
            <a:spAutoFit/>
          </a:bodyPr>
          <a:lstStyle/>
          <a:p>
            <a:pPr>
              <a:spcBef>
                <a:spcPct val="50000"/>
              </a:spcBef>
            </a:pPr>
            <a:r>
              <a:rPr lang="en-US" sz="3200" b="1"/>
              <a:t>HEART DAMAGE.</a:t>
            </a:r>
          </a:p>
        </p:txBody>
      </p:sp>
      <p:pic>
        <p:nvPicPr>
          <p:cNvPr id="38916" name="Picture 3" descr="http://www.drlaman.com/Images/Topics/heartattack_2.jpg"/>
          <p:cNvPicPr>
            <a:picLocks noChangeAspect="1" noChangeArrowheads="1"/>
          </p:cNvPicPr>
          <p:nvPr/>
        </p:nvPicPr>
        <p:blipFill>
          <a:blip r:embed="rId2"/>
          <a:srcRect/>
          <a:stretch>
            <a:fillRect/>
          </a:stretch>
        </p:blipFill>
        <p:spPr bwMode="auto">
          <a:xfrm>
            <a:off x="0" y="1003300"/>
            <a:ext cx="9144000" cy="58547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p:spPr>
        <p:txBody>
          <a:bodyPr/>
          <a:lstStyle/>
          <a:p>
            <a:fld id="{949A9E0E-5A02-4775-ACEF-04CD9D77E96B}" type="slidenum">
              <a:rPr lang="en-US" smtClean="0"/>
              <a:pPr/>
              <a:t>7</a:t>
            </a:fld>
            <a:endParaRPr lang="en-US" smtClean="0"/>
          </a:p>
        </p:txBody>
      </p:sp>
      <p:sp>
        <p:nvSpPr>
          <p:cNvPr id="39939" name="Text Box 2"/>
          <p:cNvSpPr txBox="1">
            <a:spLocks noChangeArrowheads="1"/>
          </p:cNvSpPr>
          <p:nvPr/>
        </p:nvSpPr>
        <p:spPr bwMode="auto">
          <a:xfrm>
            <a:off x="2743200" y="258763"/>
            <a:ext cx="3657600" cy="608012"/>
          </a:xfrm>
          <a:prstGeom prst="rect">
            <a:avLst/>
          </a:prstGeom>
          <a:noFill/>
          <a:ln w="28575">
            <a:solidFill>
              <a:schemeClr val="tx1"/>
            </a:solidFill>
            <a:miter lim="800000"/>
            <a:headEnd/>
            <a:tailEnd/>
          </a:ln>
        </p:spPr>
        <p:txBody>
          <a:bodyPr>
            <a:spAutoFit/>
          </a:bodyPr>
          <a:lstStyle/>
          <a:p>
            <a:pPr>
              <a:spcBef>
                <a:spcPct val="50000"/>
              </a:spcBef>
            </a:pPr>
            <a:r>
              <a:rPr lang="en-US" sz="3200" b="1"/>
              <a:t>HEART ATTACK.</a:t>
            </a:r>
          </a:p>
        </p:txBody>
      </p:sp>
      <p:pic>
        <p:nvPicPr>
          <p:cNvPr id="39940" name="Picture 3" descr="http://www.heartsurgery-usa.com/images/blocked_artery.gif"/>
          <p:cNvPicPr>
            <a:picLocks noChangeAspect="1" noChangeArrowheads="1"/>
          </p:cNvPicPr>
          <p:nvPr/>
        </p:nvPicPr>
        <p:blipFill>
          <a:blip r:embed="rId2"/>
          <a:srcRect/>
          <a:stretch>
            <a:fillRect/>
          </a:stretch>
        </p:blipFill>
        <p:spPr bwMode="auto">
          <a:xfrm>
            <a:off x="0" y="1143000"/>
            <a:ext cx="6019800" cy="5715000"/>
          </a:xfrm>
          <a:prstGeom prst="rect">
            <a:avLst/>
          </a:prstGeom>
          <a:noFill/>
          <a:ln w="9525">
            <a:noFill/>
            <a:miter lim="800000"/>
            <a:headEnd/>
            <a:tailEnd/>
          </a:ln>
        </p:spPr>
      </p:pic>
      <p:pic>
        <p:nvPicPr>
          <p:cNvPr id="39941" name="Picture 4" descr="http://yourmedicalsource.com/yms_images/atherosclerosis.jpg"/>
          <p:cNvPicPr>
            <a:picLocks noChangeAspect="1" noChangeArrowheads="1"/>
          </p:cNvPicPr>
          <p:nvPr/>
        </p:nvPicPr>
        <p:blipFill>
          <a:blip r:embed="rId3"/>
          <a:srcRect/>
          <a:stretch>
            <a:fillRect/>
          </a:stretch>
        </p:blipFill>
        <p:spPr bwMode="auto">
          <a:xfrm>
            <a:off x="5486400" y="2640013"/>
            <a:ext cx="3657600" cy="3151187"/>
          </a:xfrm>
          <a:prstGeom prst="rect">
            <a:avLst/>
          </a:prstGeom>
          <a:noFill/>
          <a:ln w="9525">
            <a:noFill/>
            <a:miter lim="800000"/>
            <a:headEnd/>
            <a:tailEnd/>
          </a:ln>
        </p:spPr>
      </p:pic>
      <p:pic>
        <p:nvPicPr>
          <p:cNvPr id="39942" name="Picture 5" descr="http://sun.science.wayne.edu/~bio340/StudentPages/Zindani/heart_files/Image008.gif"/>
          <p:cNvPicPr>
            <a:picLocks noChangeAspect="1" noChangeArrowheads="1"/>
          </p:cNvPicPr>
          <p:nvPr/>
        </p:nvPicPr>
        <p:blipFill>
          <a:blip r:embed="rId4"/>
          <a:srcRect/>
          <a:stretch>
            <a:fillRect/>
          </a:stretch>
        </p:blipFill>
        <p:spPr bwMode="auto">
          <a:xfrm>
            <a:off x="7010400" y="304800"/>
            <a:ext cx="2133600" cy="2362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2"/>
          </p:nvPr>
        </p:nvSpPr>
        <p:spPr>
          <a:noFill/>
        </p:spPr>
        <p:txBody>
          <a:bodyPr/>
          <a:lstStyle/>
          <a:p>
            <a:fld id="{DA0580A4-F80D-4463-8828-E0881C4438DB}" type="slidenum">
              <a:rPr lang="en-US" smtClean="0"/>
              <a:pPr/>
              <a:t>8</a:t>
            </a:fld>
            <a:endParaRPr lang="en-US" smtClean="0"/>
          </a:p>
        </p:txBody>
      </p:sp>
      <p:sp>
        <p:nvSpPr>
          <p:cNvPr id="40963" name="Text Box 2"/>
          <p:cNvSpPr txBox="1">
            <a:spLocks noChangeArrowheads="1"/>
          </p:cNvSpPr>
          <p:nvPr/>
        </p:nvSpPr>
        <p:spPr bwMode="auto">
          <a:xfrm>
            <a:off x="2667000" y="258763"/>
            <a:ext cx="4038600" cy="608012"/>
          </a:xfrm>
          <a:prstGeom prst="rect">
            <a:avLst/>
          </a:prstGeom>
          <a:noFill/>
          <a:ln w="28575">
            <a:solidFill>
              <a:schemeClr val="tx1"/>
            </a:solidFill>
            <a:miter lim="800000"/>
            <a:headEnd/>
            <a:tailEnd/>
          </a:ln>
        </p:spPr>
        <p:txBody>
          <a:bodyPr>
            <a:spAutoFit/>
          </a:bodyPr>
          <a:lstStyle/>
          <a:p>
            <a:pPr>
              <a:spcBef>
                <a:spcPct val="50000"/>
              </a:spcBef>
            </a:pPr>
            <a:r>
              <a:rPr lang="en-US" sz="3200" b="1"/>
              <a:t>BYPASS SURGERY.</a:t>
            </a:r>
          </a:p>
        </p:txBody>
      </p:sp>
      <p:pic>
        <p:nvPicPr>
          <p:cNvPr id="40964" name="Picture 3" descr="http://www.bhf.org.uk/hearthealth/uploaded/coronary-bypass-surgery.gif"/>
          <p:cNvPicPr>
            <a:picLocks noChangeAspect="1" noChangeArrowheads="1"/>
          </p:cNvPicPr>
          <p:nvPr/>
        </p:nvPicPr>
        <p:blipFill>
          <a:blip r:embed="rId2"/>
          <a:srcRect/>
          <a:stretch>
            <a:fillRect/>
          </a:stretch>
        </p:blipFill>
        <p:spPr bwMode="auto">
          <a:xfrm>
            <a:off x="0" y="914400"/>
            <a:ext cx="9144000" cy="5943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2"/>
          </p:nvPr>
        </p:nvSpPr>
        <p:spPr>
          <a:noFill/>
        </p:spPr>
        <p:txBody>
          <a:bodyPr/>
          <a:lstStyle/>
          <a:p>
            <a:fld id="{7289F069-EFB5-4038-9968-8C1881B4E408}" type="slidenum">
              <a:rPr lang="en-US" smtClean="0"/>
              <a:pPr/>
              <a:t>9</a:t>
            </a:fld>
            <a:endParaRPr lang="en-US" smtClean="0"/>
          </a:p>
        </p:txBody>
      </p:sp>
      <p:sp>
        <p:nvSpPr>
          <p:cNvPr id="41987" name="Text Box 2"/>
          <p:cNvSpPr txBox="1">
            <a:spLocks noChangeArrowheads="1"/>
          </p:cNvSpPr>
          <p:nvPr/>
        </p:nvSpPr>
        <p:spPr bwMode="auto">
          <a:xfrm>
            <a:off x="1600200" y="258763"/>
            <a:ext cx="6324600" cy="608012"/>
          </a:xfrm>
          <a:prstGeom prst="rect">
            <a:avLst/>
          </a:prstGeom>
          <a:noFill/>
          <a:ln w="28575">
            <a:solidFill>
              <a:schemeClr val="tx1"/>
            </a:solidFill>
            <a:miter lim="800000"/>
            <a:headEnd/>
            <a:tailEnd/>
          </a:ln>
        </p:spPr>
        <p:txBody>
          <a:bodyPr>
            <a:spAutoFit/>
          </a:bodyPr>
          <a:lstStyle/>
          <a:p>
            <a:pPr>
              <a:spcBef>
                <a:spcPct val="50000"/>
              </a:spcBef>
            </a:pPr>
            <a:r>
              <a:rPr lang="en-US" sz="3200" b="1"/>
              <a:t>ANGIOPLASTY/BALLOONING.</a:t>
            </a:r>
          </a:p>
        </p:txBody>
      </p:sp>
      <p:pic>
        <p:nvPicPr>
          <p:cNvPr id="41988" name="Picture 3" descr="http://hcd2.bupa.co.uk/images/factsheets/Angioplasty.gif"/>
          <p:cNvPicPr>
            <a:picLocks noChangeAspect="1" noChangeArrowheads="1"/>
          </p:cNvPicPr>
          <p:nvPr/>
        </p:nvPicPr>
        <p:blipFill>
          <a:blip r:embed="rId2"/>
          <a:srcRect/>
          <a:stretch>
            <a:fillRect/>
          </a:stretch>
        </p:blipFill>
        <p:spPr bwMode="auto">
          <a:xfrm>
            <a:off x="228600" y="1066800"/>
            <a:ext cx="8610600" cy="5562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
      <a:dk1>
        <a:srgbClr val="000000"/>
      </a:dk1>
      <a:lt1>
        <a:srgbClr val="CCFFCC"/>
      </a:lt1>
      <a:dk2>
        <a:srgbClr val="000000"/>
      </a:dk2>
      <a:lt2>
        <a:srgbClr val="808080"/>
      </a:lt2>
      <a:accent1>
        <a:srgbClr val="00CC99"/>
      </a:accent1>
      <a:accent2>
        <a:srgbClr val="3333CC"/>
      </a:accent2>
      <a:accent3>
        <a:srgbClr val="E2FFE2"/>
      </a:accent3>
      <a:accent4>
        <a:srgbClr val="000000"/>
      </a:accent4>
      <a:accent5>
        <a:srgbClr val="AAE2CA"/>
      </a:accent5>
      <a:accent6>
        <a:srgbClr val="2D2DB9"/>
      </a:accent6>
      <a:hlink>
        <a:srgbClr val="CCCCFF"/>
      </a:hlink>
      <a:folHlink>
        <a:srgbClr val="FFCCFF"/>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394</Words>
  <Application>Microsoft Office PowerPoint</Application>
  <PresentationFormat>On-screen Show (4:3)</PresentationFormat>
  <Paragraphs>56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Palasbari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Education</dc:creator>
  <cp:lastModifiedBy>Education</cp:lastModifiedBy>
  <cp:revision>1</cp:revision>
  <dcterms:created xsi:type="dcterms:W3CDTF">2013-05-18T06:52:18Z</dcterms:created>
  <dcterms:modified xsi:type="dcterms:W3CDTF">2013-05-18T06:53:18Z</dcterms:modified>
</cp:coreProperties>
</file>