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97" r:id="rId3"/>
    <p:sldId id="298" r:id="rId4"/>
    <p:sldId id="300" r:id="rId5"/>
    <p:sldId id="301" r:id="rId6"/>
    <p:sldId id="257" r:id="rId7"/>
    <p:sldId id="258" r:id="rId8"/>
    <p:sldId id="304" r:id="rId9"/>
    <p:sldId id="302" r:id="rId10"/>
    <p:sldId id="305" r:id="rId11"/>
    <p:sldId id="303" r:id="rId12"/>
    <p:sldId id="331" r:id="rId13"/>
    <p:sldId id="259" r:id="rId14"/>
    <p:sldId id="261" r:id="rId15"/>
    <p:sldId id="310" r:id="rId16"/>
    <p:sldId id="311" r:id="rId17"/>
    <p:sldId id="306" r:id="rId18"/>
    <p:sldId id="307" r:id="rId19"/>
    <p:sldId id="317" r:id="rId20"/>
    <p:sldId id="309" r:id="rId21"/>
    <p:sldId id="332" r:id="rId22"/>
    <p:sldId id="312" r:id="rId23"/>
    <p:sldId id="262" r:id="rId24"/>
    <p:sldId id="313" r:id="rId25"/>
    <p:sldId id="314" r:id="rId26"/>
    <p:sldId id="315" r:id="rId27"/>
    <p:sldId id="316" r:id="rId28"/>
    <p:sldId id="333" r:id="rId29"/>
    <p:sldId id="264" r:id="rId30"/>
    <p:sldId id="266" r:id="rId31"/>
    <p:sldId id="318" r:id="rId32"/>
    <p:sldId id="319" r:id="rId33"/>
    <p:sldId id="320" r:id="rId34"/>
    <p:sldId id="321" r:id="rId35"/>
    <p:sldId id="334" r:id="rId36"/>
    <p:sldId id="267" r:id="rId37"/>
    <p:sldId id="268" r:id="rId38"/>
    <p:sldId id="322" r:id="rId39"/>
    <p:sldId id="323" r:id="rId40"/>
    <p:sldId id="324" r:id="rId41"/>
    <p:sldId id="325" r:id="rId42"/>
    <p:sldId id="335" r:id="rId43"/>
    <p:sldId id="269" r:id="rId44"/>
    <p:sldId id="270" r:id="rId45"/>
    <p:sldId id="326" r:id="rId46"/>
    <p:sldId id="327" r:id="rId47"/>
    <p:sldId id="328" r:id="rId48"/>
    <p:sldId id="329" r:id="rId49"/>
    <p:sldId id="336" r:id="rId50"/>
    <p:sldId id="33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5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E31D-EABF-425F-85B9-A06C37833111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48C3-9119-4519-921C-940A209D0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48C3-9119-4519-921C-940A209D0F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2C3B-66F2-4863-9A57-EBAA9A3F6CC5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9300" y="461146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Training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G:\images\skin formula\presentation\vit-e-oil1.jpg"/>
          <p:cNvPicPr>
            <a:picLocks noChangeAspect="1" noChangeArrowheads="1"/>
          </p:cNvPicPr>
          <p:nvPr/>
        </p:nvPicPr>
        <p:blipFill>
          <a:blip r:embed="rId2" cstate="email"/>
          <a:srcRect l="10171"/>
          <a:stretch>
            <a:fillRect/>
          </a:stretch>
        </p:blipFill>
        <p:spPr bwMode="auto">
          <a:xfrm>
            <a:off x="457200" y="4923020"/>
            <a:ext cx="1828800" cy="129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257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Claripure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Stem cell blend: </a:t>
            </a:r>
          </a:p>
          <a:p>
            <a:pPr marL="742950" lvl="1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Detoxifies skin cells</a:t>
            </a:r>
          </a:p>
          <a:p>
            <a:pPr marL="742950" lvl="1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Decreases formation of melanin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Daisy flower extract: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lightening agent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Lightens freckles and age spots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 Narcissus Flower Wax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calming and astringent effect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Vitamin B3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Lightens skin by interfering in melanin transfer</a:t>
            </a:r>
          </a:p>
        </p:txBody>
      </p:sp>
      <p:pic>
        <p:nvPicPr>
          <p:cNvPr id="15" name="Picture 2" descr="G:\images\skin formula\presentation\Beautiful-Daisy-Flower-Picture-2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" y="1706380"/>
            <a:ext cx="1828800" cy="137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 descr="G:\images\skin formula\presentation\FreeGreatPicture.com-30964-narcissus.jpg"/>
          <p:cNvPicPr>
            <a:picLocks noChangeAspect="1" noChangeArrowheads="1"/>
          </p:cNvPicPr>
          <p:nvPr/>
        </p:nvPicPr>
        <p:blipFill>
          <a:blip r:embed="rId4" cstate="email"/>
          <a:srcRect t="26149" b="15517"/>
          <a:stretch>
            <a:fillRect/>
          </a:stretch>
        </p:blipFill>
        <p:spPr bwMode="auto">
          <a:xfrm>
            <a:off x="457200" y="3200400"/>
            <a:ext cx="1828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G:\images\skin formula\presentation\Parkinson-And-Stem-Cell-Treatment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57200" y="22860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few drops directly on cleansed and toned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from the neck up to the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upward circular motions only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absorb completely into the skin before applying anything else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regularly to lighten pigmentation spots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in the morning before applying sunscreen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at night as night cream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applying with Intense Hydration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Cream apply after Hydration base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applying with Youth Elixir, apply before Youth Elixir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2895600"/>
            <a:ext cx="2895600" cy="2514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71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1136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1900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2200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685800"/>
            <a:ext cx="7162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Brightening Treatment</a:t>
            </a:r>
          </a:p>
        </p:txBody>
      </p:sp>
      <p:pic>
        <p:nvPicPr>
          <p:cNvPr id="5" name="Picture 4" descr="DSC_0008.png"/>
          <p:cNvPicPr>
            <a:picLocks noChangeAspect="1"/>
          </p:cNvPicPr>
          <p:nvPr/>
        </p:nvPicPr>
        <p:blipFill>
          <a:blip r:embed="rId2" cstate="email"/>
          <a:srcRect l="9167" t="10999" r="19167" b="13515"/>
          <a:stretch>
            <a:fillRect/>
          </a:stretch>
        </p:blipFill>
        <p:spPr>
          <a:xfrm>
            <a:off x="457200" y="2209800"/>
            <a:ext cx="502412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3581400" cy="3763963"/>
          </a:xfrm>
        </p:spPr>
        <p:txBody>
          <a:bodyPr>
            <a:normAutofit/>
          </a:bodyPr>
          <a:lstStyle/>
          <a:p>
            <a:pPr marL="274320" indent="-27432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Fine lines and deep wrinkles near lips, eyes and forehead</a:t>
            </a:r>
          </a:p>
          <a:p>
            <a:pPr marL="274320" indent="-27432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Sagging skin due to reduced collagen in the skin</a:t>
            </a:r>
          </a:p>
          <a:p>
            <a:pPr marL="274320" indent="-27432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G:\images\skin formula\presentation\542719_427095087356664_294835571_n.png"/>
          <p:cNvPicPr>
            <a:picLocks noChangeAspect="1" noChangeArrowheads="1"/>
          </p:cNvPicPr>
          <p:nvPr/>
        </p:nvPicPr>
        <p:blipFill>
          <a:blip r:embed="rId2"/>
          <a:srcRect l="7463" r="53890"/>
          <a:stretch>
            <a:fillRect/>
          </a:stretch>
        </p:blipFill>
        <p:spPr bwMode="auto">
          <a:xfrm>
            <a:off x="4755630" y="-5862"/>
            <a:ext cx="4388370" cy="686386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0574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0"/>
            <a:ext cx="1905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4419600"/>
            <a:ext cx="1143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295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Wrinkles &amp;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Fine lines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oung-skin-old-skin-wrinkles.jpg"/>
          <p:cNvPicPr>
            <a:picLocks noChangeAspect="1"/>
          </p:cNvPicPr>
          <p:nvPr/>
        </p:nvPicPr>
        <p:blipFill>
          <a:blip r:embed="rId2" cstate="email"/>
          <a:srcRect b="5919"/>
          <a:stretch>
            <a:fillRect/>
          </a:stretch>
        </p:blipFill>
        <p:spPr>
          <a:xfrm>
            <a:off x="685800" y="2971800"/>
            <a:ext cx="5785262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0866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collagen (structural protein) synthesis in the skin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Sun exposure – causes collagen damage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dryness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disorders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Wrinkles &amp; Fine lines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Suchi\D\shutterstock_62834692.jpg"/>
          <p:cNvPicPr>
            <a:picLocks noChangeAspect="1" noChangeArrowheads="1"/>
          </p:cNvPicPr>
          <p:nvPr/>
        </p:nvPicPr>
        <p:blipFill>
          <a:blip r:embed="rId2" cstate="print"/>
          <a:srcRect l="29316" r="17751"/>
          <a:stretch>
            <a:fillRect/>
          </a:stretch>
        </p:blipFill>
        <p:spPr bwMode="auto">
          <a:xfrm>
            <a:off x="3630705" y="0"/>
            <a:ext cx="551329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2590800" cy="3992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over rough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Premature ageing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Irregular age spots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Uneven skin tone</a:t>
            </a:r>
          </a:p>
          <a:p>
            <a:pPr marL="514350" indent="-51435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43800" cy="1524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Dull &amp; Rough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Complexion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u63dld.jpg"/>
          <p:cNvPicPr>
            <a:picLocks noChangeAspect="1"/>
          </p:cNvPicPr>
          <p:nvPr/>
        </p:nvPicPr>
        <p:blipFill>
          <a:blip r:embed="rId2"/>
          <a:srcRect l="21111" r="22222"/>
          <a:stretch>
            <a:fillRect/>
          </a:stretch>
        </p:blipFill>
        <p:spPr>
          <a:xfrm flipH="1">
            <a:off x="5257800" y="0"/>
            <a:ext cx="38862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38100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Causes</a:t>
            </a:r>
          </a:p>
          <a:p>
            <a:r>
              <a:rPr lang="en-US" sz="2000" dirty="0" smtClean="0"/>
              <a:t>Slow cell renewal</a:t>
            </a:r>
          </a:p>
          <a:p>
            <a:r>
              <a:rPr lang="en-US" sz="2000" dirty="0" smtClean="0"/>
              <a:t>Lack of exfoliation</a:t>
            </a:r>
          </a:p>
          <a:p>
            <a:r>
              <a:rPr lang="en-US" sz="2000" dirty="0" smtClean="0"/>
              <a:t>Lack of skin nutrition due to broken blood vessels</a:t>
            </a:r>
          </a:p>
          <a:p>
            <a:r>
              <a:rPr lang="en-US" sz="2000" dirty="0" smtClean="0"/>
              <a:t>Prolonged sun exposure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Dull &amp; Rough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Complexion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Youth Elixir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Secret of youth in a bottle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w-to-Get-Smooth-Fairer-Skin-in-Winters-Get-Rid-of-Dull-Skin-20.jpg"/>
          <p:cNvPicPr>
            <a:picLocks noChangeAspect="1"/>
          </p:cNvPicPr>
          <p:nvPr/>
        </p:nvPicPr>
        <p:blipFill>
          <a:blip r:embed="rId2" cstate="email"/>
          <a:srcRect l="13333" r="11111"/>
          <a:stretch>
            <a:fillRect/>
          </a:stretch>
        </p:blipFill>
        <p:spPr>
          <a:xfrm>
            <a:off x="3962400" y="0"/>
            <a:ext cx="51816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 and fine lines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Rough and scaly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Dull and lack of radiance</a:t>
            </a: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438400"/>
            <a:ext cx="36576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Boosts the skin’s elasticity and suppleness by stimulating collagen production</a:t>
            </a: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Dramatically reduces the appearance of fine lines and wrinkles</a:t>
            </a: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precious gold dust that enhances radiance and gives a warm glow</a:t>
            </a: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257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ATP-Papaya-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Algin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blend: 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 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A, improves appearance of wrinkles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Chuchuhasi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extract: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healing tonic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Anti-oxidant and anti-inflammatory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24-Carat Gold Dust: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an instant glow to skin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anti-aging benefits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Vitamin C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Boosts collagen production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appearance of wrinkles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mproves skin elasticity and firmness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Neutralizes free radicals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G:\images\skin formula\presentation\papaya.jpg"/>
          <p:cNvPicPr>
            <a:picLocks noChangeAspect="1" noChangeArrowheads="1"/>
          </p:cNvPicPr>
          <p:nvPr/>
        </p:nvPicPr>
        <p:blipFill>
          <a:blip r:embed="rId2" cstate="email"/>
          <a:srcRect l="7565" r="9215"/>
          <a:stretch>
            <a:fillRect/>
          </a:stretch>
        </p:blipFill>
        <p:spPr bwMode="auto">
          <a:xfrm>
            <a:off x="609600" y="228599"/>
            <a:ext cx="1828800" cy="157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G:\images\skin formula\presentation\Chuchuhuasi-bar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905000"/>
            <a:ext cx="164592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G:\images\skin formula\presentation\Glitter-Powder-Red-Gold-TS102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505200"/>
            <a:ext cx="1828800" cy="127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G:\images\skin formula\presentation\orange.jpg"/>
          <p:cNvPicPr>
            <a:picLocks noChangeAspect="1" noChangeArrowheads="1"/>
          </p:cNvPicPr>
          <p:nvPr/>
        </p:nvPicPr>
        <p:blipFill>
          <a:blip r:embed="rId5" cstate="email"/>
          <a:srcRect l="6015" r="6768"/>
          <a:stretch>
            <a:fillRect/>
          </a:stretch>
        </p:blipFill>
        <p:spPr bwMode="auto">
          <a:xfrm>
            <a:off x="609600" y="4953000"/>
            <a:ext cx="1828800" cy="139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3962400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Ageing is an inevitable and natural part of our life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happening to all of us, and it’s mostly visible on the skin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predominantly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caused by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 over long periods of time. UV rays break down collagen and elastin and slow the production of new collagen which aids in skin repair and gives skin its strength.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\\Pubali\share\purchased\SF 9\shutterstock_82876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717292" y="-6773"/>
            <a:ext cx="4426708" cy="68647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6477000" cy="11731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The Ageing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Phenomenon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few drops directly on cleansed and toned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from the neck up to the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upward circular motions only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absorb completely into the skin before applying anything else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regularly to lighten pigmentation spots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in the morning before applying sunscreen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at night as night cream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applying with Intense Hydration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Cream apply after Hydration base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applying with Youth Elixir, apply before Youth Elixir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362200"/>
            <a:ext cx="39624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54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864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1450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1670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G:\images\large image\SF 9 pics\high res images\pump-final.png"/>
          <p:cNvPicPr>
            <a:picLocks noChangeAspect="1" noChangeArrowheads="1"/>
          </p:cNvPicPr>
          <p:nvPr/>
        </p:nvPicPr>
        <p:blipFill>
          <a:blip r:embed="rId2" cstate="email"/>
          <a:srcRect l="29992" t="7446" r="34638" b="8163"/>
          <a:stretch>
            <a:fillRect/>
          </a:stretch>
        </p:blipFill>
        <p:spPr bwMode="auto">
          <a:xfrm>
            <a:off x="838200" y="685800"/>
            <a:ext cx="1600200" cy="5727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9144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Youth Elixir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y-skin.jpg"/>
          <p:cNvPicPr>
            <a:picLocks noChangeAspect="1"/>
          </p:cNvPicPr>
          <p:nvPr/>
        </p:nvPicPr>
        <p:blipFill>
          <a:blip r:embed="rId2" cstate="email"/>
          <a:srcRect l="39795" r="16359"/>
          <a:stretch>
            <a:fillRect/>
          </a:stretch>
        </p:blipFill>
        <p:spPr>
          <a:xfrm>
            <a:off x="4572000" y="-50256"/>
            <a:ext cx="4572000" cy="69585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3429000" cy="39163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Patchy, blotchy appearance 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Scaly skin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Redness due to dryness 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Itchy and tight</a:t>
            </a:r>
          </a:p>
          <a:p>
            <a:pPr marL="514350" indent="-51435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371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Dry &amp;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Dehydrated Skin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Hydrolipid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film – sweat and oil film, that prevents moisture loss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 of skin’s natural moisture balance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harsh cleansers</a:t>
            </a: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5438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Dry &amp; Dehydrated Skin</a:t>
            </a:r>
            <a:endParaRPr lang="en-US" dirty="0">
              <a:solidFill>
                <a:srgbClr val="D78B08"/>
              </a:solidFill>
            </a:endParaRPr>
          </a:p>
        </p:txBody>
      </p:sp>
      <p:pic>
        <p:nvPicPr>
          <p:cNvPr id="5" name="Picture 4" descr="Skin-Barrier-Function.jpg"/>
          <p:cNvPicPr>
            <a:picLocks noChangeAspect="1"/>
          </p:cNvPicPr>
          <p:nvPr/>
        </p:nvPicPr>
        <p:blipFill>
          <a:blip r:embed="rId2"/>
          <a:srcRect l="3175" t="1520" r="3175" b="50956"/>
          <a:stretch>
            <a:fillRect/>
          </a:stretch>
        </p:blipFill>
        <p:spPr>
          <a:xfrm>
            <a:off x="48490" y="3276600"/>
            <a:ext cx="4572000" cy="2381644"/>
          </a:xfrm>
          <a:prstGeom prst="rect">
            <a:avLst/>
          </a:prstGeom>
        </p:spPr>
      </p:pic>
      <p:pic>
        <p:nvPicPr>
          <p:cNvPr id="10" name="Picture 9" descr="Skin-Barrier-Function.jpg"/>
          <p:cNvPicPr>
            <a:picLocks noChangeAspect="1"/>
          </p:cNvPicPr>
          <p:nvPr/>
        </p:nvPicPr>
        <p:blipFill>
          <a:blip r:embed="rId3" cstate="email"/>
          <a:srcRect t="49044" r="1225"/>
          <a:stretch>
            <a:fillRect/>
          </a:stretch>
        </p:blipFill>
        <p:spPr>
          <a:xfrm>
            <a:off x="4628030" y="3276600"/>
            <a:ext cx="4515970" cy="239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Intense Hydration Cream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Breathe life into your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mans-face-wrinkles-before-af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4696" y="0"/>
            <a:ext cx="456930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Dehydrated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Patchy and flaky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Wrinkles due to tight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Scaly skin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667000"/>
            <a:ext cx="3657600" cy="3352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Moisturizes and nourishes skin from deep within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 a protective layer on the skin and shields against water loss 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hydration for longer periods</a:t>
            </a: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257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Multi-functional Moisturizing complex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retain moisture in the skin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Boosts water absorption from the atmosphere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Icelandic Moss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absorb and store water in cells to maintain skin moisture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Organic Macadamia nut oil and Coconut oil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Soothes and conditions skin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anti-aging benefits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Coconut Oil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soothing, moisturizing and film-forming properties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G:\images\skin formula\presentation\1022molecule.jpg"/>
          <p:cNvPicPr>
            <a:picLocks noChangeAspect="1" noChangeArrowheads="1"/>
          </p:cNvPicPr>
          <p:nvPr/>
        </p:nvPicPr>
        <p:blipFill>
          <a:blip r:embed="rId2" cstate="email"/>
          <a:srcRect t="4876" b="7345"/>
          <a:stretch>
            <a:fillRect/>
          </a:stretch>
        </p:blipFill>
        <p:spPr bwMode="auto">
          <a:xfrm>
            <a:off x="381000" y="152400"/>
            <a:ext cx="1645920" cy="1452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G:\images\skin formula\presentation\iceland-moss-bsp.jpg"/>
          <p:cNvPicPr>
            <a:picLocks noChangeAspect="1" noChangeArrowheads="1"/>
          </p:cNvPicPr>
          <p:nvPr/>
        </p:nvPicPr>
        <p:blipFill>
          <a:blip r:embed="rId3" cstate="email"/>
          <a:srcRect l="11210" r="10316"/>
          <a:stretch>
            <a:fillRect/>
          </a:stretch>
        </p:blipFill>
        <p:spPr bwMode="auto">
          <a:xfrm>
            <a:off x="381000" y="1676400"/>
            <a:ext cx="1645920" cy="148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G:\images\skin formula\presentation\macadamia_nutty_1.jpg"/>
          <p:cNvPicPr>
            <a:picLocks noChangeAspect="1" noChangeArrowheads="1"/>
          </p:cNvPicPr>
          <p:nvPr/>
        </p:nvPicPr>
        <p:blipFill>
          <a:blip r:embed="rId4" cstate="email"/>
          <a:srcRect l="22818" r="7383" b="8519"/>
          <a:stretch>
            <a:fillRect/>
          </a:stretch>
        </p:blipFill>
        <p:spPr bwMode="auto">
          <a:xfrm>
            <a:off x="381000" y="3276600"/>
            <a:ext cx="164592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G:\images\skin formula\presentation\coconut-oil.jpg"/>
          <p:cNvPicPr>
            <a:picLocks noChangeAspect="1" noChangeArrowheads="1"/>
          </p:cNvPicPr>
          <p:nvPr/>
        </p:nvPicPr>
        <p:blipFill>
          <a:blip r:embed="rId5" cstate="email"/>
          <a:srcRect l="8108" r="29730"/>
          <a:stretch>
            <a:fillRect/>
          </a:stretch>
        </p:blipFill>
        <p:spPr bwMode="auto">
          <a:xfrm>
            <a:off x="381000" y="4876800"/>
            <a:ext cx="1645920" cy="149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few drops directly on cleansed and toned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from the neck up to the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upward circular motions only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absorb completely into the skin before applying anything else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regularly to get rid of dry skin problem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in the morning before applying sunscreen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at night as night cream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applying with Brightening Treatment / Youth Elixir, first apply Hydration cream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89237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45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720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1200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1380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465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Intense Hydration </a:t>
            </a:r>
          </a:p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Cream</a:t>
            </a:r>
          </a:p>
        </p:txBody>
      </p:sp>
      <p:pic>
        <p:nvPicPr>
          <p:cNvPr id="5" name="Picture 2" descr="G:\images\large image\SF 9 pics\high res images\intense-hydration-crea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1000" y="76200"/>
            <a:ext cx="4267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rk-spots-caused-by-acne.jpg"/>
          <p:cNvPicPr>
            <a:picLocks noChangeAspect="1"/>
          </p:cNvPicPr>
          <p:nvPr/>
        </p:nvPicPr>
        <p:blipFill>
          <a:blip r:embed="rId2"/>
          <a:srcRect l="14225" r="29660" b="6667"/>
          <a:stretch>
            <a:fillRect/>
          </a:stretch>
        </p:blipFill>
        <p:spPr>
          <a:xfrm>
            <a:off x="3653481" y="0"/>
            <a:ext cx="54905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2895600" cy="4144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Acne marks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spot underneath an acne or pimple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 spots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33400"/>
            <a:ext cx="7543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Blemishes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Acne Marks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1563432.jpg"/>
          <p:cNvPicPr>
            <a:picLocks noChangeAspect="1"/>
          </p:cNvPicPr>
          <p:nvPr/>
        </p:nvPicPr>
        <p:blipFill>
          <a:blip r:embed="rId3" cstate="email"/>
          <a:srcRect l="27915" r="25857"/>
          <a:stretch>
            <a:fillRect/>
          </a:stretch>
        </p:blipFill>
        <p:spPr>
          <a:xfrm>
            <a:off x="4379526" y="0"/>
            <a:ext cx="476447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057400"/>
            <a:ext cx="4114800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4925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several factors that affect skin ageing: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 factors – DNA damage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 radical damage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imbalance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disorders – excessive smoking, alcohol, stress, poor sleeping habits, poor diet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Pollution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Prolonged sun exposure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Harsh skin care products and improper cleansing techniques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79438"/>
            <a:ext cx="51054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Ageing Phenomenon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391400" cy="213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oily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prone to acne and pimples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sun exposure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imbalance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and eating habits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33400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Blemishes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Acne Marks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diagram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161331"/>
            <a:ext cx="9144000" cy="254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Blemish Gel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Targeted for anti-imperfections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900" y="731838"/>
            <a:ext cx="31242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me-remedies-to-remove-pimples-marks.jpg"/>
          <p:cNvPicPr>
            <a:picLocks noChangeAspect="1"/>
          </p:cNvPicPr>
          <p:nvPr/>
        </p:nvPicPr>
        <p:blipFill>
          <a:blip r:embed="rId2"/>
          <a:srcRect l="28556" r="20889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imperfections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Acne and Blemishes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acne spots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Inflammation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667000"/>
            <a:ext cx="35052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274320" lvl="0" indent="-27432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Targets, treats and reduce the appearance of dark spots, blemishes and acne spots, leaving the skin flawless</a:t>
            </a:r>
          </a:p>
          <a:p>
            <a:pPr marL="274320" lvl="0" indent="-27432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light weight, fast absorbing and non-</a:t>
            </a:r>
            <a:r>
              <a:rPr lang="en-US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comedogenic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formula dries up blemishes overnight</a:t>
            </a:r>
          </a:p>
          <a:p>
            <a:pPr marL="274320" lvl="0" indent="-27432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helps to calm inflammation and deeply exfoliates and unclogs pores</a:t>
            </a:r>
          </a:p>
          <a:p>
            <a:pPr marL="274320" marR="0" lvl="0" indent="-27432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 and Pro-Biotic Symbiotic Complex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Stimulates natural defense mechanism of the skin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smooth, restructure and nourish the skin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Salicylic acid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hydrates the skin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harsh on impurities and favors exfoliation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 Tree oil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antibacterial, antifungal and anti-inflammatory properties 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Eucalyptus oil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antiseptic, purifying and toning activity on the skin that effectively acts on acne and blemishes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shutterstock_196400357 (1).jpg"/>
          <p:cNvPicPr>
            <a:picLocks noChangeAspect="1"/>
          </p:cNvPicPr>
          <p:nvPr/>
        </p:nvPicPr>
        <p:blipFill>
          <a:blip r:embed="rId2" cstate="email"/>
          <a:srcRect b="11111"/>
          <a:stretch>
            <a:fillRect/>
          </a:stretch>
        </p:blipFill>
        <p:spPr>
          <a:xfrm>
            <a:off x="457200" y="290805"/>
            <a:ext cx="1737360" cy="154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Salicylic Acid.JPG"/>
          <p:cNvPicPr>
            <a:picLocks noChangeAspect="1"/>
          </p:cNvPicPr>
          <p:nvPr/>
        </p:nvPicPr>
        <p:blipFill>
          <a:blip r:embed="rId3" cstate="email"/>
          <a:srcRect t="3414" b="5020"/>
          <a:stretch>
            <a:fillRect/>
          </a:stretch>
        </p:blipFill>
        <p:spPr>
          <a:xfrm>
            <a:off x="533400" y="1967205"/>
            <a:ext cx="1524000" cy="1459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teatre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5970" y="3641942"/>
            <a:ext cx="1828800" cy="137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ucalyptus_oil.jpg"/>
          <p:cNvPicPr>
            <a:picLocks noChangeAspect="1"/>
          </p:cNvPicPr>
          <p:nvPr/>
        </p:nvPicPr>
        <p:blipFill>
          <a:blip r:embed="rId5" cstate="email"/>
          <a:srcRect l="6364" t="10912" r="4545" b="8306"/>
          <a:stretch>
            <a:fillRect/>
          </a:stretch>
        </p:blipFill>
        <p:spPr>
          <a:xfrm>
            <a:off x="457200" y="5167605"/>
            <a:ext cx="1828800" cy="115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62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thoroughly cleansing the face and neck, apply precisely on problem areas of the skin using the applicator directly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dry for few seconds and follow with make-up and/or sunscreen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mouth of the applicator after every use to avoid further proliferation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best results use twice daily or as often as required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direct sun exposure after application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89237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31.87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510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850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1000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465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Blemish Gel</a:t>
            </a:r>
          </a:p>
        </p:txBody>
      </p:sp>
      <p:pic>
        <p:nvPicPr>
          <p:cNvPr id="1026" name="Picture 2" descr="\\Abhinav\j\VESTIGE\New Product Mockups\skin formula 9\blemish-gel.png"/>
          <p:cNvPicPr>
            <a:picLocks noChangeAspect="1" noChangeArrowheads="1"/>
          </p:cNvPicPr>
          <p:nvPr/>
        </p:nvPicPr>
        <p:blipFill>
          <a:blip r:embed="rId2" cstate="email"/>
          <a:srcRect l="36928" r="13834"/>
          <a:stretch>
            <a:fillRect/>
          </a:stretch>
        </p:blipFill>
        <p:spPr bwMode="auto">
          <a:xfrm>
            <a:off x="762000" y="381000"/>
            <a:ext cx="1737844" cy="60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kin-treatment-to-tighten-the-pores-of-the-face-e1323197123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600200"/>
            <a:ext cx="635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2895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Oily Skin is characterized by:</a:t>
            </a:r>
          </a:p>
          <a:p>
            <a:r>
              <a:rPr lang="en-US" sz="2000" dirty="0" smtClean="0"/>
              <a:t>Enlarged pores</a:t>
            </a:r>
          </a:p>
          <a:p>
            <a:r>
              <a:rPr lang="en-US" sz="2000" dirty="0" smtClean="0"/>
              <a:t>Over activity of oil glands</a:t>
            </a:r>
          </a:p>
          <a:p>
            <a:r>
              <a:rPr lang="en-US" sz="2000" dirty="0" smtClean="0"/>
              <a:t>Dull, shiny &amp; thick complexion</a:t>
            </a:r>
          </a:p>
          <a:p>
            <a:r>
              <a:rPr lang="en-US" sz="2000" dirty="0" smtClean="0"/>
              <a:t>Prone to blackheads, pimples and blemishes</a:t>
            </a:r>
          </a:p>
          <a:p>
            <a:pPr lvl="1"/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57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Excessive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Oily &amp; Shiny Skin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Causes</a:t>
            </a:r>
          </a:p>
          <a:p>
            <a:r>
              <a:rPr lang="en-US" sz="2000" dirty="0" smtClean="0"/>
              <a:t>Lack of cleansing and toning</a:t>
            </a:r>
          </a:p>
          <a:p>
            <a:r>
              <a:rPr lang="en-US" sz="2000" dirty="0" smtClean="0"/>
              <a:t>Over washing or under washing of face using harsh chemicals</a:t>
            </a:r>
          </a:p>
          <a:p>
            <a:r>
              <a:rPr lang="en-US" sz="2000" dirty="0" smtClean="0"/>
              <a:t>Stress</a:t>
            </a:r>
          </a:p>
          <a:p>
            <a:r>
              <a:rPr lang="en-US" sz="2000" dirty="0" smtClean="0"/>
              <a:t>Excessive exposure to humidity </a:t>
            </a:r>
          </a:p>
          <a:p>
            <a:r>
              <a:rPr lang="en-US" sz="2000" dirty="0" smtClean="0"/>
              <a:t>Hormonal imbalance</a:t>
            </a:r>
          </a:p>
          <a:p>
            <a:r>
              <a:rPr lang="en-US" sz="2000" dirty="0" smtClean="0"/>
              <a:t>Clogged pores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33400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Excessive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Oily &amp; Shiny Skin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enlarged_pores.jpg"/>
          <p:cNvPicPr>
            <a:picLocks noChangeAspect="1"/>
          </p:cNvPicPr>
          <p:nvPr/>
        </p:nvPicPr>
        <p:blipFill>
          <a:blip r:embed="rId2"/>
          <a:srcRect l="1839" t="1827" r="2529" b="1361"/>
          <a:stretch>
            <a:fillRect/>
          </a:stretch>
        </p:blipFill>
        <p:spPr>
          <a:xfrm>
            <a:off x="4724400" y="1524000"/>
            <a:ext cx="39624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 Cleansing Oil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skin refining &amp; renewing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900" y="731838"/>
            <a:ext cx="31242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35052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Oily skin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Sensitive / Dry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skin moisture level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 cleansing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514600"/>
            <a:ext cx="37338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Deeply cleanses without stripping the skin's natural oils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 dissolves makeup, impurities, dirt, oil and grim leaving the skin healthy, soft and refreshed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Flushes away deep pores on the skin, leaving absolutely no residue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Perfect cleanser for dry, sensitive skin, and for acne/clog prone and ageing skin</a:t>
            </a: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876f512fc5bc0dfae365730d72e384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4648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mages\skin formula\presentation\vichy_facial_skin_care_ad_logo.jpg"/>
          <p:cNvPicPr>
            <a:picLocks noChangeAspect="1" noChangeArrowheads="1"/>
          </p:cNvPicPr>
          <p:nvPr/>
        </p:nvPicPr>
        <p:blipFill>
          <a:blip r:embed="rId3" cstate="email"/>
          <a:srcRect l="22222" r="4861"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799" y="3810000"/>
            <a:ext cx="3733801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Related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Problems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Andiroba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oil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superior healing and soothing properties and calms the skin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Castor Seed oil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superior moisturizing and purifying properties that penetrates deep into the skin and effectively restore skin hydration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Sweet almond oil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vitamin rich oil has soothing and relaxing effect on the skin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also helps lighten skin and nourishes the skin from within.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Berry Complex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strong moisturizing action on skin cells and effectively restores hydration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ndiroba.jpg"/>
          <p:cNvPicPr>
            <a:picLocks noChangeAspect="1"/>
          </p:cNvPicPr>
          <p:nvPr/>
        </p:nvPicPr>
        <p:blipFill>
          <a:blip r:embed="rId2" cstate="email"/>
          <a:srcRect t="4938" r="5185"/>
          <a:stretch>
            <a:fillRect/>
          </a:stretch>
        </p:blipFill>
        <p:spPr>
          <a:xfrm>
            <a:off x="457200" y="228600"/>
            <a:ext cx="1828800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astor.jpg"/>
          <p:cNvPicPr>
            <a:picLocks noChangeAspect="1"/>
          </p:cNvPicPr>
          <p:nvPr/>
        </p:nvPicPr>
        <p:blipFill>
          <a:blip r:embed="rId3" cstate="email"/>
          <a:srcRect t="14260"/>
          <a:stretch>
            <a:fillRect/>
          </a:stretch>
        </p:blipFill>
        <p:spPr>
          <a:xfrm>
            <a:off x="457200" y="1828800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lmond.jpg"/>
          <p:cNvPicPr>
            <a:picLocks noChangeAspect="1"/>
          </p:cNvPicPr>
          <p:nvPr/>
        </p:nvPicPr>
        <p:blipFill>
          <a:blip r:embed="rId4" cstate="email"/>
          <a:srcRect t="21400" r="57742"/>
          <a:stretch>
            <a:fillRect/>
          </a:stretch>
        </p:blipFill>
        <p:spPr>
          <a:xfrm>
            <a:off x="457200" y="342900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berry.jpg"/>
          <p:cNvPicPr>
            <a:picLocks noChangeAspect="1"/>
          </p:cNvPicPr>
          <p:nvPr/>
        </p:nvPicPr>
        <p:blipFill>
          <a:blip r:embed="rId5" cstate="email"/>
          <a:srcRect t="5093" r="18519"/>
          <a:stretch>
            <a:fillRect/>
          </a:stretch>
        </p:blipFill>
        <p:spPr>
          <a:xfrm>
            <a:off x="457200" y="4904508"/>
            <a:ext cx="1828800" cy="142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62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cleansing, pump a few pumps of oil onto dry hands and massage on dry face and neck for about 30 seconds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Wet your hands with few drops of water and then massage your face and neck again. The oil will turn into a smooth lotion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Rinse your face with plain water and pat dry 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contact with eyes, if product goes into the eyes, splash cold water several times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best results use twice daily, especially before going to bed, to relieve skin of all impurities, makeup and residue</a:t>
            </a:r>
          </a:p>
          <a:p>
            <a:pPr marL="27432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yet gentle, this cleansing oil is suitable for all skin types and leaves the face soft and perfectly cleansed, without any residue or oily film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89237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45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720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1200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1400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346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Deep Cleansing Oil</a:t>
            </a:r>
          </a:p>
        </p:txBody>
      </p:sp>
      <p:pic>
        <p:nvPicPr>
          <p:cNvPr id="1026" name="Picture 2" descr="C:\Users\Abhinav\Desktop\SF9 Launch poster\Deep Cleansing 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967111" cy="62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-12492"/>
            <a:ext cx="4572000" cy="6870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3733800" cy="3611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Puffiness under the eyes</a:t>
            </a:r>
          </a:p>
          <a:p>
            <a:r>
              <a:rPr lang="en-US" sz="2200" dirty="0" smtClean="0"/>
              <a:t>Darkening around the eyes</a:t>
            </a:r>
          </a:p>
          <a:p>
            <a:r>
              <a:rPr lang="en-US" sz="2200" dirty="0" smtClean="0"/>
              <a:t>Hyper-pigmentation</a:t>
            </a:r>
          </a:p>
          <a:p>
            <a:r>
              <a:rPr lang="en-US" sz="2200" dirty="0" smtClean="0"/>
              <a:t>Wrinkles and fine lines</a:t>
            </a:r>
          </a:p>
          <a:p>
            <a:pPr lvl="1"/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55638"/>
            <a:ext cx="7543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 Eye Dark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Circles,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Puffy Eyes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Crow’s Feet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ti-Aging-Eye-Care-Fix-Dark-Circles-and-Treat-Crows-Feet.jpg"/>
          <p:cNvPicPr>
            <a:picLocks noChangeAspect="1"/>
          </p:cNvPicPr>
          <p:nvPr/>
        </p:nvPicPr>
        <p:blipFill>
          <a:blip r:embed="rId2" cstate="email"/>
          <a:srcRect l="15595" r="12894"/>
          <a:stretch>
            <a:fillRect/>
          </a:stretch>
        </p:blipFill>
        <p:spPr>
          <a:xfrm>
            <a:off x="3758023" y="969820"/>
            <a:ext cx="5385977" cy="541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3276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Causes</a:t>
            </a:r>
          </a:p>
          <a:p>
            <a:r>
              <a:rPr lang="en-US" sz="2000" dirty="0" smtClean="0"/>
              <a:t>Lack of nutrition especially iron</a:t>
            </a:r>
          </a:p>
          <a:p>
            <a:r>
              <a:rPr lang="en-US" sz="2000" dirty="0" smtClean="0"/>
              <a:t>Sleep disorders or lack of sleep</a:t>
            </a:r>
          </a:p>
          <a:p>
            <a:r>
              <a:rPr lang="en-US" sz="2000" dirty="0" smtClean="0"/>
              <a:t>Age causes thinning of skin </a:t>
            </a:r>
          </a:p>
          <a:p>
            <a:r>
              <a:rPr lang="en-US" sz="2000" dirty="0" smtClean="0"/>
              <a:t>Allergies and certain medication can cause dark circles under eyes</a:t>
            </a:r>
          </a:p>
          <a:p>
            <a:pPr lvl="1"/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655638"/>
            <a:ext cx="7543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 Eye Dark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Circles,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Puffy Eyes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Crow’s Feet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Eye Serum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Anti-wrinkle and firming serum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900" y="731838"/>
            <a:ext cx="31242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rows-feet_600x450.jpg"/>
          <p:cNvPicPr>
            <a:picLocks noChangeAspect="1"/>
          </p:cNvPicPr>
          <p:nvPr/>
        </p:nvPicPr>
        <p:blipFill>
          <a:blip r:embed="rId2"/>
          <a:srcRect l="42000" r="840"/>
          <a:stretch>
            <a:fillRect/>
          </a:stretch>
        </p:blipFill>
        <p:spPr>
          <a:xfrm>
            <a:off x="3958590" y="54194"/>
            <a:ext cx="5185410" cy="68038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057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circles under eyes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Pigmentation under the eyes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Puffiness under eyes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Wrinkles and Crow’s feet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667000"/>
            <a:ext cx="3733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274320" lvl="0" indent="-27432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soothe visible fine lines and crow's feet around the eyes</a:t>
            </a:r>
          </a:p>
          <a:p>
            <a:pPr marL="274320" lvl="0" indent="-27432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improve skin tone and firmness by reducing excess puffiness and boosting natural collagen production </a:t>
            </a:r>
          </a:p>
          <a:p>
            <a:pPr marL="274320" lvl="0" indent="-27432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light weight texture easily absorbs into the skin for instant perfection, leaving the eyes looking brightened and youthful</a:t>
            </a:r>
          </a:p>
          <a:p>
            <a:pPr marL="347472" marR="0" lvl="0" indent="-347472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Artichoke leaf peptides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counteracts the loss of elasticity, dryness and deepening of wrinkles caused due to hormonal imbalance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restores skin hydration and improves suppleness. 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Channeled Wrack Extract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inhibits free radicals and stimulates the synthesis of collagen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improves skin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moisturisation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tone and firmness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Caffeine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 refreshes, restores lost radiance and reduces puffiness under the eyes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Mediterranean Pine Bark extract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neutralizes free radicals, protecting collagen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elastin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also helps to maintain skin moisture and elasticity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080702170607_1_900x600.jpg"/>
          <p:cNvPicPr>
            <a:picLocks noChangeAspect="1"/>
          </p:cNvPicPr>
          <p:nvPr/>
        </p:nvPicPr>
        <p:blipFill>
          <a:blip r:embed="rId2" cstate="email"/>
          <a:srcRect r="8333"/>
          <a:stretch>
            <a:fillRect/>
          </a:stretch>
        </p:blipFill>
        <p:spPr>
          <a:xfrm>
            <a:off x="457200" y="379476"/>
            <a:ext cx="1828800" cy="147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Knotted Wrack J Cumming.jpg"/>
          <p:cNvPicPr>
            <a:picLocks noChangeAspect="1"/>
          </p:cNvPicPr>
          <p:nvPr/>
        </p:nvPicPr>
        <p:blipFill>
          <a:blip r:embed="rId3" cstate="email"/>
          <a:srcRect t="10042" r="21360"/>
          <a:stretch>
            <a:fillRect/>
          </a:stretch>
        </p:blipFill>
        <p:spPr>
          <a:xfrm>
            <a:off x="457200" y="1979676"/>
            <a:ext cx="1828800" cy="136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offee-bean-extract1.jpg"/>
          <p:cNvPicPr>
            <a:picLocks noChangeAspect="1"/>
          </p:cNvPicPr>
          <p:nvPr/>
        </p:nvPicPr>
        <p:blipFill>
          <a:blip r:embed="rId4" cstate="email"/>
          <a:srcRect l="15333" t="47508" r="47185" b="16667"/>
          <a:stretch>
            <a:fillRect/>
          </a:stretch>
        </p:blipFill>
        <p:spPr>
          <a:xfrm>
            <a:off x="457200" y="3503676"/>
            <a:ext cx="1828800" cy="139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5"/>
          <a:srcRect l="4054" t="21930" r="28378"/>
          <a:stretch>
            <a:fillRect/>
          </a:stretch>
        </p:blipFill>
        <p:spPr>
          <a:xfrm>
            <a:off x="457200" y="5027676"/>
            <a:ext cx="1828800" cy="122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62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 lv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small amount on cleansed skin around eye area – under eyes, outer corners and eyelids, using gentle strokes and smooth in until thoroughly absorbed</a:t>
            </a: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best results use twice daily, especially before going to bed, to boost skin's ability to recharge and rehydrate during the nightly repair process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using anything on the serum, use night cream leaving the areas around the eyes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590800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31.87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510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850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1000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346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Eye Serum</a:t>
            </a:r>
          </a:p>
        </p:txBody>
      </p:sp>
      <p:pic>
        <p:nvPicPr>
          <p:cNvPr id="2050" name="Picture 2" descr="C:\Users\Abhinav\Desktop\SF9 Launch poster\Under Eye Se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371600"/>
            <a:ext cx="580220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newimprovedbody.com/wp-content/uploads/2012/10/wrinkles.jpg"/>
          <p:cNvPicPr>
            <a:picLocks noChangeAspect="1" noChangeArrowheads="1"/>
          </p:cNvPicPr>
          <p:nvPr/>
        </p:nvPicPr>
        <p:blipFill>
          <a:blip r:embed="rId3"/>
          <a:srcRect t="6218"/>
          <a:stretch>
            <a:fillRect/>
          </a:stretch>
        </p:blipFill>
        <p:spPr bwMode="auto">
          <a:xfrm>
            <a:off x="4991100" y="0"/>
            <a:ext cx="41529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Age Related Skin Problems</a:t>
            </a:r>
            <a:endParaRPr lang="en-US" dirty="0">
              <a:solidFill>
                <a:srgbClr val="D78B0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Pigmentation and age spots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Wrinkles and fine lines, dull and rough complexion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Dry and dehydrated skin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Blemishes and acne 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oily and shiny skin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eye dark circles, Puffy Eyes and Crow’s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461146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_cube-hyper-pigmentation.jpg"/>
          <p:cNvPicPr>
            <a:picLocks noChangeAspect="1"/>
          </p:cNvPicPr>
          <p:nvPr/>
        </p:nvPicPr>
        <p:blipFill>
          <a:blip r:embed="rId3" cstate="email"/>
          <a:srcRect r="3389"/>
          <a:stretch>
            <a:fillRect/>
          </a:stretch>
        </p:blipFill>
        <p:spPr>
          <a:xfrm>
            <a:off x="2514600" y="2967644"/>
            <a:ext cx="3446689" cy="3509356"/>
          </a:xfrm>
          <a:prstGeom prst="rect">
            <a:avLst/>
          </a:prstGeom>
        </p:spPr>
      </p:pic>
      <p:pic>
        <p:nvPicPr>
          <p:cNvPr id="11" name="Picture 10" descr="Laser-treatment-for-pigmented-skin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6096000" y="0"/>
            <a:ext cx="3048000" cy="68619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3733800" cy="4678363"/>
          </a:xfrm>
        </p:spPr>
        <p:txBody>
          <a:bodyPr>
            <a:normAutofit/>
          </a:bodyPr>
          <a:lstStyle/>
          <a:p>
            <a:pPr marL="571500" indent="-51435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patches</a:t>
            </a:r>
          </a:p>
          <a:p>
            <a:pPr marL="571500" indent="-51435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Freckles</a:t>
            </a:r>
          </a:p>
          <a:p>
            <a:pPr marL="571500" indent="-51435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 spots</a:t>
            </a:r>
          </a:p>
          <a:p>
            <a:pP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Pigmentation &amp; Age Spots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50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sun exposure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imbalance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certain nutrients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acne problem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Pigmentation &amp; Age Spots</a:t>
            </a:r>
            <a:endParaRPr lang="en-US" dirty="0">
              <a:solidFill>
                <a:srgbClr val="D78B08"/>
              </a:solidFill>
            </a:endParaRPr>
          </a:p>
        </p:txBody>
      </p:sp>
      <p:pic>
        <p:nvPicPr>
          <p:cNvPr id="10" name="Picture 2" descr="G:\images\skin formula\presentation\caring-for-combination-skin-1371023827-combination-skin1.jpg"/>
          <p:cNvPicPr>
            <a:picLocks noChangeAspect="1" noChangeArrowheads="1"/>
          </p:cNvPicPr>
          <p:nvPr/>
        </p:nvPicPr>
        <p:blipFill>
          <a:blip r:embed="rId2"/>
          <a:srcRect b="16800"/>
          <a:stretch>
            <a:fillRect/>
          </a:stretch>
        </p:blipFill>
        <p:spPr bwMode="auto">
          <a:xfrm>
            <a:off x="3679581" y="1219200"/>
            <a:ext cx="531201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Brightening Treatment</a:t>
            </a:r>
          </a:p>
          <a:p>
            <a:pPr>
              <a:buNone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Reveal Your True Radiance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ser-treatment-for-pigmented-skin.jpg"/>
          <p:cNvPicPr>
            <a:picLocks noChangeAspect="1"/>
          </p:cNvPicPr>
          <p:nvPr/>
        </p:nvPicPr>
        <p:blipFill>
          <a:blip r:embed="rId2"/>
          <a:srcRect l="6197" r="8755"/>
          <a:stretch>
            <a:fillRect/>
          </a:stretch>
        </p:blipFill>
        <p:spPr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Hyper-pigmentation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Dull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Uneven skin tone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Blemish and age spots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743200"/>
            <a:ext cx="35052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corrective radiance-inducing multi-action formula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Lightens spots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Clarifies skin to give a flawless even complexion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Detoxifies the skin and efficiently fights free radicals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1852</Words>
  <Application>Microsoft Office PowerPoint</Application>
  <PresentationFormat>On-screen Show (4:3)</PresentationFormat>
  <Paragraphs>361</Paragraphs>
  <Slides>50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The Ageing  Phenomenon</vt:lpstr>
      <vt:lpstr>PowerPoint Presentation</vt:lpstr>
      <vt:lpstr>PowerPoint Presentation</vt:lpstr>
      <vt:lpstr>Age Related Skin Problems</vt:lpstr>
      <vt:lpstr>Pigmentation &amp; Age Spots</vt:lpstr>
      <vt:lpstr>Pigmentation &amp; Age 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Wrinkles &amp;  Fine lines</vt:lpstr>
      <vt:lpstr>Wrinkles &amp; Fine lines</vt:lpstr>
      <vt:lpstr>Dull &amp; Rough  Complexion</vt:lpstr>
      <vt:lpstr>Dull &amp; Rough  Complexion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 &amp;  Dehydrated Skin</vt:lpstr>
      <vt:lpstr>Dry &amp; Dehydrated 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SF9 Refresher</dc:title>
  <dc:creator>admin</dc:creator>
  <cp:lastModifiedBy>Administrator</cp:lastModifiedBy>
  <cp:revision>151</cp:revision>
  <dcterms:created xsi:type="dcterms:W3CDTF">2013-09-11T07:33:45Z</dcterms:created>
  <dcterms:modified xsi:type="dcterms:W3CDTF">2016-05-02T09:11:10Z</dcterms:modified>
</cp:coreProperties>
</file>