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9" r:id="rId2"/>
    <p:sldId id="301" r:id="rId3"/>
    <p:sldId id="260" r:id="rId4"/>
    <p:sldId id="333" r:id="rId5"/>
    <p:sldId id="324" r:id="rId6"/>
    <p:sldId id="311" r:id="rId7"/>
    <p:sldId id="326" r:id="rId8"/>
    <p:sldId id="325" r:id="rId9"/>
    <p:sldId id="329" r:id="rId10"/>
    <p:sldId id="332" r:id="rId11"/>
    <p:sldId id="330" r:id="rId12"/>
    <p:sldId id="327" r:id="rId13"/>
    <p:sldId id="312" r:id="rId14"/>
    <p:sldId id="313" r:id="rId15"/>
    <p:sldId id="314" r:id="rId16"/>
    <p:sldId id="351" r:id="rId17"/>
    <p:sldId id="315" r:id="rId18"/>
    <p:sldId id="343" r:id="rId19"/>
    <p:sldId id="334" r:id="rId20"/>
    <p:sldId id="336" r:id="rId21"/>
    <p:sldId id="357" r:id="rId22"/>
    <p:sldId id="355" r:id="rId23"/>
    <p:sldId id="358" r:id="rId24"/>
    <p:sldId id="317" r:id="rId25"/>
    <p:sldId id="352" r:id="rId26"/>
    <p:sldId id="359" r:id="rId27"/>
    <p:sldId id="320" r:id="rId28"/>
    <p:sldId id="341" r:id="rId29"/>
    <p:sldId id="353" r:id="rId30"/>
    <p:sldId id="349" r:id="rId31"/>
    <p:sldId id="292" r:id="rId32"/>
    <p:sldId id="350" r:id="rId33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45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B8A"/>
    <a:srgbClr val="FFA3C8"/>
    <a:srgbClr val="FF0066"/>
    <a:srgbClr val="CDF7FF"/>
    <a:srgbClr val="A0EEFE"/>
    <a:srgbClr val="F4CBC8"/>
    <a:srgbClr val="FEE6CE"/>
    <a:srgbClr val="FFFFFF"/>
    <a:srgbClr val="9FFFFF"/>
    <a:srgbClr val="FCF1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6" autoAdjust="0"/>
    <p:restoredTop sz="94624" autoAdjust="0"/>
  </p:normalViewPr>
  <p:slideViewPr>
    <p:cSldViewPr snapToGrid="0" showGuides="1">
      <p:cViewPr>
        <p:scale>
          <a:sx n="50" d="100"/>
          <a:sy n="50" d="100"/>
        </p:scale>
        <p:origin x="-1542" y="-516"/>
      </p:cViewPr>
      <p:guideLst>
        <p:guide orient="horz" pos="1703"/>
        <p:guide pos="3455"/>
      </p:guideLst>
    </p:cSldViewPr>
  </p:slideViewPr>
  <p:outlineViewPr>
    <p:cViewPr>
      <p:scale>
        <a:sx n="33" d="100"/>
        <a:sy n="33" d="100"/>
      </p:scale>
      <p:origin x="0" y="267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057432-145D-4AC5-AA78-5B14CEBC9739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A0DB2-4C8F-4C5F-A892-CB06E05255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8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A0DB2-4C8F-4C5F-A892-CB06E05255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97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A0DB2-4C8F-4C5F-A892-CB06E05255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30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A0DB2-4C8F-4C5F-A892-CB06E052558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73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A0DB2-4C8F-4C5F-A892-CB06E052558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573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A0DB2-4C8F-4C5F-A892-CB06E052558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80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8"/>
            <a:ext cx="82296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6E6B-D6D3-4AF5-919D-D06D5B377631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AD5B4-0966-4149-83D9-29D20479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4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6E6B-D6D3-4AF5-919D-D06D5B377631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AD5B4-0966-4149-83D9-29D20479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3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0" y="365125"/>
            <a:ext cx="236601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365125"/>
            <a:ext cx="696087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6E6B-D6D3-4AF5-919D-D06D5B377631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AD5B4-0966-4149-83D9-29D20479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8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6E6B-D6D3-4AF5-919D-D06D5B377631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AD5B4-0966-4149-83D9-29D20479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1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5" y="1709739"/>
            <a:ext cx="946404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5" y="4589464"/>
            <a:ext cx="946404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6E6B-D6D3-4AF5-919D-D06D5B377631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AD5B4-0966-4149-83D9-29D20479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0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825625"/>
            <a:ext cx="466344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6E6B-D6D3-4AF5-919D-D06D5B377631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AD5B4-0966-4149-83D9-29D20479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7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65126"/>
            <a:ext cx="946404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1681163"/>
            <a:ext cx="46420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2505075"/>
            <a:ext cx="464200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486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486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6E6B-D6D3-4AF5-919D-D06D5B377631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AD5B4-0966-4149-83D9-29D20479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3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6E6B-D6D3-4AF5-919D-D06D5B377631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AD5B4-0966-4149-83D9-29D20479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9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6E6B-D6D3-4AF5-919D-D06D5B377631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AD5B4-0966-4149-83D9-29D20479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4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6E6B-D6D3-4AF5-919D-D06D5B377631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AD5B4-0966-4149-83D9-29D20479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4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457200"/>
            <a:ext cx="35390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4869" y="987426"/>
            <a:ext cx="555498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2057400"/>
            <a:ext cx="35390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16E6B-D6D3-4AF5-919D-D06D5B377631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FAD5B4-0966-4149-83D9-29D20479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41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1825625"/>
            <a:ext cx="94640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635635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16E6B-D6D3-4AF5-919D-D06D5B377631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6356351"/>
            <a:ext cx="3703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6356351"/>
            <a:ext cx="24688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AD5B4-0966-4149-83D9-29D20479C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1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microsoft.com/office/2007/relationships/hdphoto" Target="../media/hdphoto1.wdp"/><Relationship Id="rId5" Type="http://schemas.openxmlformats.org/officeDocument/2006/relationships/image" Target="../media/image12.jpeg"/><Relationship Id="rId10" Type="http://schemas.openxmlformats.org/officeDocument/2006/relationships/image" Target="../media/image2.jpeg"/><Relationship Id="rId4" Type="http://schemas.microsoft.com/office/2007/relationships/hdphoto" Target="../media/hdphoto2.wdp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7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jpeg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9.png"/><Relationship Id="rId7" Type="http://schemas.openxmlformats.org/officeDocument/2006/relationships/image" Target="../media/image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4.jpeg"/><Relationship Id="rId4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4190" y="0"/>
            <a:ext cx="11001180" cy="6858000"/>
            <a:chOff x="-15767" y="0"/>
            <a:chExt cx="12223533" cy="6858000"/>
          </a:xfrm>
        </p:grpSpPr>
        <p:pic>
          <p:nvPicPr>
            <p:cNvPr id="46" name="Picture 2" descr="D:\ARC\Mistral Of Milan\Be Gorgeous Day\Red-Heart-Paper-Art-Wallpaper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5767" y="0"/>
              <a:ext cx="12223533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 descr="Mistral logo.jpg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57000" contrast="16000"/>
                      </a14:imgEffect>
                    </a14:imgLayer>
                  </a14:imgProps>
                </a:ext>
              </a:extLst>
            </a:blip>
            <a:srcRect l="3359" t="13697" r="58872" b="28441"/>
            <a:stretch/>
          </p:blipFill>
          <p:spPr>
            <a:xfrm>
              <a:off x="7269527" y="2219001"/>
              <a:ext cx="1491918" cy="7275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6740142" y="2976661"/>
              <a:ext cx="2598821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653114" y="2891469"/>
              <a:ext cx="28363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u="sng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08</a:t>
              </a:r>
              <a:r>
                <a:rPr lang="en-US" sz="3200" u="sng" baseline="30000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</a:t>
              </a:r>
              <a:r>
                <a:rPr lang="en-US" sz="3200" u="sng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Feb 2017</a:t>
              </a:r>
              <a:endParaRPr lang="en-US" sz="3200" u="sng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556984" y="3163312"/>
            <a:ext cx="726192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Valentine  Season  </a:t>
            </a:r>
          </a:p>
          <a:p>
            <a:pPr algn="ctr"/>
            <a:r>
              <a:rPr 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New Launch</a:t>
            </a:r>
            <a:endParaRPr 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79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.clipartfest.com/1d866ca2ee38e3ea8d8eef345e563173_floral-lace-ornament-ppt-corner-lace-clipart-png_1600-12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-media-cache-ak0.pinimg.com/736x/04/fd/85/04fd852fad2f2120b51acb087c578f69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4"/>
              </a:clrFrom>
              <a:clrTo>
                <a:srgbClr val="FEFE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0878">
            <a:off x="539383" y="1564108"/>
            <a:ext cx="3816896" cy="35242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4724924" y="2690337"/>
            <a:ext cx="588842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66"/>
                </a:solidFill>
              </a:rPr>
              <a:t>Men are much more sentimental than you imagine. They may project a tough exterior, but actually they’re not so different from us.</a:t>
            </a:r>
          </a:p>
          <a:p>
            <a:endParaRPr lang="en-US" sz="2000" dirty="0" smtClean="0">
              <a:solidFill>
                <a:srgbClr val="FF0066"/>
              </a:solidFill>
            </a:endParaRPr>
          </a:p>
          <a:p>
            <a:r>
              <a:rPr lang="en-US" sz="2000" dirty="0" smtClean="0">
                <a:solidFill>
                  <a:srgbClr val="FF0066"/>
                </a:solidFill>
              </a:rPr>
              <a:t>So </a:t>
            </a:r>
            <a:r>
              <a:rPr lang="en-US" sz="2000" dirty="0">
                <a:solidFill>
                  <a:srgbClr val="FF0066"/>
                </a:solidFill>
              </a:rPr>
              <a:t>don’t hold back. Let your creative side loose, and show him how you feel about him and how special you think he is. </a:t>
            </a:r>
            <a:endParaRPr lang="en-US" sz="2000" dirty="0" smtClean="0">
              <a:solidFill>
                <a:srgbClr val="FF0066"/>
              </a:solidFill>
            </a:endParaRPr>
          </a:p>
          <a:p>
            <a:endParaRPr lang="en-US" sz="2000" dirty="0">
              <a:solidFill>
                <a:srgbClr val="FF0066"/>
              </a:solidFill>
            </a:endParaRPr>
          </a:p>
          <a:p>
            <a:r>
              <a:rPr lang="en-US" sz="2000" dirty="0" smtClean="0">
                <a:solidFill>
                  <a:srgbClr val="FF0066"/>
                </a:solidFill>
              </a:rPr>
              <a:t>Lets share some great gift ideas for the loved one.</a:t>
            </a:r>
            <a:endParaRPr lang="en-US" sz="2000" dirty="0">
              <a:solidFill>
                <a:srgbClr val="FF006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64784" y="1905129"/>
            <a:ext cx="5391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rgbClr val="FF0066"/>
                </a:solidFill>
                <a:latin typeface="Edwardian Script ITC" panose="030303020407070D0804" pitchFamily="66" charset="0"/>
              </a:rPr>
              <a:t>Show him Your affection!</a:t>
            </a:r>
            <a:endParaRPr lang="en-US" sz="5400" b="1" dirty="0">
              <a:solidFill>
                <a:srgbClr val="FF0066"/>
              </a:solidFill>
              <a:latin typeface="Edwardian Script ITC" panose="030303020407070D0804" pitchFamily="66" charset="0"/>
            </a:endParaRPr>
          </a:p>
        </p:txBody>
      </p:sp>
      <p:pic>
        <p:nvPicPr>
          <p:cNvPr id="10" name="Picture 9" descr="Mistral logo.jpg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5000" contrast="16000"/>
                    </a14:imgEffect>
                  </a14:imgLayer>
                </a14:imgProps>
              </a:ext>
            </a:extLst>
          </a:blip>
          <a:srcRect l="3359" t="13697" r="58872" b="28441"/>
          <a:stretch/>
        </p:blipFill>
        <p:spPr>
          <a:xfrm>
            <a:off x="7174541" y="1580107"/>
            <a:ext cx="832581" cy="45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http://www.freeppt.net/background/Spring-abstract-background-with-blue-lines-and-flow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687"/>
            <a:ext cx="109728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ippenschal-scarf-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150" y="-111269"/>
            <a:ext cx="2993872" cy="690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2253999886_17ef16e153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3FFFD"/>
              </a:clrFrom>
              <a:clrTo>
                <a:srgbClr val="F3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2" r="7938"/>
          <a:stretch/>
        </p:blipFill>
        <p:spPr bwMode="auto">
          <a:xfrm rot="1513611">
            <a:off x="2883932" y="658301"/>
            <a:ext cx="242459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love notes in a ja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057" y="1911661"/>
            <a:ext cx="2895769" cy="494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 jar of reasons why you love hi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12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73" t="57387" r="33615"/>
          <a:stretch/>
        </p:blipFill>
        <p:spPr bwMode="auto">
          <a:xfrm rot="19399490">
            <a:off x="7637575" y="261119"/>
            <a:ext cx="1734087" cy="253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Image result for romantic outdoor lunch date plac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7"/>
            <a:ext cx="323508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9974802">
            <a:off x="-267320" y="1119885"/>
            <a:ext cx="325954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 dinner Date/picnic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 rot="1107988">
            <a:off x="2119370" y="3599644"/>
            <a:ext cx="257887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 diary about him</a:t>
            </a:r>
            <a:endParaRPr lang="en-US" sz="2800" b="1" dirty="0"/>
          </a:p>
        </p:txBody>
      </p:sp>
      <p:sp>
        <p:nvSpPr>
          <p:cNvPr id="14" name="TextBox 13"/>
          <p:cNvSpPr txBox="1"/>
          <p:nvPr/>
        </p:nvSpPr>
        <p:spPr>
          <a:xfrm rot="20674259">
            <a:off x="4493335" y="5448127"/>
            <a:ext cx="2578872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 handmade scarf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 rot="368177">
            <a:off x="7554211" y="5750851"/>
            <a:ext cx="339588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 bottle with appreciation notes</a:t>
            </a:r>
            <a:endParaRPr lang="en-US" sz="2400" b="1" dirty="0"/>
          </a:p>
        </p:txBody>
      </p:sp>
      <p:pic>
        <p:nvPicPr>
          <p:cNvPr id="17" name="Picture 16" descr="Mistral logo.jpg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rcRect l="3359" t="13697" r="58872" b="28441"/>
          <a:stretch/>
        </p:blipFill>
        <p:spPr>
          <a:xfrm>
            <a:off x="373169" y="5796102"/>
            <a:ext cx="1118446" cy="606053"/>
          </a:xfrm>
          <a:prstGeom prst="rect">
            <a:avLst/>
          </a:prstGeom>
          <a:effectLst>
            <a:glow rad="101600">
              <a:schemeClr val="bg1">
                <a:lumMod val="75000"/>
                <a:alpha val="31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3985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.clipartfest.com/1d866ca2ee38e3ea8d8eef345e563173_floral-lace-ornament-ppt-corner-lace-clipart-png_1600-12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-media-cache-ak0.pinimg.com/736x/04/fd/85/04fd852fad2f2120b51acb087c578f69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4"/>
              </a:clrFrom>
              <a:clrTo>
                <a:srgbClr val="FEFE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0878">
            <a:off x="3041816" y="665381"/>
            <a:ext cx="4796707" cy="4428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03936" y="5387330"/>
            <a:ext cx="10798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66"/>
                </a:solidFill>
              </a:rPr>
              <a:t>Now we come to what we ladies want?!!</a:t>
            </a:r>
          </a:p>
          <a:p>
            <a:pPr algn="ctr"/>
            <a:r>
              <a:rPr lang="en-US" sz="2400" b="1" dirty="0" smtClean="0">
                <a:solidFill>
                  <a:srgbClr val="FF0066"/>
                </a:solidFill>
              </a:rPr>
              <a:t>And the surprise awaits, from your one love Mistral of Milan to all Gorgeous ladies!</a:t>
            </a:r>
            <a:endParaRPr lang="en-US" sz="2400" b="1" dirty="0">
              <a:solidFill>
                <a:srgbClr val="FF0066"/>
              </a:solidFill>
            </a:endParaRPr>
          </a:p>
        </p:txBody>
      </p:sp>
      <p:pic>
        <p:nvPicPr>
          <p:cNvPr id="5" name="Picture 2" descr="http://www.riversidedentalgroup.com/wp-content/uploads/2014/09/Painted-Hear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3871" flipH="1">
            <a:off x="7496148" y="4423812"/>
            <a:ext cx="1462397" cy="1624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istral logo.jpg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5000" contrast="16000"/>
                    </a14:imgEffect>
                  </a14:imgLayer>
                </a14:imgProps>
              </a:ext>
            </a:extLst>
          </a:blip>
          <a:srcRect l="3359" t="13697" r="58872" b="28441"/>
          <a:stretch/>
        </p:blipFill>
        <p:spPr>
          <a:xfrm>
            <a:off x="2095811" y="5371397"/>
            <a:ext cx="832581" cy="45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24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RC\Mistral Of Milan\Be Gorgeous Day\Smiling-Beautiful-Woman-With-Brown-Short-Hair.-Haircut.-Hairstyle.-Fringe.-Professional-Makeu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colorTemperature colorTemp="7500"/>
                    </a14:imgEffect>
                    <a14:imgEffect>
                      <a14:saturation sat="106000"/>
                    </a14:imgEffect>
                    <a14:imgEffect>
                      <a14:brightnessContrast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068"/>
          <a:stretch/>
        </p:blipFill>
        <p:spPr bwMode="auto">
          <a:xfrm>
            <a:off x="2964536" y="0"/>
            <a:ext cx="80082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ARC\Mistral Of Milan\Be Gorgeous Day\Smiling-Beautiful-Woman-With-Brown-Short-Hair.-Haircut.-Hairstyle.-Fringe.-Professional-Makeu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1000"/>
                    </a14:imgEffect>
                    <a14:imgEffect>
                      <a14:colorTemperature colorTemp="7500"/>
                    </a14:imgEffect>
                    <a14:imgEffect>
                      <a14:saturation sat="106000"/>
                    </a14:imgEffect>
                    <a14:imgEffect>
                      <a14:brightnessContrast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2" r="86540"/>
          <a:stretch/>
        </p:blipFill>
        <p:spPr bwMode="auto">
          <a:xfrm>
            <a:off x="-19050" y="0"/>
            <a:ext cx="4245944" cy="68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-media-cache-ak0.pinimg.com/originals/8c/77/67/8c77679b01232da272418d6ed4692ea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t="5008" r="3996"/>
          <a:stretch/>
        </p:blipFill>
        <p:spPr bwMode="auto">
          <a:xfrm>
            <a:off x="170743" y="-11948"/>
            <a:ext cx="6448298" cy="68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04708" y="1229711"/>
            <a:ext cx="4990525" cy="4859524"/>
          </a:xfrm>
        </p:spPr>
        <p:txBody>
          <a:bodyPr>
            <a:noAutofit/>
          </a:bodyPr>
          <a:lstStyle/>
          <a:p>
            <a:pPr>
              <a:lnSpc>
                <a:spcPts val="10500"/>
              </a:lnSpc>
            </a:pPr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All </a:t>
            </a: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you need is love. </a:t>
            </a:r>
            <a:b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</a:b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But a little </a:t>
            </a:r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Makeup</a:t>
            </a:r>
            <a:b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</a:br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now </a:t>
            </a: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and then </a:t>
            </a:r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/>
            </a:r>
            <a:b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</a:br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doesn't </a:t>
            </a:r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hurt!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01104" y="405003"/>
            <a:ext cx="1893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As we say…</a:t>
            </a:r>
            <a:endParaRPr lang="en-US" sz="2800" b="1" dirty="0"/>
          </a:p>
        </p:txBody>
      </p:sp>
      <p:pic>
        <p:nvPicPr>
          <p:cNvPr id="7" name="Picture 6" descr="Mistral logo.jpg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rcRect l="3359" t="13697" r="58872" b="28441"/>
          <a:stretch/>
        </p:blipFill>
        <p:spPr>
          <a:xfrm>
            <a:off x="2512194" y="5936374"/>
            <a:ext cx="1118446" cy="60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rchana.ram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10971372" cy="691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952500" y="1656418"/>
            <a:ext cx="10477500" cy="2863520"/>
          </a:xfrm>
        </p:spPr>
        <p:txBody>
          <a:bodyPr anchor="ctr">
            <a:noAutofit/>
          </a:bodyPr>
          <a:lstStyle/>
          <a:p>
            <a:r>
              <a:rPr lang="en-US" sz="11600" b="0" dirty="0" smtClean="0">
                <a:solidFill>
                  <a:schemeClr val="bg1">
                    <a:lumMod val="95000"/>
                  </a:schemeClr>
                </a:solidFill>
                <a:latin typeface="Edwardian Script ITC" panose="030303020407070D0804" pitchFamily="66" charset="0"/>
              </a:rPr>
              <a:t>Valentine Collection</a:t>
            </a:r>
            <a:endParaRPr lang="en-US" sz="11600" b="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85483" y="2306881"/>
            <a:ext cx="72361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Let's Unveil</a:t>
            </a:r>
            <a:endParaRPr lang="en-US" sz="115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89215" y="3465494"/>
            <a:ext cx="54864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By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sz="36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Mistral Of </a:t>
            </a: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Milan</a:t>
            </a:r>
            <a:endParaRPr lang="en-US" sz="3600" dirty="0"/>
          </a:p>
        </p:txBody>
      </p:sp>
      <p:pic>
        <p:nvPicPr>
          <p:cNvPr id="6" name="Picture 5" descr="Mistral logo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rcRect l="3359" t="13697" r="58872" b="28441"/>
          <a:stretch/>
        </p:blipFill>
        <p:spPr>
          <a:xfrm>
            <a:off x="6073192" y="4533243"/>
            <a:ext cx="1118446" cy="60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0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4380" y="365126"/>
            <a:ext cx="9464040" cy="4158749"/>
          </a:xfrm>
        </p:spPr>
        <p:txBody>
          <a:bodyPr>
            <a:norm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</a:rPr>
              <a:t>GROUP SHOT </a:t>
            </a:r>
            <a:endParaRPr lang="en-US" sz="8800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aditi.saikia\Desktop\1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40"/>
          <a:stretch/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ARC\Mistral Of Milan\Valentine Collection\Valentine Collection '18\Dangler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D4D8E4"/>
              </a:clrFrom>
              <a:clrTo>
                <a:srgbClr val="D4D8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 t="7233" r="3535" b="12168"/>
          <a:stretch/>
        </p:blipFill>
        <p:spPr bwMode="auto">
          <a:xfrm>
            <a:off x="-628650" y="113845"/>
            <a:ext cx="6412231" cy="642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20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ARC\Mistral Of Milan\Valentine Collection\Valentine Collection '18\Dangler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D4D8E4"/>
              </a:clrFrom>
              <a:clrTo>
                <a:srgbClr val="D4D8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3" r="51250" b="12594"/>
          <a:stretch/>
        </p:blipFill>
        <p:spPr bwMode="auto">
          <a:xfrm>
            <a:off x="1388981" y="-181470"/>
            <a:ext cx="7694338" cy="726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-media-cache-ak0.pinimg.com/originals/8c/77/67/8c77679b01232da272418d6ed4692ea0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1" t="5008" r="3996"/>
          <a:stretch/>
        </p:blipFill>
        <p:spPr bwMode="auto">
          <a:xfrm rot="20516169" flipH="1">
            <a:off x="315483" y="424399"/>
            <a:ext cx="2299397" cy="268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s-media-cache-ak0.pinimg.com/originals/8c/77/67/8c77679b01232da272418d6ed4692ea0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1" t="5008" r="3996"/>
          <a:stretch/>
        </p:blipFill>
        <p:spPr bwMode="auto">
          <a:xfrm rot="1083831">
            <a:off x="8305053" y="3764778"/>
            <a:ext cx="2299397" cy="268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ARC\Mistral Of Milan\Valentine Collection\Valentine Collection '18\Mistral Valentine\Valentine-product-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-238125"/>
            <a:ext cx="7029450" cy="733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32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RC\Mistral Of Milan\Be Gorgeous Day\14th Feb Be Gorgeous Day\Matte lips\003 Mat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00650" y="0"/>
            <a:ext cx="5772150" cy="688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ARC\Mistral Of Milan\Be Gorgeous Day\14th Feb Be Gorgeous Day\Matte lips\003 Matt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0"/>
          <a:stretch/>
        </p:blipFill>
        <p:spPr bwMode="auto">
          <a:xfrm flipH="1">
            <a:off x="-2528" y="1"/>
            <a:ext cx="5203178" cy="687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-media-cache-ak0.pinimg.com/originals/8c/77/67/8c77679b01232da272418d6ed4692ea0.pn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1" t="5008" r="3996"/>
          <a:stretch/>
        </p:blipFill>
        <p:spPr bwMode="auto">
          <a:xfrm rot="20516169" flipH="1">
            <a:off x="315483" y="310099"/>
            <a:ext cx="2299397" cy="268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36412" y="1072080"/>
            <a:ext cx="9422785" cy="822057"/>
          </a:xfrm>
        </p:spPr>
        <p:txBody>
          <a:bodyPr anchor="ctr"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Classic Crème Lipstick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0132" y="2985323"/>
            <a:ext cx="66179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400" dirty="0"/>
              <a:t>High Definition. 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High coverage. </a:t>
            </a:r>
            <a:endParaRPr lang="en-US" sz="2400" dirty="0" smtClean="0"/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Intense </a:t>
            </a:r>
            <a:r>
              <a:rPr lang="en-US" sz="2400" dirty="0"/>
              <a:t>pigments.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Comfortable on lips</a:t>
            </a:r>
            <a:r>
              <a:rPr lang="en-US" sz="2400" dirty="0" smtClean="0"/>
              <a:t>.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/>
              <a:t>Rosy hues.</a:t>
            </a:r>
            <a:endParaRPr lang="en-US" sz="2400" dirty="0"/>
          </a:p>
          <a:p>
            <a:pPr lvl="1">
              <a:lnSpc>
                <a:spcPct val="150000"/>
              </a:lnSpc>
            </a:pPr>
            <a:r>
              <a:rPr lang="en-US" sz="2400" dirty="0"/>
              <a:t>Available </a:t>
            </a:r>
            <a:r>
              <a:rPr lang="en-US" sz="2400" dirty="0" smtClean="0"/>
              <a:t>in new </a:t>
            </a:r>
            <a:r>
              <a:rPr lang="en-US" sz="2400" dirty="0"/>
              <a:t>6 </a:t>
            </a:r>
            <a:r>
              <a:rPr lang="en-US" sz="2400" dirty="0" smtClean="0"/>
              <a:t>exotic and lovely </a:t>
            </a:r>
            <a:r>
              <a:rPr lang="en-US" sz="2400" dirty="0"/>
              <a:t>shades.</a:t>
            </a:r>
          </a:p>
        </p:txBody>
      </p:sp>
      <p:pic>
        <p:nvPicPr>
          <p:cNvPr id="9" name="Picture 8" descr="Mistral logo.jpg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rcRect l="3359" t="13697" r="58872" b="28441"/>
          <a:stretch/>
        </p:blipFill>
        <p:spPr>
          <a:xfrm>
            <a:off x="9659197" y="5810250"/>
            <a:ext cx="1118446" cy="60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63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\Mistral Of Milan\Be Gorgeous Day\Images-REF\1d866ca2ee38e3ea8d8eef345e563173_floral-lace-ornament-ppt-corner-lace-clipart-png_1600-12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5955" cy="67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2907" y="91592"/>
            <a:ext cx="10024034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400" b="1" dirty="0">
                <a:solidFill>
                  <a:srgbClr val="FFA3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Be </a:t>
            </a:r>
            <a:r>
              <a:rPr lang="en-US" sz="5400" b="1" dirty="0" smtClean="0">
                <a:solidFill>
                  <a:srgbClr val="FFA3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Bold This Valentine Season with</a:t>
            </a:r>
          </a:p>
          <a:p>
            <a:pPr algn="ctr">
              <a:lnSpc>
                <a:spcPts val="5000"/>
              </a:lnSpc>
            </a:pPr>
            <a:r>
              <a:rPr lang="en-US" sz="4000" b="1" dirty="0">
                <a:solidFill>
                  <a:srgbClr val="FFA3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Mistral of Milan </a:t>
            </a:r>
            <a:r>
              <a:rPr lang="en-US" sz="4000" b="1" dirty="0" smtClean="0">
                <a:solidFill>
                  <a:srgbClr val="FFA3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Classic Crème Lipsticks</a:t>
            </a:r>
            <a:endParaRPr lang="en-US" sz="5400" b="1" dirty="0">
              <a:solidFill>
                <a:srgbClr val="FFA3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563843"/>
              </p:ext>
            </p:extLst>
          </p:nvPr>
        </p:nvGraphicFramePr>
        <p:xfrm>
          <a:off x="8291686" y="5165728"/>
          <a:ext cx="2577466" cy="75057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288733"/>
                <a:gridCol w="1288733"/>
              </a:tblGrid>
              <a:tr h="1492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MRP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DP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Rs</a:t>
                      </a:r>
                      <a:r>
                        <a:rPr lang="en-US" sz="2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515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Rs</a:t>
                      </a:r>
                      <a:r>
                        <a:rPr lang="en-US" sz="2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440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956911"/>
              </p:ext>
            </p:extLst>
          </p:nvPr>
        </p:nvGraphicFramePr>
        <p:xfrm>
          <a:off x="8287876" y="5992517"/>
          <a:ext cx="2577466" cy="75057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288733"/>
                <a:gridCol w="1288733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BV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PV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264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14.67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 descr="D:\ARC\Mistral Of Milan\Valentine Collection\Valentine Collection '18\Mistral\Lipstick\Lipstick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970" y="3102948"/>
            <a:ext cx="1420284" cy="34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ARC\Mistral Of Milan\Valentine Collection\Valentine Collection '18\Mistral\Lipstick\Lipstick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1893">
            <a:off x="322181" y="3432677"/>
            <a:ext cx="1420284" cy="34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RC\Mistral Of Milan\Valentine Collection\Valentine Collection '18\Mistral\Lipstick\Lipstick 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169" y="1839789"/>
            <a:ext cx="1420284" cy="34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ARC\Mistral Of Milan\Valentine Collection\Valentine Collection '18\Mistral\Lipstick\Lipstick 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2708">
            <a:off x="1856729" y="2259851"/>
            <a:ext cx="1420284" cy="34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22662" y="5078146"/>
            <a:ext cx="1571625" cy="646331"/>
          </a:xfrm>
          <a:prstGeom prst="rect">
            <a:avLst/>
          </a:prstGeom>
          <a:solidFill>
            <a:srgbClr val="FF0066">
              <a:alpha val="3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Cherry-on-top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033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9862" y="2355003"/>
            <a:ext cx="1571625" cy="646331"/>
          </a:xfrm>
          <a:prstGeom prst="rect">
            <a:avLst/>
          </a:prstGeom>
          <a:solidFill>
            <a:srgbClr val="FF0066">
              <a:alpha val="3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Bold  Red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034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88472" y="2560237"/>
            <a:ext cx="1571625" cy="646331"/>
          </a:xfrm>
          <a:prstGeom prst="rect">
            <a:avLst/>
          </a:prstGeom>
          <a:solidFill>
            <a:srgbClr val="FF0066">
              <a:alpha val="3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Desert Rose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035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31384" y="1891998"/>
            <a:ext cx="1571625" cy="646331"/>
          </a:xfrm>
          <a:prstGeom prst="rect">
            <a:avLst/>
          </a:prstGeom>
          <a:solidFill>
            <a:srgbClr val="FF0066">
              <a:alpha val="3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That Pink!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037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01877" y="5093929"/>
            <a:ext cx="1571625" cy="646331"/>
          </a:xfrm>
          <a:prstGeom prst="rect">
            <a:avLst/>
          </a:prstGeom>
          <a:solidFill>
            <a:srgbClr val="FF0066">
              <a:alpha val="3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Golden Peach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036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40177" y="2277785"/>
            <a:ext cx="1571625" cy="646331"/>
          </a:xfrm>
          <a:prstGeom prst="rect">
            <a:avLst/>
          </a:prstGeom>
          <a:solidFill>
            <a:srgbClr val="FF0066">
              <a:alpha val="3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Undercurrent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038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079" name="Picture 7" descr="D:\ARC\Mistral Of Milan\Valentine Collection\Valentine Collection '18\Mistral\Lipstick\Lipstick 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990">
            <a:off x="5003730" y="3429628"/>
            <a:ext cx="1420284" cy="34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RC\Mistral Of Milan\Valentine Collection\Valentine Collection '18\Mistral\Lipstick\Lipstick 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884" y="1818155"/>
            <a:ext cx="1420284" cy="344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02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ARC\Mistral Of Milan\Be Gorgeous Day\8 AUG '17 Be Gorgeous Day\Images\db1fb36d28c2b3eb6f01ef469bf13db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07"/>
          <a:stretch/>
        </p:blipFill>
        <p:spPr bwMode="auto">
          <a:xfrm>
            <a:off x="4666058" y="-7937"/>
            <a:ext cx="63067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ARC\Mistral Of Milan\Be Gorgeous Day\Images-REF\scarab-spring-michael-david-adams-0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538995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88375" y="3344158"/>
            <a:ext cx="1731054" cy="64633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Bold Red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034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944" y="5810250"/>
            <a:ext cx="2187856" cy="64633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Cherry-on-top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036</a:t>
            </a:r>
          </a:p>
        </p:txBody>
      </p:sp>
      <p:pic>
        <p:nvPicPr>
          <p:cNvPr id="12" name="Picture 11" descr="Mistral logo.jpg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rcRect l="3359" t="13697" r="58872" b="28441"/>
          <a:stretch/>
        </p:blipFill>
        <p:spPr>
          <a:xfrm>
            <a:off x="9659197" y="5810250"/>
            <a:ext cx="1118446" cy="60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5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\Mistral Of Milan\Be Gorgeous Day\hello-spr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28"/>
          <a:stretch/>
        </p:blipFill>
        <p:spPr bwMode="auto">
          <a:xfrm>
            <a:off x="0" y="-27182"/>
            <a:ext cx="10972800" cy="688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17476" y="1056291"/>
            <a:ext cx="4029666" cy="1182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s://s-media-cache-ak0.pinimg.com/736x/0f/9f/02/0f9f02d77a79c98a22dd0ba427ef70fc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4" t="21874" r="9450" b="9591"/>
          <a:stretch/>
        </p:blipFill>
        <p:spPr bwMode="auto">
          <a:xfrm>
            <a:off x="5756611" y="1177470"/>
            <a:ext cx="3355988" cy="314698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24351" y="4324453"/>
            <a:ext cx="645557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Rage Italic" panose="03070502040507070304" pitchFamily="66" charset="0"/>
              </a:rPr>
              <a:t>And time for love in the air!</a:t>
            </a:r>
            <a:endParaRPr lang="en-US" sz="4800" dirty="0">
              <a:latin typeface="Rage Italic" panose="03070502040507070304" pitchFamily="66" charset="0"/>
            </a:endParaRPr>
          </a:p>
        </p:txBody>
      </p:sp>
      <p:pic>
        <p:nvPicPr>
          <p:cNvPr id="6" name="Picture 5" descr="Mistral logo.jpg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rcRect l="3359" t="13697" r="58872" b="28441"/>
          <a:stretch/>
        </p:blipFill>
        <p:spPr>
          <a:xfrm>
            <a:off x="6875381" y="5085359"/>
            <a:ext cx="1118446" cy="60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6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D:\ARC\Mistral Of Milan\Be Gorgeous Day\8 AUG '17 Be Gorgeous Day\Images\_MG_18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536"/>
          <a:stretch/>
        </p:blipFill>
        <p:spPr bwMode="auto">
          <a:xfrm>
            <a:off x="4400551" y="2838"/>
            <a:ext cx="2247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ARC\Mistral Of Milan\Be Gorgeous Day\All images\8b0b9d6baab51247bbb160eec13038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36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ARC\Mistral Of Milan\Be Gorgeous Day\8 AUG '17 Be Gorgeous Day\Images\_MG_18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513" y="0"/>
            <a:ext cx="4574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90193" y="5449264"/>
            <a:ext cx="1962807" cy="64633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Desert </a:t>
            </a: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Rose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035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9521" y="3429000"/>
            <a:ext cx="2210926" cy="64633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Golden </a:t>
            </a: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Peach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036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10" descr="Mistral logo.jpg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rcRect l="3359" t="13697" r="58872" b="28441"/>
          <a:stretch/>
        </p:blipFill>
        <p:spPr>
          <a:xfrm>
            <a:off x="9659197" y="5810250"/>
            <a:ext cx="1118446" cy="60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0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ARC\Mistral Of Milan\references\Model Pics\Glamour\stock-photo-735073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9"/>
          <a:stretch/>
        </p:blipFill>
        <p:spPr bwMode="auto">
          <a:xfrm>
            <a:off x="4602691" y="-18174"/>
            <a:ext cx="6370109" cy="687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ARC\Mistral Of Milan\references\Model Pics\Glamour\549bba95d04760df7d896003e4b4b052-e13656197789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7"/>
            <a:ext cx="4602691" cy="690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25438" y="3163176"/>
            <a:ext cx="1907513" cy="64633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That Pink</a:t>
            </a:r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!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037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97574" y="4313429"/>
            <a:ext cx="1879926" cy="64633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Undercurrent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038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00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9324"/>
            <a:ext cx="10972800" cy="6858000"/>
            <a:chOff x="0" y="-9324"/>
            <a:chExt cx="10972800" cy="6858000"/>
          </a:xfrm>
        </p:grpSpPr>
        <p:pic>
          <p:nvPicPr>
            <p:cNvPr id="12" name="Picture 2" descr="https://image.jimcdn.com/app/cms/image/transf/dimension=1920x400:format=jpg/path/s828658b744e64b9c/image/if5e07efde5dfe7a6/version/1479242096/image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592"/>
            <a:stretch/>
          </p:blipFill>
          <p:spPr bwMode="auto">
            <a:xfrm>
              <a:off x="0" y="-9324"/>
              <a:ext cx="207645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https://image.jimcdn.com/app/cms/image/transf/dimension=1920x400:format=jpg/path/s828658b744e64b9c/image/if5e07efde5dfe7a6/version/1479242096/image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509"/>
            <a:stretch/>
          </p:blipFill>
          <p:spPr bwMode="auto">
            <a:xfrm>
              <a:off x="1905000" y="-9324"/>
              <a:ext cx="90678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 descr="https://s-media-cache-ak0.pinimg.com/originals/8c/77/67/8c77679b01232da272418d6ed4692ea0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1" t="5008" r="3996"/>
          <a:stretch/>
        </p:blipFill>
        <p:spPr bwMode="auto">
          <a:xfrm rot="20516169" flipH="1">
            <a:off x="315483" y="310099"/>
            <a:ext cx="2299397" cy="268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36412" y="1072080"/>
            <a:ext cx="9422785" cy="822057"/>
          </a:xfrm>
        </p:spPr>
        <p:txBody>
          <a:bodyPr anchor="ctr"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Silk Shine Lip Gloss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0132" y="2985323"/>
            <a:ext cx="66179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For the lips </a:t>
            </a:r>
            <a:r>
              <a:rPr lang="en-US" sz="2400" dirty="0">
                <a:solidFill>
                  <a:schemeClr val="bg1"/>
                </a:solidFill>
              </a:rPr>
              <a:t>that dazzle with brilliance</a:t>
            </a:r>
            <a:r>
              <a:rPr lang="en-US" sz="2400" dirty="0" smtClean="0">
                <a:solidFill>
                  <a:schemeClr val="bg1"/>
                </a:solidFill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</a:rPr>
              <a:t>Brilliant </a:t>
            </a:r>
            <a:r>
              <a:rPr lang="en-US" sz="2400" dirty="0" smtClean="0">
                <a:solidFill>
                  <a:schemeClr val="bg1"/>
                </a:solidFill>
              </a:rPr>
              <a:t>Shine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Lightweight </a:t>
            </a:r>
            <a:r>
              <a:rPr lang="en-US" sz="2400" dirty="0">
                <a:solidFill>
                  <a:schemeClr val="bg1"/>
                </a:solidFill>
              </a:rPr>
              <a:t>Texture </a:t>
            </a: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Silky </a:t>
            </a:r>
            <a:r>
              <a:rPr lang="en-US" sz="2400" dirty="0">
                <a:solidFill>
                  <a:schemeClr val="bg1"/>
                </a:solidFill>
              </a:rPr>
              <a:t>Soft Feel 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Available in new </a:t>
            </a:r>
            <a:r>
              <a:rPr lang="en-US" sz="2400" dirty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 sweet shades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9" name="Picture 8" descr="Mistral logo.jpg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rcRect l="3359" t="13697" r="58872" b="28441"/>
          <a:stretch/>
        </p:blipFill>
        <p:spPr>
          <a:xfrm>
            <a:off x="9659197" y="5810250"/>
            <a:ext cx="1118446" cy="60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5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RC\Mistral Of Milan\Be Gorgeous Day\Images-REF\1d866ca2ee38e3ea8d8eef345e563173_floral-lace-ornament-ppt-corner-lace-clipart-png_1600-12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5955" cy="67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2907" y="91592"/>
            <a:ext cx="10024034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5400" b="1" dirty="0">
                <a:solidFill>
                  <a:srgbClr val="FFA3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Be </a:t>
            </a:r>
            <a:r>
              <a:rPr lang="en-US" sz="5400" b="1" dirty="0" smtClean="0">
                <a:solidFill>
                  <a:srgbClr val="FFA3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Cute This Valentine Season with</a:t>
            </a:r>
          </a:p>
          <a:p>
            <a:pPr algn="ctr">
              <a:lnSpc>
                <a:spcPts val="5000"/>
              </a:lnSpc>
            </a:pPr>
            <a:r>
              <a:rPr lang="en-US" sz="4000" b="1" dirty="0">
                <a:solidFill>
                  <a:srgbClr val="FFA3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Mistral of Milan Silk Shine Lip Gloss</a:t>
            </a:r>
            <a:endParaRPr lang="en-US" sz="5400" b="1" dirty="0">
              <a:solidFill>
                <a:srgbClr val="FFA3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464531"/>
              </p:ext>
            </p:extLst>
          </p:nvPr>
        </p:nvGraphicFramePr>
        <p:xfrm>
          <a:off x="8291686" y="5165728"/>
          <a:ext cx="2577466" cy="75057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288733"/>
                <a:gridCol w="1288733"/>
              </a:tblGrid>
              <a:tr h="1492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MRP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DP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Rs</a:t>
                      </a:r>
                      <a:r>
                        <a:rPr lang="en-US" sz="2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355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Rs</a:t>
                      </a:r>
                      <a:r>
                        <a:rPr lang="en-US" sz="2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305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555083"/>
              </p:ext>
            </p:extLst>
          </p:nvPr>
        </p:nvGraphicFramePr>
        <p:xfrm>
          <a:off x="8287876" y="5992517"/>
          <a:ext cx="2577466" cy="75057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288733"/>
                <a:gridCol w="1288733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BV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PV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183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10.17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248909" y="4333072"/>
            <a:ext cx="1571625" cy="646331"/>
          </a:xfrm>
          <a:prstGeom prst="rect">
            <a:avLst/>
          </a:prstGeom>
          <a:solidFill>
            <a:srgbClr val="FF0066">
              <a:alpha val="3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Gold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Rush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007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45385" y="2484512"/>
            <a:ext cx="1571625" cy="646331"/>
          </a:xfrm>
          <a:prstGeom prst="rect">
            <a:avLst/>
          </a:prstGeom>
          <a:solidFill>
            <a:srgbClr val="FF0066">
              <a:alpha val="3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Cherry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Blossom 008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79657" y="5401311"/>
            <a:ext cx="1571625" cy="646331"/>
          </a:xfrm>
          <a:prstGeom prst="rect">
            <a:avLst/>
          </a:prstGeom>
          <a:solidFill>
            <a:srgbClr val="FF0066">
              <a:alpha val="3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Innocence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009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84813" y="1891998"/>
            <a:ext cx="1571625" cy="646331"/>
          </a:xfrm>
          <a:prstGeom prst="rect">
            <a:avLst/>
          </a:prstGeom>
          <a:solidFill>
            <a:srgbClr val="FF0066">
              <a:alpha val="3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Pink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010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149" name="Picture 5" descr="D:\ARC\Mistral Of Milan\Valentine Collection\Valentine Collection '18\Mistral\Lip Gloss\Lip Gloss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4948">
            <a:off x="6036169" y="1279389"/>
            <a:ext cx="1133677" cy="355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ARC\Mistral Of Milan\Valentine Collection\Valentine Collection '18\Mistral\Lip Gloss\Lip Gloss 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68" y="2759319"/>
            <a:ext cx="1133677" cy="355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ARC\Mistral Of Milan\Valentine Collection\Valentine Collection '18\Mistral\Lip Gloss\Lip Gloss 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898" y="2355003"/>
            <a:ext cx="1133677" cy="355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D:\ARC\Mistral Of Milan\Valentine Collection\Valentine Collection '18\Mistral\Lip Gloss\Lip Gloss 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4052">
            <a:off x="4921137" y="3079806"/>
            <a:ext cx="1133678" cy="355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59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FFFF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www.boldsky.com/img/2017/06/28-1498646998-wingedeyelin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19740"/>
          <a:stretch/>
        </p:blipFill>
        <p:spPr bwMode="auto">
          <a:xfrm>
            <a:off x="2185058" y="0"/>
            <a:ext cx="8806792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-media-cache-ak0.pinimg.com/originals/8c/77/67/8c77679b01232da272418d6ed4692ea0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1" t="5008" r="3996"/>
          <a:stretch/>
        </p:blipFill>
        <p:spPr bwMode="auto">
          <a:xfrm rot="19611775">
            <a:off x="6740559" y="3476563"/>
            <a:ext cx="1729139" cy="201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4"/>
          <p:cNvSpPr txBox="1">
            <a:spLocks/>
          </p:cNvSpPr>
          <p:nvPr/>
        </p:nvSpPr>
        <p:spPr>
          <a:xfrm>
            <a:off x="6384455" y="4664767"/>
            <a:ext cx="4816945" cy="973258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700"/>
              </a:lnSpc>
              <a:buNone/>
            </a:pPr>
            <a:r>
              <a:rPr lang="en-US" sz="4800" dirty="0" err="1" smtClean="0">
                <a:solidFill>
                  <a:srgbClr val="A0E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EyeRule</a:t>
            </a:r>
            <a:r>
              <a:rPr lang="en-US" sz="4800" dirty="0" smtClean="0">
                <a:solidFill>
                  <a:srgbClr val="A0E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Eyeliner Pen</a:t>
            </a:r>
            <a:endParaRPr lang="en-US" sz="4800" b="1" dirty="0">
              <a:solidFill>
                <a:srgbClr val="A0EE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Picture 4" descr="Mistral logo.jpg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rcRect l="3359" t="13697" r="58872" b="28441"/>
          <a:stretch/>
        </p:blipFill>
        <p:spPr>
          <a:xfrm>
            <a:off x="9659197" y="5810250"/>
            <a:ext cx="1118446" cy="606053"/>
          </a:xfrm>
          <a:prstGeom prst="rect">
            <a:avLst/>
          </a:prstGeom>
        </p:spPr>
      </p:pic>
      <p:pic>
        <p:nvPicPr>
          <p:cNvPr id="9" name="Picture 8" descr="https://www.boldsky.com/img/2017/06/28-1498646998-wingedeyelin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3" r="92309"/>
          <a:stretch/>
        </p:blipFill>
        <p:spPr bwMode="auto">
          <a:xfrm>
            <a:off x="-19050" y="0"/>
            <a:ext cx="3009900" cy="684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768018"/>
            <a:ext cx="6947558" cy="5575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excellent </a:t>
            </a:r>
            <a:r>
              <a:rPr lang="en-US" sz="2400" dirty="0" smtClean="0"/>
              <a:t>color </a:t>
            </a:r>
            <a:r>
              <a:rPr lang="en-US" sz="2400" dirty="0"/>
              <a:t>pay-off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even </a:t>
            </a:r>
            <a:r>
              <a:rPr lang="en-US" sz="2400" dirty="0"/>
              <a:t>&amp; playful lining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ultra-fine </a:t>
            </a:r>
            <a:r>
              <a:rPr lang="en-US" sz="2400" dirty="0"/>
              <a:t>or dramatic </a:t>
            </a:r>
            <a:r>
              <a:rPr lang="en-US" sz="2400" dirty="0" smtClean="0"/>
              <a:t>line</a:t>
            </a:r>
            <a:endParaRPr lang="en-US" sz="24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Silky Finish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water-resistant &amp; quick </a:t>
            </a:r>
            <a:r>
              <a:rPr lang="en-US" sz="2400" dirty="0"/>
              <a:t>drying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no feathering &amp; smudge proof</a:t>
            </a:r>
            <a:endParaRPr lang="en-US" sz="2400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lasts </a:t>
            </a:r>
            <a:r>
              <a:rPr lang="en-US" sz="2400" dirty="0"/>
              <a:t>all day (14 hours and more)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comes </a:t>
            </a:r>
            <a:r>
              <a:rPr lang="en-US" sz="2400" dirty="0"/>
              <a:t>off easily without a trace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smtClean="0"/>
              <a:t>dermatologically </a:t>
            </a:r>
            <a:r>
              <a:rPr lang="en-US" sz="2400" dirty="0"/>
              <a:t>tested &amp; approved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/>
              <a:t>ophthalmologically</a:t>
            </a:r>
            <a:r>
              <a:rPr lang="en-US" sz="2400" dirty="0" smtClean="0"/>
              <a:t> </a:t>
            </a:r>
            <a:r>
              <a:rPr lang="en-US" sz="2400" dirty="0"/>
              <a:t>tested &amp; approved</a:t>
            </a:r>
          </a:p>
        </p:txBody>
      </p:sp>
    </p:spTree>
    <p:extLst>
      <p:ext uri="{BB962C8B-B14F-4D97-AF65-F5344CB8AC3E}">
        <p14:creationId xmlns:p14="http://schemas.microsoft.com/office/powerpoint/2010/main" val="58330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ARC\Mistral Of Milan\Be Gorgeous Day\Images-REF\1d866ca2ee38e3ea8d8eef345e563173_floral-lace-ornament-ppt-corner-lace-clipart-png_1600-12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0975955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lick link for details. #MediciMode Follow me: http://www.Instagram.com/MediciMode &amp; http://www.Facebook.com/MediciMode. Subscribe to The M List: http://www.MediciMode.com/subscri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181" y="24530"/>
            <a:ext cx="5117620" cy="681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990971"/>
              </p:ext>
            </p:extLst>
          </p:nvPr>
        </p:nvGraphicFramePr>
        <p:xfrm>
          <a:off x="8291686" y="5165728"/>
          <a:ext cx="2577466" cy="75057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288733"/>
                <a:gridCol w="1288733"/>
              </a:tblGrid>
              <a:tr h="1492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MRP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DP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Rs</a:t>
                      </a:r>
                      <a:r>
                        <a:rPr lang="en-US" sz="2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550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Rs</a:t>
                      </a:r>
                      <a:r>
                        <a:rPr lang="en-US" sz="2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450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134977"/>
              </p:ext>
            </p:extLst>
          </p:nvPr>
        </p:nvGraphicFramePr>
        <p:xfrm>
          <a:off x="8287876" y="5992517"/>
          <a:ext cx="2577466" cy="750570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288733"/>
                <a:gridCol w="1288733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BV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PV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270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3B8A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7180" name="Picture 12" descr="A graphic eyeliner look that's ready to make an entrance, turn heads, and party hard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97" y="24530"/>
            <a:ext cx="4330875" cy="56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 rot="20754785">
            <a:off x="-1055019" y="137936"/>
            <a:ext cx="4307435" cy="6838950"/>
            <a:chOff x="-197769" y="374655"/>
            <a:chExt cx="4307435" cy="6838950"/>
          </a:xfrm>
        </p:grpSpPr>
        <p:pic>
          <p:nvPicPr>
            <p:cNvPr id="7170" name="Picture 2" descr="D:\ARC\Mistral Of Milan\Valentine Collection\Valentine Collection '18\Mistral\Eyeliner pencil\Eyeliner pencil1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09"/>
            <a:stretch/>
          </p:blipFill>
          <p:spPr bwMode="auto">
            <a:xfrm rot="1760459">
              <a:off x="1343024" y="374655"/>
              <a:ext cx="1142476" cy="6838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D:\ARC\Mistral Of Milan\Valentine Collection\Valentine Collection '18\Mistral\Eyeliner pencil\Eyeliner pencil1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09" b="27055"/>
            <a:stretch/>
          </p:blipFill>
          <p:spPr bwMode="auto">
            <a:xfrm rot="4616684">
              <a:off x="1384711" y="3819200"/>
              <a:ext cx="1142476" cy="43074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927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ARC\Mistral Of Milan\Be Gorgeous Day\Images-REF\1d866ca2ee38e3ea8d8eef345e563173_floral-lace-ornament-ppt-corner-lace-clipart-png_1600-12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0975955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erfect-winged-eyelin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51" r="50000"/>
          <a:stretch/>
        </p:blipFill>
        <p:spPr bwMode="auto">
          <a:xfrm>
            <a:off x="4722813" y="604837"/>
            <a:ext cx="2686050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erfect-winged-eyelin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36"/>
          <a:stretch/>
        </p:blipFill>
        <p:spPr bwMode="auto">
          <a:xfrm>
            <a:off x="0" y="1809749"/>
            <a:ext cx="4321280" cy="366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erfect-winged-eyelin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2" t="44651"/>
          <a:stretch/>
        </p:blipFill>
        <p:spPr bwMode="auto">
          <a:xfrm>
            <a:off x="8424842" y="606425"/>
            <a:ext cx="2551113" cy="56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07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fashiongonerogue.com/wp-content/uploads/2014/01/red-beauty-story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" r="1"/>
          <a:stretch/>
        </p:blipFill>
        <p:spPr bwMode="auto">
          <a:xfrm>
            <a:off x="-1" y="0"/>
            <a:ext cx="4813561" cy="687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fashiongonerogue.com/wp-content/uploads/2014/01/red-beauty-story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32"/>
          <a:stretch/>
        </p:blipFill>
        <p:spPr bwMode="auto">
          <a:xfrm>
            <a:off x="4470665" y="0"/>
            <a:ext cx="6502135" cy="687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fashiongonerogue.com/wp-content/uploads/2014/01/red-beauty-story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4" r="1"/>
          <a:stretch/>
        </p:blipFill>
        <p:spPr bwMode="auto">
          <a:xfrm flipH="1">
            <a:off x="8054603" y="21012"/>
            <a:ext cx="29181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-media-cache-ak0.pinimg.com/originals/8c/77/67/8c77679b01232da272418d6ed4692ea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1" t="5008" r="3996"/>
          <a:stretch/>
        </p:blipFill>
        <p:spPr bwMode="auto">
          <a:xfrm rot="20394927" flipH="1">
            <a:off x="3444998" y="1472460"/>
            <a:ext cx="1695835" cy="198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sparkle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284" y="3223757"/>
            <a:ext cx="359096" cy="39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190533" y="588764"/>
            <a:ext cx="6923201" cy="2556447"/>
            <a:chOff x="3545036" y="588765"/>
            <a:chExt cx="7692445" cy="1794728"/>
          </a:xfrm>
        </p:grpSpPr>
        <p:sp>
          <p:nvSpPr>
            <p:cNvPr id="8" name="Text Placeholder 4"/>
            <p:cNvSpPr txBox="1">
              <a:spLocks/>
            </p:cNvSpPr>
            <p:nvPr/>
          </p:nvSpPr>
          <p:spPr>
            <a:xfrm>
              <a:off x="3545036" y="602601"/>
              <a:ext cx="7692445" cy="1780892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4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New Ultra Stay Nail Lacquer</a:t>
              </a:r>
              <a:endPara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10" name="Picture 4" descr="Image result for sparkle 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3962" y="588765"/>
              <a:ext cx="1057536" cy="1060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 descr="Mistral logo.jpg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rcRect l="3359" t="13697" r="58872" b="28441"/>
          <a:stretch/>
        </p:blipFill>
        <p:spPr>
          <a:xfrm>
            <a:off x="9659197" y="5810250"/>
            <a:ext cx="1118446" cy="6060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61538" y="5025419"/>
            <a:ext cx="61036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Pop  colors , perfect for your every mood.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Shades </a:t>
            </a:r>
            <a:r>
              <a:rPr lang="en-US" sz="2400" dirty="0">
                <a:solidFill>
                  <a:schemeClr val="bg1"/>
                </a:solidFill>
              </a:rPr>
              <a:t>that will have you twinkling like a fairy this Valentine season.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636822"/>
              </p:ext>
            </p:extLst>
          </p:nvPr>
        </p:nvGraphicFramePr>
        <p:xfrm>
          <a:off x="679421" y="4155879"/>
          <a:ext cx="2577466" cy="927735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288733"/>
                <a:gridCol w="1288733"/>
              </a:tblGrid>
              <a:tr h="552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MRP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0066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DP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0066">
                        <a:alpha val="55000"/>
                      </a:srgb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Rs</a:t>
                      </a:r>
                      <a:r>
                        <a:rPr lang="en-US" sz="2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220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0066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 smtClean="0">
                          <a:solidFill>
                            <a:schemeClr val="bg1"/>
                          </a:solidFill>
                          <a:effectLst/>
                        </a:rPr>
                        <a:t>Rs</a:t>
                      </a:r>
                      <a:r>
                        <a:rPr lang="en-US" sz="2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 190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0066">
                        <a:alpha val="55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8250025"/>
              </p:ext>
            </p:extLst>
          </p:nvPr>
        </p:nvGraphicFramePr>
        <p:xfrm>
          <a:off x="690851" y="5287468"/>
          <a:ext cx="2577466" cy="927735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{7DF18680-E054-41AD-8BC1-D1AEF772440D}</a:tableStyleId>
              </a:tblPr>
              <a:tblGrid>
                <a:gridCol w="1288733"/>
                <a:gridCol w="1288733"/>
              </a:tblGrid>
              <a:tr h="5524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BV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0066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PV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0066">
                        <a:alpha val="55000"/>
                      </a:srgbClr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114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0066">
                        <a:alpha val="5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6.33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8573" marR="8573" marT="9525" marB="0" anchor="ctr">
                    <a:solidFill>
                      <a:srgbClr val="FF0066">
                        <a:alpha val="55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336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D:\ARC\Mistral Of Milan\Be Gorgeous Day\Images-REF\1d866ca2ee38e3ea8d8eef345e563173_floral-lace-ornament-ppt-corner-lace-clipart-png_1600-12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0975955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ARC\Mistral Of Milan\Valentine Collection\Valentine Collection '18\Mistral\Nail paint\Utra Stay Nail Lacquer 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3541">
            <a:off x="4191104" y="1488594"/>
            <a:ext cx="1188559" cy="276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sparkle 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709" y="1"/>
            <a:ext cx="951782" cy="106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4382" y="245102"/>
            <a:ext cx="10024034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5000"/>
              </a:lnSpc>
            </a:pPr>
            <a:r>
              <a:rPr lang="en-US" sz="6000" b="1" dirty="0">
                <a:solidFill>
                  <a:srgbClr val="FF0066"/>
                </a:solidFill>
                <a:latin typeface="Edwardian Script ITC" panose="030303020407070D0804" pitchFamily="66" charset="0"/>
              </a:rPr>
              <a:t>When in doubt, just add </a:t>
            </a:r>
            <a:r>
              <a:rPr lang="en-US" sz="6000" b="1" dirty="0" smtClean="0">
                <a:solidFill>
                  <a:srgbClr val="FF0066"/>
                </a:solidFill>
                <a:latin typeface="Edwardian Script ITC" panose="030303020407070D0804" pitchFamily="66" charset="0"/>
              </a:rPr>
              <a:t>some pop!</a:t>
            </a:r>
          </a:p>
          <a:p>
            <a:pPr algn="ctr">
              <a:lnSpc>
                <a:spcPts val="5000"/>
              </a:lnSpc>
            </a:pPr>
            <a:r>
              <a:rPr lang="en-US" sz="4000" b="1" dirty="0">
                <a:solidFill>
                  <a:srgbClr val="FF0066"/>
                </a:solidFill>
              </a:rPr>
              <a:t>Mistral of Milan </a:t>
            </a:r>
            <a:r>
              <a:rPr lang="en-US" sz="4000" b="1" dirty="0" smtClean="0">
                <a:solidFill>
                  <a:srgbClr val="FF0066"/>
                </a:solidFill>
              </a:rPr>
              <a:t>Ultra Stay Nail Lacquer</a:t>
            </a:r>
            <a:endParaRPr lang="en-US" sz="6000" b="1" dirty="0">
              <a:solidFill>
                <a:srgbClr val="FF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82310" y="2248990"/>
            <a:ext cx="1711355" cy="646331"/>
          </a:xfrm>
          <a:prstGeom prst="rect">
            <a:avLst/>
          </a:prstGeom>
          <a:solidFill>
            <a:srgbClr val="FF0066">
              <a:alpha val="3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Dreamy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Rouge 050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01660" y="5248934"/>
            <a:ext cx="1048564" cy="923330"/>
          </a:xfrm>
          <a:prstGeom prst="rect">
            <a:avLst/>
          </a:prstGeom>
          <a:solidFill>
            <a:srgbClr val="FF0066">
              <a:alpha val="3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Rose Bud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049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86419" y="5555142"/>
            <a:ext cx="1437859" cy="646331"/>
          </a:xfrm>
          <a:prstGeom prst="rect">
            <a:avLst/>
          </a:prstGeom>
          <a:solidFill>
            <a:srgbClr val="FF0066">
              <a:alpha val="3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Lilly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Pink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048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978" y="4034130"/>
            <a:ext cx="1455318" cy="646331"/>
          </a:xfrm>
          <a:prstGeom prst="rect">
            <a:avLst/>
          </a:prstGeom>
          <a:solidFill>
            <a:srgbClr val="FF0066">
              <a:alpha val="3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Lavender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Luck 045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21922" y="2292763"/>
            <a:ext cx="1398856" cy="646331"/>
          </a:xfrm>
          <a:prstGeom prst="rect">
            <a:avLst/>
          </a:prstGeom>
          <a:solidFill>
            <a:srgbClr val="FF0066">
              <a:alpha val="3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Peaches</a:t>
            </a:r>
          </a:p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047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01169" y="5888530"/>
            <a:ext cx="1854832" cy="646331"/>
          </a:xfrm>
          <a:prstGeom prst="rect">
            <a:avLst/>
          </a:prstGeom>
          <a:solidFill>
            <a:srgbClr val="FF0066">
              <a:alpha val="3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Aqua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Marine 046</a:t>
            </a:r>
          </a:p>
        </p:txBody>
      </p:sp>
      <p:pic>
        <p:nvPicPr>
          <p:cNvPr id="4098" name="Picture 2" descr="D:\ARC\Mistral Of Milan\Valentine Collection\Valentine Collection '18\Mistral\Nail paint\Utra Stay Nail Lacquer 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182" y="1947211"/>
            <a:ext cx="1188559" cy="276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ARC\Mistral Of Milan\Valentine Collection\Valentine Collection '18\Mistral\Nail paint\Utra Stay Nail Lacquer 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8190">
            <a:off x="2490013" y="3249974"/>
            <a:ext cx="1188559" cy="276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ARC\Mistral Of Milan\Valentine Collection\Valentine Collection '18\Mistral\Nail paint\Utra Stay Nail Lacquer 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4389">
            <a:off x="8520362" y="3957673"/>
            <a:ext cx="1188559" cy="276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ARC\Mistral Of Milan\Valentine Collection\Valentine Collection '18\Mistral\Nail paint\Utra Stay Nail Lacquer 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918">
            <a:off x="7237031" y="2036741"/>
            <a:ext cx="1188559" cy="276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ARC\Mistral Of Milan\Valentine Collection\Valentine Collection '18\Mistral\Nail paint\Utra Stay Nail Lacquer 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9489">
            <a:off x="5041111" y="3823226"/>
            <a:ext cx="1188559" cy="276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00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1.bp.blogspot.com/-FRYqpKdCMeI/V7FQ02GG4iI/AAAAAAAAXOo/UhIctfSeRh05uqoM_zBSeaC0LuS59VEKQCLcB/s1600/wondrously-polished-cirque-colors-van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7" b="4029"/>
          <a:stretch/>
        </p:blipFill>
        <p:spPr bwMode="auto">
          <a:xfrm>
            <a:off x="0" y="0"/>
            <a:ext cx="3543300" cy="690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4.bp.blogspot.com/-o1thr3UlQIc/WO97VdO-efI/AAAAAAAAizg/rNCrC5_m-Q4b7veRpk_k8dkTvMZoy-XYgCEw/s1600/IMG_19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0" r="15250" b="7865"/>
          <a:stretch/>
        </p:blipFill>
        <p:spPr bwMode="auto">
          <a:xfrm>
            <a:off x="3543300" y="0"/>
            <a:ext cx="3200400" cy="393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i.ytimg.com/vi/BDkhVH3Ycyk/maxresdefaul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0"/>
          <a:stretch/>
        </p:blipFill>
        <p:spPr bwMode="auto">
          <a:xfrm>
            <a:off x="6743700" y="0"/>
            <a:ext cx="4229099" cy="487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sonailicious.com/wp-content/uploads/2014/11/delicate-nail-art-with-ulta3-summer-2015-collection-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3" t="27701"/>
          <a:stretch/>
        </p:blipFill>
        <p:spPr bwMode="auto">
          <a:xfrm>
            <a:off x="3543299" y="3936492"/>
            <a:ext cx="3546475" cy="294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96149" y="5582740"/>
            <a:ext cx="3676649" cy="707886"/>
          </a:xfrm>
          <a:prstGeom prst="rect">
            <a:avLst/>
          </a:prstGeom>
          <a:solidFill>
            <a:srgbClr val="FF0066">
              <a:alpha val="3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Easy DIY Nail Art</a:t>
            </a:r>
          </a:p>
        </p:txBody>
      </p:sp>
    </p:spTree>
    <p:extLst>
      <p:ext uri="{BB962C8B-B14F-4D97-AF65-F5344CB8AC3E}">
        <p14:creationId xmlns:p14="http://schemas.microsoft.com/office/powerpoint/2010/main" val="2389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ARC\Mistral Of Milan\Be Gorgeous Day\Red-Heart-Paper-Art-Wallpap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44"/>
          <a:stretch/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54379" y="365126"/>
            <a:ext cx="10023263" cy="1325563"/>
          </a:xfrm>
        </p:spPr>
        <p:txBody>
          <a:bodyPr>
            <a:noAutofit/>
          </a:bodyPr>
          <a:lstStyle/>
          <a:p>
            <a:r>
              <a:rPr lang="en-US" sz="7200" dirty="0" smtClean="0">
                <a:latin typeface="Edwardian Script ITC" panose="030303020407070D0804" pitchFamily="66" charset="0"/>
              </a:rPr>
              <a:t>Spring, when </a:t>
            </a:r>
            <a:r>
              <a:rPr lang="en-US" sz="7200" dirty="0">
                <a:latin typeface="Edwardian Script ITC" panose="030303020407070D0804" pitchFamily="66" charset="0"/>
              </a:rPr>
              <a:t>life is alive in everything! </a:t>
            </a:r>
          </a:p>
        </p:txBody>
      </p:sp>
      <p:pic>
        <p:nvPicPr>
          <p:cNvPr id="3074" name="Picture 2" descr="D:\ARC\Mistral Of Milan\Be Gorgeous Day\Red-Heart-Paper-Art-Wallpap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9"/>
          <a:stretch/>
        </p:blipFill>
        <p:spPr bwMode="auto">
          <a:xfrm>
            <a:off x="4076700" y="1409700"/>
            <a:ext cx="6998971" cy="54483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Spring </a:t>
            </a:r>
            <a:r>
              <a:rPr lang="en-US" dirty="0"/>
              <a:t>is the king of seasons— a time of sunshine and cheer, love and creativity. </a:t>
            </a:r>
            <a:r>
              <a:rPr lang="en-US" dirty="0" smtClean="0"/>
              <a:t>We </a:t>
            </a:r>
            <a:r>
              <a:rPr lang="en-US" dirty="0"/>
              <a:t>begin to feel more </a:t>
            </a:r>
            <a:r>
              <a:rPr lang="en-US" dirty="0" smtClean="0"/>
              <a:t>energetic.</a:t>
            </a:r>
          </a:p>
          <a:p>
            <a:pPr marL="285750" indent="-285750">
              <a:lnSpc>
                <a:spcPct val="150000"/>
              </a:lnSpc>
            </a:pPr>
            <a:r>
              <a:rPr lang="en-US" dirty="0"/>
              <a:t>Lets us </a:t>
            </a:r>
            <a:r>
              <a:rPr lang="en-US" dirty="0" smtClean="0"/>
              <a:t>welcome </a:t>
            </a:r>
            <a:r>
              <a:rPr lang="en-US" dirty="0"/>
              <a:t>the season that follows Winter and precedes Summer with open arms! </a:t>
            </a:r>
          </a:p>
          <a:p>
            <a:pPr marL="285750" indent="-285750">
              <a:lnSpc>
                <a:spcPct val="150000"/>
              </a:lnSpc>
            </a:pPr>
            <a:r>
              <a:rPr lang="en-US" dirty="0"/>
              <a:t>The nature wakes up after the winter hibernation. And we wake up with it.</a:t>
            </a:r>
          </a:p>
          <a:p>
            <a:pPr marL="285750" indent="-285750">
              <a:lnSpc>
                <a:spcPct val="150000"/>
              </a:lnSpc>
            </a:pPr>
            <a:r>
              <a:rPr lang="en-US" dirty="0"/>
              <a:t>Spring gives a chance for a fresh start.</a:t>
            </a:r>
          </a:p>
          <a:p>
            <a:pPr marL="285750" indent="-285750">
              <a:lnSpc>
                <a:spcPct val="150000"/>
              </a:lnSpc>
            </a:pPr>
            <a:r>
              <a:rPr lang="en-US" dirty="0"/>
              <a:t>Spring means new life.</a:t>
            </a:r>
          </a:p>
          <a:p>
            <a:pPr marL="285750" indent="-285750">
              <a:lnSpc>
                <a:spcPct val="150000"/>
              </a:lnSpc>
            </a:pPr>
            <a:r>
              <a:rPr lang="en-US" dirty="0"/>
              <a:t>Spring means discoveries.</a:t>
            </a:r>
          </a:p>
          <a:p>
            <a:pPr marL="285750" indent="-285750">
              <a:lnSpc>
                <a:spcPct val="150000"/>
              </a:lnSpc>
            </a:pPr>
            <a:r>
              <a:rPr lang="en-US" dirty="0" smtClean="0"/>
              <a:t>Flowers </a:t>
            </a:r>
            <a:r>
              <a:rPr lang="en-US" dirty="0"/>
              <a:t>are in bloom and field of grass makes us happy.  Thanks to Spring, we get beautiful flowers during this temperate season.</a:t>
            </a:r>
          </a:p>
          <a:p>
            <a:endParaRPr lang="en-US" dirty="0" smtClean="0"/>
          </a:p>
        </p:txBody>
      </p:sp>
      <p:pic>
        <p:nvPicPr>
          <p:cNvPr id="8" name="Picture 7" descr="Mistral logo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rcRect l="3359" t="13697" r="58872" b="28441"/>
          <a:stretch/>
        </p:blipFill>
        <p:spPr>
          <a:xfrm>
            <a:off x="9659197" y="5810250"/>
            <a:ext cx="1118446" cy="60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2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:\ARC\Mistral Of Milan\Valentine Collection\Valentine Collection '18\Dangler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D4D8E4"/>
              </a:clrFrom>
              <a:clrTo>
                <a:srgbClr val="D4D8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3" r="51250" b="12594"/>
          <a:stretch/>
        </p:blipFill>
        <p:spPr bwMode="auto">
          <a:xfrm>
            <a:off x="1619250" y="40503"/>
            <a:ext cx="7334250" cy="69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39727" y="2705354"/>
            <a:ext cx="588654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8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SCHEME </a:t>
            </a:r>
          </a:p>
          <a:p>
            <a:pPr algn="ctr">
              <a:lnSpc>
                <a:spcPts val="6000"/>
              </a:lnSpc>
            </a:pPr>
            <a:r>
              <a:rPr lang="en-US" sz="8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ALERT!!</a:t>
            </a:r>
            <a:endParaRPr lang="en-US" sz="88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73077" y="1725300"/>
            <a:ext cx="5560491" cy="588879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FF0066"/>
                </a:solidFill>
                <a:latin typeface="Arial Black" panose="020B0A04020102020204" pitchFamily="34" charset="0"/>
              </a:rPr>
              <a:t>Special Launch scheme</a:t>
            </a:r>
            <a:endParaRPr lang="en-US" sz="2400" b="1" dirty="0">
              <a:solidFill>
                <a:srgbClr val="FF0066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91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ARC\Mistral Of Milan\Be Gorgeous Day\Velentines-day-wallpaper-for-the-month-of-love-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48" b="6448"/>
          <a:stretch/>
        </p:blipFill>
        <p:spPr bwMode="auto">
          <a:xfrm>
            <a:off x="0" y="-1"/>
            <a:ext cx="109728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Mistral logo.jpg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rcRect l="3359" t="13697" r="58872" b="28441"/>
          <a:stretch/>
        </p:blipFill>
        <p:spPr>
          <a:xfrm rot="19276088">
            <a:off x="7138269" y="4971542"/>
            <a:ext cx="1578760" cy="85548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8085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7" b="5578"/>
          <a:stretch/>
        </p:blipFill>
        <p:spPr bwMode="auto">
          <a:xfrm>
            <a:off x="0" y="1809750"/>
            <a:ext cx="4145661" cy="35433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661" y="4138613"/>
            <a:ext cx="6832283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45661" y="2667000"/>
            <a:ext cx="38571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solidFill>
                  <a:srgbClr val="FFA3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Thank you.</a:t>
            </a:r>
            <a:endParaRPr lang="en-US" sz="8800" b="1" dirty="0">
              <a:solidFill>
                <a:srgbClr val="FFA3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8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http://www.freeppt.net/background/Spring-abstract-background-with-blue-lines-and-flow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9728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/>
          <p:cNvSpPr/>
          <p:nvPr/>
        </p:nvSpPr>
        <p:spPr>
          <a:xfrm>
            <a:off x="6949114" y="1996307"/>
            <a:ext cx="1794904" cy="2192884"/>
          </a:xfrm>
          <a:custGeom>
            <a:avLst/>
            <a:gdLst>
              <a:gd name="connsiteX0" fmla="*/ 15765 w 1497724"/>
              <a:gd name="connsiteY0" fmla="*/ 362607 h 1686911"/>
              <a:gd name="connsiteX1" fmla="*/ 0 w 1497724"/>
              <a:gd name="connsiteY1" fmla="*/ 1324304 h 1686911"/>
              <a:gd name="connsiteX2" fmla="*/ 756745 w 1497724"/>
              <a:gd name="connsiteY2" fmla="*/ 1686911 h 1686911"/>
              <a:gd name="connsiteX3" fmla="*/ 1497724 w 1497724"/>
              <a:gd name="connsiteY3" fmla="*/ 1308538 h 1686911"/>
              <a:gd name="connsiteX4" fmla="*/ 1497724 w 1497724"/>
              <a:gd name="connsiteY4" fmla="*/ 378373 h 1686911"/>
              <a:gd name="connsiteX5" fmla="*/ 788276 w 1497724"/>
              <a:gd name="connsiteY5" fmla="*/ 0 h 1686911"/>
              <a:gd name="connsiteX6" fmla="*/ 15765 w 1497724"/>
              <a:gd name="connsiteY6" fmla="*/ 362607 h 168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7724" h="1686911">
                <a:moveTo>
                  <a:pt x="15765" y="362607"/>
                </a:moveTo>
                <a:lnTo>
                  <a:pt x="0" y="1324304"/>
                </a:lnTo>
                <a:lnTo>
                  <a:pt x="756745" y="1686911"/>
                </a:lnTo>
                <a:lnTo>
                  <a:pt x="1497724" y="1308538"/>
                </a:lnTo>
                <a:lnTo>
                  <a:pt x="1497724" y="378373"/>
                </a:lnTo>
                <a:lnTo>
                  <a:pt x="788276" y="0"/>
                </a:lnTo>
                <a:lnTo>
                  <a:pt x="15765" y="362607"/>
                </a:lnTo>
                <a:close/>
              </a:path>
            </a:pathLst>
          </a:cu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Edwardian Script ITC" panose="030303020407070D0804" pitchFamily="66" charset="0"/>
              </a:rPr>
              <a:t>Spring</a:t>
            </a:r>
            <a:endParaRPr lang="en-US" sz="5400" dirty="0">
              <a:latin typeface="Edwardian Script ITC" panose="030303020407070D0804" pitchFamily="66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8900101" y="2204623"/>
            <a:ext cx="1839836" cy="2250693"/>
          </a:xfrm>
          <a:custGeom>
            <a:avLst/>
            <a:gdLst>
              <a:gd name="connsiteX0" fmla="*/ 15765 w 1497724"/>
              <a:gd name="connsiteY0" fmla="*/ 362607 h 1686911"/>
              <a:gd name="connsiteX1" fmla="*/ 0 w 1497724"/>
              <a:gd name="connsiteY1" fmla="*/ 1324304 h 1686911"/>
              <a:gd name="connsiteX2" fmla="*/ 756745 w 1497724"/>
              <a:gd name="connsiteY2" fmla="*/ 1686911 h 1686911"/>
              <a:gd name="connsiteX3" fmla="*/ 1497724 w 1497724"/>
              <a:gd name="connsiteY3" fmla="*/ 1308538 h 1686911"/>
              <a:gd name="connsiteX4" fmla="*/ 1497724 w 1497724"/>
              <a:gd name="connsiteY4" fmla="*/ 378373 h 1686911"/>
              <a:gd name="connsiteX5" fmla="*/ 788276 w 1497724"/>
              <a:gd name="connsiteY5" fmla="*/ 0 h 1686911"/>
              <a:gd name="connsiteX6" fmla="*/ 15765 w 1497724"/>
              <a:gd name="connsiteY6" fmla="*/ 362607 h 168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7724" h="1686911">
                <a:moveTo>
                  <a:pt x="15765" y="362607"/>
                </a:moveTo>
                <a:lnTo>
                  <a:pt x="0" y="1324304"/>
                </a:lnTo>
                <a:lnTo>
                  <a:pt x="756745" y="1686911"/>
                </a:lnTo>
                <a:lnTo>
                  <a:pt x="1497724" y="1308538"/>
                </a:lnTo>
                <a:lnTo>
                  <a:pt x="1497724" y="378373"/>
                </a:lnTo>
                <a:lnTo>
                  <a:pt x="788276" y="0"/>
                </a:lnTo>
                <a:lnTo>
                  <a:pt x="15765" y="36260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Rebirth</a:t>
            </a:r>
          </a:p>
          <a:p>
            <a:pPr algn="ctr"/>
            <a:r>
              <a:rPr lang="en-US" dirty="0" smtClean="0"/>
              <a:t>(Body)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40030" y="237798"/>
            <a:ext cx="6709084" cy="6362700"/>
          </a:xfrm>
          <a:prstGeom prst="rect">
            <a:avLst/>
          </a:prstGeom>
          <a:solidFill>
            <a:srgbClr val="9FFFFF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solidFill>
                  <a:schemeClr val="tx1"/>
                </a:solidFill>
              </a:rPr>
              <a:t>Commit </a:t>
            </a:r>
            <a:r>
              <a:rPr lang="en-US" sz="2000" b="1" dirty="0">
                <a:solidFill>
                  <a:schemeClr val="tx1"/>
                </a:solidFill>
              </a:rPr>
              <a:t>to </a:t>
            </a:r>
            <a:r>
              <a:rPr lang="en-US" sz="2000" b="1" dirty="0" smtClean="0">
                <a:solidFill>
                  <a:schemeClr val="tx1"/>
                </a:solidFill>
              </a:rPr>
              <a:t>cleansing your body and </a:t>
            </a:r>
            <a:r>
              <a:rPr lang="en-US" sz="2000" b="1" dirty="0">
                <a:solidFill>
                  <a:schemeClr val="tx1"/>
                </a:solidFill>
              </a:rPr>
              <a:t>your </a:t>
            </a:r>
            <a:r>
              <a:rPr lang="en-US" sz="2000" b="1" dirty="0" smtClean="0">
                <a:solidFill>
                  <a:schemeClr val="tx1"/>
                </a:solidFill>
              </a:rPr>
              <a:t>home. </a:t>
            </a:r>
          </a:p>
          <a:p>
            <a:pPr marL="568325" lvl="1" indent="-2222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tx1"/>
                </a:solidFill>
              </a:rPr>
              <a:t>Ganoderma</a:t>
            </a:r>
            <a:r>
              <a:rPr lang="en-US" sz="2000" dirty="0" smtClean="0">
                <a:solidFill>
                  <a:schemeClr val="tx1"/>
                </a:solidFill>
              </a:rPr>
              <a:t>, Dietary </a:t>
            </a:r>
            <a:r>
              <a:rPr lang="en-US" sz="2000" dirty="0" err="1" smtClean="0">
                <a:solidFill>
                  <a:schemeClr val="tx1"/>
                </a:solidFill>
              </a:rPr>
              <a:t>Fibre</a:t>
            </a:r>
            <a:r>
              <a:rPr lang="en-US" sz="2000" dirty="0" smtClean="0">
                <a:solidFill>
                  <a:schemeClr val="tx1"/>
                </a:solidFill>
              </a:rPr>
              <a:t>, Neem, Foot Patch </a:t>
            </a:r>
          </a:p>
          <a:p>
            <a:pPr marL="568325" lvl="1" indent="-2222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tx1"/>
                </a:solidFill>
              </a:rPr>
              <a:t>Ayusante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ToxClean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pPr marL="568325" lvl="1" indent="-2222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tx1"/>
                </a:solidFill>
              </a:rPr>
              <a:t>Hyvest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solidFill>
                  <a:schemeClr val="tx1"/>
                </a:solidFill>
              </a:rPr>
              <a:t>Get </a:t>
            </a:r>
            <a:r>
              <a:rPr lang="en-US" sz="2000" b="1" dirty="0">
                <a:solidFill>
                  <a:schemeClr val="tx1"/>
                </a:solidFill>
              </a:rPr>
              <a:t>active. </a:t>
            </a:r>
            <a:r>
              <a:rPr lang="en-US" sz="2000" dirty="0" smtClean="0">
                <a:solidFill>
                  <a:schemeClr val="tx1"/>
                </a:solidFill>
              </a:rPr>
              <a:t>Update </a:t>
            </a:r>
            <a:r>
              <a:rPr lang="en-US" sz="2000" dirty="0">
                <a:solidFill>
                  <a:schemeClr val="tx1"/>
                </a:solidFill>
              </a:rPr>
              <a:t>or begin an EXERCISE program</a:t>
            </a:r>
            <a:r>
              <a:rPr lang="en-US" sz="2000" b="1" dirty="0">
                <a:solidFill>
                  <a:schemeClr val="tx1"/>
                </a:solidFill>
              </a:rPr>
              <a:t>.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solidFill>
                  <a:schemeClr val="tx1"/>
                </a:solidFill>
              </a:rPr>
              <a:t>Adapt </a:t>
            </a:r>
            <a:r>
              <a:rPr lang="en-US" sz="2000" b="1" dirty="0">
                <a:solidFill>
                  <a:schemeClr val="tx1"/>
                </a:solidFill>
              </a:rPr>
              <a:t>Your Diet. </a:t>
            </a:r>
            <a:r>
              <a:rPr lang="en-US" sz="2000" dirty="0">
                <a:solidFill>
                  <a:schemeClr val="tx1"/>
                </a:solidFill>
              </a:rPr>
              <a:t>Enjoy fresh seasonal fruits and vegetables at their organic best. Use more honey and have sprouts as they have high amounts of many vitamins, minerals, and amino acids.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5057" y="223343"/>
            <a:ext cx="50433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3B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Spring, Signifies Rebirth!</a:t>
            </a:r>
            <a:endParaRPr lang="en-US" sz="4800" b="1" dirty="0">
              <a:solidFill>
                <a:srgbClr val="FF3B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7" name="Picture 6" descr="Mistral logo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rcRect l="3359" t="13697" r="58872" b="28441"/>
          <a:stretch/>
        </p:blipFill>
        <p:spPr>
          <a:xfrm>
            <a:off x="9659197" y="5810250"/>
            <a:ext cx="1118446" cy="60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4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http://www.freeppt.net/background/Spring-abstract-background-with-blue-lines-and-flow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9728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/>
          <p:cNvSpPr/>
          <p:nvPr/>
        </p:nvSpPr>
        <p:spPr>
          <a:xfrm>
            <a:off x="6949114" y="1996307"/>
            <a:ext cx="1794904" cy="2192884"/>
          </a:xfrm>
          <a:custGeom>
            <a:avLst/>
            <a:gdLst>
              <a:gd name="connsiteX0" fmla="*/ 15765 w 1497724"/>
              <a:gd name="connsiteY0" fmla="*/ 362607 h 1686911"/>
              <a:gd name="connsiteX1" fmla="*/ 0 w 1497724"/>
              <a:gd name="connsiteY1" fmla="*/ 1324304 h 1686911"/>
              <a:gd name="connsiteX2" fmla="*/ 756745 w 1497724"/>
              <a:gd name="connsiteY2" fmla="*/ 1686911 h 1686911"/>
              <a:gd name="connsiteX3" fmla="*/ 1497724 w 1497724"/>
              <a:gd name="connsiteY3" fmla="*/ 1308538 h 1686911"/>
              <a:gd name="connsiteX4" fmla="*/ 1497724 w 1497724"/>
              <a:gd name="connsiteY4" fmla="*/ 378373 h 1686911"/>
              <a:gd name="connsiteX5" fmla="*/ 788276 w 1497724"/>
              <a:gd name="connsiteY5" fmla="*/ 0 h 1686911"/>
              <a:gd name="connsiteX6" fmla="*/ 15765 w 1497724"/>
              <a:gd name="connsiteY6" fmla="*/ 362607 h 168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7724" h="1686911">
                <a:moveTo>
                  <a:pt x="15765" y="362607"/>
                </a:moveTo>
                <a:lnTo>
                  <a:pt x="0" y="1324304"/>
                </a:lnTo>
                <a:lnTo>
                  <a:pt x="756745" y="1686911"/>
                </a:lnTo>
                <a:lnTo>
                  <a:pt x="1497724" y="1308538"/>
                </a:lnTo>
                <a:lnTo>
                  <a:pt x="1497724" y="378373"/>
                </a:lnTo>
                <a:lnTo>
                  <a:pt x="788276" y="0"/>
                </a:lnTo>
                <a:lnTo>
                  <a:pt x="15765" y="362607"/>
                </a:lnTo>
                <a:close/>
              </a:path>
            </a:pathLst>
          </a:cu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Edwardian Script ITC" panose="030303020407070D0804" pitchFamily="66" charset="0"/>
              </a:rPr>
              <a:t>Spring</a:t>
            </a:r>
            <a:endParaRPr lang="en-US" sz="5400" dirty="0">
              <a:latin typeface="Edwardian Script ITC" panose="030303020407070D0804" pitchFamily="66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8900101" y="2204623"/>
            <a:ext cx="1839836" cy="2250693"/>
          </a:xfrm>
          <a:custGeom>
            <a:avLst/>
            <a:gdLst>
              <a:gd name="connsiteX0" fmla="*/ 15765 w 1497724"/>
              <a:gd name="connsiteY0" fmla="*/ 362607 h 1686911"/>
              <a:gd name="connsiteX1" fmla="*/ 0 w 1497724"/>
              <a:gd name="connsiteY1" fmla="*/ 1324304 h 1686911"/>
              <a:gd name="connsiteX2" fmla="*/ 756745 w 1497724"/>
              <a:gd name="connsiteY2" fmla="*/ 1686911 h 1686911"/>
              <a:gd name="connsiteX3" fmla="*/ 1497724 w 1497724"/>
              <a:gd name="connsiteY3" fmla="*/ 1308538 h 1686911"/>
              <a:gd name="connsiteX4" fmla="*/ 1497724 w 1497724"/>
              <a:gd name="connsiteY4" fmla="*/ 378373 h 1686911"/>
              <a:gd name="connsiteX5" fmla="*/ 788276 w 1497724"/>
              <a:gd name="connsiteY5" fmla="*/ 0 h 1686911"/>
              <a:gd name="connsiteX6" fmla="*/ 15765 w 1497724"/>
              <a:gd name="connsiteY6" fmla="*/ 362607 h 168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7724" h="1686911">
                <a:moveTo>
                  <a:pt x="15765" y="362607"/>
                </a:moveTo>
                <a:lnTo>
                  <a:pt x="0" y="1324304"/>
                </a:lnTo>
                <a:lnTo>
                  <a:pt x="756745" y="1686911"/>
                </a:lnTo>
                <a:lnTo>
                  <a:pt x="1497724" y="1308538"/>
                </a:lnTo>
                <a:lnTo>
                  <a:pt x="1497724" y="378373"/>
                </a:lnTo>
                <a:lnTo>
                  <a:pt x="788276" y="0"/>
                </a:lnTo>
                <a:lnTo>
                  <a:pt x="15765" y="36260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Rebirth</a:t>
            </a:r>
          </a:p>
          <a:p>
            <a:pPr algn="ctr"/>
            <a:r>
              <a:rPr lang="en-US" dirty="0" smtClean="0"/>
              <a:t>(Body)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40030" y="190500"/>
            <a:ext cx="6709084" cy="6362700"/>
          </a:xfrm>
          <a:prstGeom prst="rect">
            <a:avLst/>
          </a:prstGeom>
          <a:solidFill>
            <a:srgbClr val="9FFFFF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6075" lvl="1"/>
            <a:endParaRPr lang="en-US" sz="2000" dirty="0" smtClean="0">
              <a:solidFill>
                <a:schemeClr val="tx1"/>
              </a:solidFill>
            </a:endParaRPr>
          </a:p>
          <a:p>
            <a:pPr marL="346075" lvl="1"/>
            <a:endParaRPr lang="en-US" sz="2000" dirty="0">
              <a:solidFill>
                <a:schemeClr val="tx1"/>
              </a:solidFill>
            </a:endParaRPr>
          </a:p>
          <a:p>
            <a:pPr marL="342900" lvl="1" indent="-342900">
              <a:buFont typeface="+mj-lt"/>
              <a:buAutoNum type="arabicPeriod" startAt="4"/>
            </a:pPr>
            <a:r>
              <a:rPr lang="en-US" sz="2000" b="1" dirty="0" smtClean="0">
                <a:solidFill>
                  <a:schemeClr val="tx1"/>
                </a:solidFill>
              </a:rPr>
              <a:t>Spring </a:t>
            </a:r>
            <a:r>
              <a:rPr lang="en-US" sz="2000" b="1" dirty="0">
                <a:solidFill>
                  <a:schemeClr val="tx1"/>
                </a:solidFill>
              </a:rPr>
              <a:t>is the season of the LIVER and GALL </a:t>
            </a:r>
            <a:r>
              <a:rPr lang="en-US" sz="2000" b="1" dirty="0" smtClean="0">
                <a:solidFill>
                  <a:schemeClr val="tx1"/>
                </a:solidFill>
              </a:rPr>
              <a:t>BLADDER</a:t>
            </a:r>
          </a:p>
          <a:p>
            <a:pPr marL="568325" lvl="2" indent="-2222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Liver Health, Aloe Vera &amp; </a:t>
            </a:r>
            <a:r>
              <a:rPr lang="en-US" sz="2000" dirty="0" err="1" smtClean="0">
                <a:solidFill>
                  <a:schemeClr val="tx1"/>
                </a:solidFill>
              </a:rPr>
              <a:t>Amla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marL="568325" lvl="2" indent="-2222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Take </a:t>
            </a:r>
            <a:r>
              <a:rPr lang="en-US" sz="2000" dirty="0">
                <a:solidFill>
                  <a:schemeClr val="tx1"/>
                </a:solidFill>
              </a:rPr>
              <a:t>care of your liver by avoiding chemicals </a:t>
            </a:r>
            <a:r>
              <a:rPr lang="en-US" sz="2000" dirty="0" smtClean="0">
                <a:solidFill>
                  <a:schemeClr val="tx1"/>
                </a:solidFill>
              </a:rPr>
              <a:t>/toxins in </a:t>
            </a:r>
            <a:r>
              <a:rPr lang="en-US" sz="2000" dirty="0">
                <a:solidFill>
                  <a:schemeClr val="tx1"/>
                </a:solidFill>
              </a:rPr>
              <a:t>your diet and </a:t>
            </a:r>
            <a:r>
              <a:rPr lang="en-US" sz="2000" dirty="0" smtClean="0">
                <a:solidFill>
                  <a:schemeClr val="tx1"/>
                </a:solidFill>
              </a:rPr>
              <a:t>environment.</a:t>
            </a:r>
          </a:p>
          <a:p>
            <a:pPr marL="568325" lvl="2" indent="-2222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Avoid </a:t>
            </a:r>
            <a:r>
              <a:rPr lang="en-US" sz="2000" dirty="0">
                <a:solidFill>
                  <a:schemeClr val="tx1"/>
                </a:solidFill>
              </a:rPr>
              <a:t>junk foods and </a:t>
            </a:r>
            <a:r>
              <a:rPr lang="en-US" sz="2000" dirty="0" smtClean="0">
                <a:solidFill>
                  <a:schemeClr val="tx1"/>
                </a:solidFill>
              </a:rPr>
              <a:t>fats. </a:t>
            </a:r>
            <a:r>
              <a:rPr lang="en-US" sz="2000" dirty="0">
                <a:solidFill>
                  <a:schemeClr val="tx1"/>
                </a:solidFill>
              </a:rPr>
              <a:t>Eat light, </a:t>
            </a:r>
            <a:r>
              <a:rPr lang="en-US" sz="2000" dirty="0" smtClean="0">
                <a:solidFill>
                  <a:schemeClr val="tx1"/>
                </a:solidFill>
              </a:rPr>
              <a:t>warm foods. </a:t>
            </a:r>
            <a:r>
              <a:rPr lang="en-US" sz="2000" dirty="0">
                <a:solidFill>
                  <a:schemeClr val="tx1"/>
                </a:solidFill>
              </a:rPr>
              <a:t>Avoid cold, heavy </a:t>
            </a:r>
            <a:r>
              <a:rPr lang="en-US" sz="2000" dirty="0" smtClean="0">
                <a:solidFill>
                  <a:schemeClr val="tx1"/>
                </a:solidFill>
              </a:rPr>
              <a:t>foods. </a:t>
            </a:r>
          </a:p>
          <a:p>
            <a:pPr marL="342900" indent="-342900">
              <a:buFont typeface="+mj-lt"/>
              <a:buAutoNum type="arabicPeriod"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 startAt="5"/>
            </a:pPr>
            <a:r>
              <a:rPr lang="en-US" sz="2000" b="1" dirty="0" smtClean="0">
                <a:solidFill>
                  <a:schemeClr val="tx1"/>
                </a:solidFill>
              </a:rPr>
              <a:t>NUTRITIONAL </a:t>
            </a:r>
            <a:r>
              <a:rPr lang="en-US" sz="2000" b="1" dirty="0">
                <a:solidFill>
                  <a:schemeClr val="tx1"/>
                </a:solidFill>
              </a:rPr>
              <a:t>SUPPLEMENTS can support you with </a:t>
            </a:r>
            <a:r>
              <a:rPr lang="en-US" sz="2000" b="1" dirty="0" smtClean="0">
                <a:solidFill>
                  <a:schemeClr val="tx1"/>
                </a:solidFill>
              </a:rPr>
              <a:t>season change. </a:t>
            </a:r>
          </a:p>
          <a:p>
            <a:pPr marL="568325" lvl="1" indent="-2222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Antioxidants </a:t>
            </a:r>
            <a:r>
              <a:rPr lang="en-US" sz="2000" dirty="0">
                <a:solidFill>
                  <a:schemeClr val="tx1"/>
                </a:solidFill>
              </a:rPr>
              <a:t>protect your body from </a:t>
            </a:r>
            <a:r>
              <a:rPr lang="en-US" sz="2000" dirty="0" smtClean="0">
                <a:solidFill>
                  <a:schemeClr val="tx1"/>
                </a:solidFill>
              </a:rPr>
              <a:t>stress and </a:t>
            </a:r>
            <a:r>
              <a:rPr lang="en-US" sz="2000" dirty="0">
                <a:solidFill>
                  <a:schemeClr val="tx1"/>
                </a:solidFill>
              </a:rPr>
              <a:t>chemical </a:t>
            </a:r>
            <a:r>
              <a:rPr lang="en-US" sz="2000" dirty="0" smtClean="0">
                <a:solidFill>
                  <a:schemeClr val="tx1"/>
                </a:solidFill>
              </a:rPr>
              <a:t>pollutants. Use </a:t>
            </a:r>
            <a:r>
              <a:rPr lang="en-US" sz="2000" dirty="0" err="1" smtClean="0">
                <a:solidFill>
                  <a:schemeClr val="tx1"/>
                </a:solidFill>
              </a:rPr>
              <a:t>Ayusante</a:t>
            </a:r>
            <a:r>
              <a:rPr lang="en-US" sz="2000" dirty="0" smtClean="0">
                <a:solidFill>
                  <a:schemeClr val="tx1"/>
                </a:solidFill>
              </a:rPr>
              <a:t> Vital Complex.</a:t>
            </a:r>
          </a:p>
          <a:p>
            <a:pPr marL="568325" lvl="1" indent="-2222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To maintain overall health and </a:t>
            </a:r>
            <a:r>
              <a:rPr lang="en-US" sz="2000" dirty="0" err="1" smtClean="0">
                <a:solidFill>
                  <a:schemeClr val="tx1"/>
                </a:solidFill>
              </a:rPr>
              <a:t>vigour</a:t>
            </a:r>
            <a:r>
              <a:rPr lang="en-US" sz="2000" dirty="0" smtClean="0">
                <a:solidFill>
                  <a:schemeClr val="tx1"/>
                </a:solidFill>
              </a:rPr>
              <a:t> use CoenzymeQ10, Spirulina, L-arginine, Colostrum &amp; Protein Powder. </a:t>
            </a:r>
          </a:p>
          <a:p>
            <a:pPr marL="111125" indent="-2222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5057" y="223343"/>
            <a:ext cx="50433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3B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Spring, Signifies Rebirth!</a:t>
            </a:r>
            <a:endParaRPr lang="en-US" sz="4800" b="1" dirty="0">
              <a:solidFill>
                <a:srgbClr val="FF3B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10" name="Picture 9" descr="Mistral logo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rcRect l="3359" t="13697" r="58872" b="28441"/>
          <a:stretch/>
        </p:blipFill>
        <p:spPr>
          <a:xfrm>
            <a:off x="9659197" y="5810250"/>
            <a:ext cx="1118446" cy="60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http://www.freeppt.net/background/Spring-abstract-background-with-blue-lines-and-flow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9728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>
          <a:xfrm rot="21427986">
            <a:off x="7923420" y="3988023"/>
            <a:ext cx="1839836" cy="2250693"/>
          </a:xfrm>
          <a:custGeom>
            <a:avLst/>
            <a:gdLst>
              <a:gd name="connsiteX0" fmla="*/ 15765 w 1497724"/>
              <a:gd name="connsiteY0" fmla="*/ 362607 h 1686911"/>
              <a:gd name="connsiteX1" fmla="*/ 0 w 1497724"/>
              <a:gd name="connsiteY1" fmla="*/ 1324304 h 1686911"/>
              <a:gd name="connsiteX2" fmla="*/ 756745 w 1497724"/>
              <a:gd name="connsiteY2" fmla="*/ 1686911 h 1686911"/>
              <a:gd name="connsiteX3" fmla="*/ 1497724 w 1497724"/>
              <a:gd name="connsiteY3" fmla="*/ 1308538 h 1686911"/>
              <a:gd name="connsiteX4" fmla="*/ 1497724 w 1497724"/>
              <a:gd name="connsiteY4" fmla="*/ 378373 h 1686911"/>
              <a:gd name="connsiteX5" fmla="*/ 788276 w 1497724"/>
              <a:gd name="connsiteY5" fmla="*/ 0 h 1686911"/>
              <a:gd name="connsiteX6" fmla="*/ 15765 w 1497724"/>
              <a:gd name="connsiteY6" fmla="*/ 362607 h 168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7724" h="1686911">
                <a:moveTo>
                  <a:pt x="15765" y="362607"/>
                </a:moveTo>
                <a:lnTo>
                  <a:pt x="0" y="1324304"/>
                </a:lnTo>
                <a:lnTo>
                  <a:pt x="756745" y="1686911"/>
                </a:lnTo>
                <a:lnTo>
                  <a:pt x="1497724" y="1308538"/>
                </a:lnTo>
                <a:lnTo>
                  <a:pt x="1497724" y="378373"/>
                </a:lnTo>
                <a:lnTo>
                  <a:pt x="788276" y="0"/>
                </a:lnTo>
                <a:lnTo>
                  <a:pt x="15765" y="362607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Renewal</a:t>
            </a:r>
          </a:p>
          <a:p>
            <a:pPr algn="ctr"/>
            <a:r>
              <a:rPr lang="en-US" dirty="0" smtClean="0"/>
              <a:t>(Mind)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0030" y="190500"/>
            <a:ext cx="6694895" cy="6362700"/>
          </a:xfrm>
          <a:prstGeom prst="rect">
            <a:avLst/>
          </a:prstGeom>
          <a:solidFill>
            <a:srgbClr val="9FFFFF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solidFill>
                  <a:schemeClr val="tx1"/>
                </a:solidFill>
              </a:rPr>
              <a:t>Feel </a:t>
            </a:r>
            <a:r>
              <a:rPr lang="en-US" sz="2000" b="1" dirty="0">
                <a:solidFill>
                  <a:schemeClr val="tx1"/>
                </a:solidFill>
              </a:rPr>
              <a:t>the NEW ENERGY of Spring.</a:t>
            </a:r>
            <a:r>
              <a:rPr lang="en-US" sz="2000" dirty="0">
                <a:solidFill>
                  <a:schemeClr val="tx1"/>
                </a:solidFill>
              </a:rPr>
              <a:t> This is the season of re-birth. This is the season to plan your new year, for the new YOU. Creativity is the word for Spring, as are new beginnings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solidFill>
                  <a:schemeClr val="tx1"/>
                </a:solidFill>
              </a:rPr>
              <a:t>Get </a:t>
            </a:r>
            <a:r>
              <a:rPr lang="en-US" sz="2000" b="1" dirty="0">
                <a:solidFill>
                  <a:schemeClr val="tx1"/>
                </a:solidFill>
              </a:rPr>
              <a:t>outside. </a:t>
            </a:r>
            <a:r>
              <a:rPr lang="en-US" sz="2000" dirty="0">
                <a:solidFill>
                  <a:schemeClr val="tx1"/>
                </a:solidFill>
              </a:rPr>
              <a:t>Enjoy the warmer weather and sunshine.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solidFill>
                  <a:schemeClr val="tx1"/>
                </a:solidFill>
              </a:rPr>
              <a:t>Choose </a:t>
            </a:r>
            <a:r>
              <a:rPr lang="en-US" sz="2000" b="1" dirty="0">
                <a:solidFill>
                  <a:schemeClr val="tx1"/>
                </a:solidFill>
              </a:rPr>
              <a:t>a new hobby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r>
              <a:rPr lang="en-US" sz="2000" dirty="0" smtClean="0">
                <a:solidFill>
                  <a:schemeClr val="tx1"/>
                </a:solidFill>
              </a:rPr>
              <a:t> Learn new things.</a:t>
            </a:r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2000" b="1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>
                <a:solidFill>
                  <a:schemeClr val="tx1"/>
                </a:solidFill>
              </a:rPr>
              <a:t>Become </a:t>
            </a:r>
            <a:r>
              <a:rPr lang="en-US" sz="2000" b="1" dirty="0">
                <a:solidFill>
                  <a:schemeClr val="tx1"/>
                </a:solidFill>
              </a:rPr>
              <a:t>a volunteer. </a:t>
            </a:r>
            <a:r>
              <a:rPr lang="en-US" sz="2000" dirty="0">
                <a:solidFill>
                  <a:schemeClr val="tx1"/>
                </a:solidFill>
              </a:rPr>
              <a:t>Spend those few extra hours of daylight saving time to do good for someone else. 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25057" y="223343"/>
            <a:ext cx="52758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3B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Spring, Signifies Renewal!</a:t>
            </a:r>
            <a:endParaRPr lang="en-US" sz="4800" b="1" dirty="0">
              <a:solidFill>
                <a:srgbClr val="FF3B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949114" y="1996307"/>
            <a:ext cx="1794904" cy="2192884"/>
          </a:xfrm>
          <a:custGeom>
            <a:avLst/>
            <a:gdLst>
              <a:gd name="connsiteX0" fmla="*/ 15765 w 1497724"/>
              <a:gd name="connsiteY0" fmla="*/ 362607 h 1686911"/>
              <a:gd name="connsiteX1" fmla="*/ 0 w 1497724"/>
              <a:gd name="connsiteY1" fmla="*/ 1324304 h 1686911"/>
              <a:gd name="connsiteX2" fmla="*/ 756745 w 1497724"/>
              <a:gd name="connsiteY2" fmla="*/ 1686911 h 1686911"/>
              <a:gd name="connsiteX3" fmla="*/ 1497724 w 1497724"/>
              <a:gd name="connsiteY3" fmla="*/ 1308538 h 1686911"/>
              <a:gd name="connsiteX4" fmla="*/ 1497724 w 1497724"/>
              <a:gd name="connsiteY4" fmla="*/ 378373 h 1686911"/>
              <a:gd name="connsiteX5" fmla="*/ 788276 w 1497724"/>
              <a:gd name="connsiteY5" fmla="*/ 0 h 1686911"/>
              <a:gd name="connsiteX6" fmla="*/ 15765 w 1497724"/>
              <a:gd name="connsiteY6" fmla="*/ 362607 h 168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7724" h="1686911">
                <a:moveTo>
                  <a:pt x="15765" y="362607"/>
                </a:moveTo>
                <a:lnTo>
                  <a:pt x="0" y="1324304"/>
                </a:lnTo>
                <a:lnTo>
                  <a:pt x="756745" y="1686911"/>
                </a:lnTo>
                <a:lnTo>
                  <a:pt x="1497724" y="1308538"/>
                </a:lnTo>
                <a:lnTo>
                  <a:pt x="1497724" y="378373"/>
                </a:lnTo>
                <a:lnTo>
                  <a:pt x="788276" y="0"/>
                </a:lnTo>
                <a:lnTo>
                  <a:pt x="15765" y="362607"/>
                </a:lnTo>
                <a:close/>
              </a:path>
            </a:pathLst>
          </a:cu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Edwardian Script ITC" panose="030303020407070D0804" pitchFamily="66" charset="0"/>
              </a:rPr>
              <a:t>Spring</a:t>
            </a:r>
            <a:endParaRPr lang="en-US" sz="5400" dirty="0">
              <a:latin typeface="Edwardian Script ITC" panose="030303020407070D0804" pitchFamily="66" charset="0"/>
            </a:endParaRPr>
          </a:p>
        </p:txBody>
      </p:sp>
      <p:pic>
        <p:nvPicPr>
          <p:cNvPr id="11" name="Picture 10" descr="Mistral logo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rcRect l="3359" t="13697" r="58872" b="28441"/>
          <a:stretch/>
        </p:blipFill>
        <p:spPr>
          <a:xfrm>
            <a:off x="9659197" y="5810250"/>
            <a:ext cx="1118446" cy="60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5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http://www.freeppt.net/background/Spring-abstract-background-with-blue-lines-and-flow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9728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/>
          <p:cNvSpPr/>
          <p:nvPr/>
        </p:nvSpPr>
        <p:spPr>
          <a:xfrm>
            <a:off x="2280802" y="1996307"/>
            <a:ext cx="1794904" cy="2192884"/>
          </a:xfrm>
          <a:custGeom>
            <a:avLst/>
            <a:gdLst>
              <a:gd name="connsiteX0" fmla="*/ 15765 w 1497724"/>
              <a:gd name="connsiteY0" fmla="*/ 362607 h 1686911"/>
              <a:gd name="connsiteX1" fmla="*/ 0 w 1497724"/>
              <a:gd name="connsiteY1" fmla="*/ 1324304 h 1686911"/>
              <a:gd name="connsiteX2" fmla="*/ 756745 w 1497724"/>
              <a:gd name="connsiteY2" fmla="*/ 1686911 h 1686911"/>
              <a:gd name="connsiteX3" fmla="*/ 1497724 w 1497724"/>
              <a:gd name="connsiteY3" fmla="*/ 1308538 h 1686911"/>
              <a:gd name="connsiteX4" fmla="*/ 1497724 w 1497724"/>
              <a:gd name="connsiteY4" fmla="*/ 378373 h 1686911"/>
              <a:gd name="connsiteX5" fmla="*/ 788276 w 1497724"/>
              <a:gd name="connsiteY5" fmla="*/ 0 h 1686911"/>
              <a:gd name="connsiteX6" fmla="*/ 15765 w 1497724"/>
              <a:gd name="connsiteY6" fmla="*/ 362607 h 168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7724" h="1686911">
                <a:moveTo>
                  <a:pt x="15765" y="362607"/>
                </a:moveTo>
                <a:lnTo>
                  <a:pt x="0" y="1324304"/>
                </a:lnTo>
                <a:lnTo>
                  <a:pt x="756745" y="1686911"/>
                </a:lnTo>
                <a:lnTo>
                  <a:pt x="1497724" y="1308538"/>
                </a:lnTo>
                <a:lnTo>
                  <a:pt x="1497724" y="378373"/>
                </a:lnTo>
                <a:lnTo>
                  <a:pt x="788276" y="0"/>
                </a:lnTo>
                <a:lnTo>
                  <a:pt x="15765" y="362607"/>
                </a:lnTo>
                <a:close/>
              </a:path>
            </a:pathLst>
          </a:cu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Edwardian Script ITC" panose="030303020407070D0804" pitchFamily="66" charset="0"/>
              </a:rPr>
              <a:t>Spring</a:t>
            </a:r>
            <a:endParaRPr lang="en-US" sz="5400" dirty="0">
              <a:latin typeface="Edwardian Script ITC" panose="030303020407070D0804" pitchFamily="66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401082" y="3972258"/>
            <a:ext cx="1839836" cy="2250693"/>
          </a:xfrm>
          <a:custGeom>
            <a:avLst/>
            <a:gdLst>
              <a:gd name="connsiteX0" fmla="*/ 15765 w 1497724"/>
              <a:gd name="connsiteY0" fmla="*/ 362607 h 1686911"/>
              <a:gd name="connsiteX1" fmla="*/ 0 w 1497724"/>
              <a:gd name="connsiteY1" fmla="*/ 1324304 h 1686911"/>
              <a:gd name="connsiteX2" fmla="*/ 756745 w 1497724"/>
              <a:gd name="connsiteY2" fmla="*/ 1686911 h 1686911"/>
              <a:gd name="connsiteX3" fmla="*/ 1497724 w 1497724"/>
              <a:gd name="connsiteY3" fmla="*/ 1308538 h 1686911"/>
              <a:gd name="connsiteX4" fmla="*/ 1497724 w 1497724"/>
              <a:gd name="connsiteY4" fmla="*/ 378373 h 1686911"/>
              <a:gd name="connsiteX5" fmla="*/ 788276 w 1497724"/>
              <a:gd name="connsiteY5" fmla="*/ 0 h 1686911"/>
              <a:gd name="connsiteX6" fmla="*/ 15765 w 1497724"/>
              <a:gd name="connsiteY6" fmla="*/ 362607 h 168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7724" h="1686911">
                <a:moveTo>
                  <a:pt x="15765" y="362607"/>
                </a:moveTo>
                <a:lnTo>
                  <a:pt x="0" y="1324304"/>
                </a:lnTo>
                <a:lnTo>
                  <a:pt x="756745" y="1686911"/>
                </a:lnTo>
                <a:lnTo>
                  <a:pt x="1497724" y="1308538"/>
                </a:lnTo>
                <a:lnTo>
                  <a:pt x="1497724" y="378373"/>
                </a:lnTo>
                <a:lnTo>
                  <a:pt x="788276" y="0"/>
                </a:lnTo>
                <a:lnTo>
                  <a:pt x="15765" y="362607"/>
                </a:lnTo>
                <a:close/>
              </a:path>
            </a:pathLst>
          </a:custGeom>
          <a:solidFill>
            <a:srgbClr val="FF6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Regrowth</a:t>
            </a:r>
          </a:p>
          <a:p>
            <a:pPr algn="ctr"/>
            <a:r>
              <a:rPr lang="en-US" dirty="0" smtClean="0"/>
              <a:t>(Soul)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080510" y="247649"/>
            <a:ext cx="6669405" cy="6362700"/>
          </a:xfrm>
          <a:prstGeom prst="rect">
            <a:avLst/>
          </a:prstGeom>
          <a:solidFill>
            <a:srgbClr val="9FFFFF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Use the spring months to CLARIFY YOUR PLANS and deepen the potential spiritual awakening or progress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>
                <a:solidFill>
                  <a:schemeClr val="tx1"/>
                </a:solidFill>
              </a:rPr>
              <a:t>Allow </a:t>
            </a:r>
            <a:r>
              <a:rPr lang="en-US" sz="2000" dirty="0">
                <a:solidFill>
                  <a:schemeClr val="tx1"/>
                </a:solidFill>
              </a:rPr>
              <a:t>the inspiration and motivation to arise from within and fill your cells and body, your brain and heart. Just make a start, and a space for your enlightenment! 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</a:rPr>
              <a:t>Above all, give yourself the time to truly experience NATURE.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69597" y="250275"/>
            <a:ext cx="5424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3B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Spring, Signifies Regrowth!</a:t>
            </a:r>
            <a:endParaRPr lang="en-US" sz="4800" b="1" dirty="0">
              <a:solidFill>
                <a:srgbClr val="FF3B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9" name="Picture 8" descr="Mistral logo.jpg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rcRect l="3359" t="13697" r="58872" b="28441"/>
          <a:stretch/>
        </p:blipFill>
        <p:spPr>
          <a:xfrm>
            <a:off x="9659197" y="5810250"/>
            <a:ext cx="1118446" cy="60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2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http://www.freeppt.net/background/Spring-abstract-background-with-blue-lines-and-flow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9728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/>
          <p:cNvSpPr/>
          <p:nvPr/>
        </p:nvSpPr>
        <p:spPr>
          <a:xfrm>
            <a:off x="4536916" y="2295861"/>
            <a:ext cx="1794904" cy="2192884"/>
          </a:xfrm>
          <a:custGeom>
            <a:avLst/>
            <a:gdLst>
              <a:gd name="connsiteX0" fmla="*/ 15765 w 1497724"/>
              <a:gd name="connsiteY0" fmla="*/ 362607 h 1686911"/>
              <a:gd name="connsiteX1" fmla="*/ 0 w 1497724"/>
              <a:gd name="connsiteY1" fmla="*/ 1324304 h 1686911"/>
              <a:gd name="connsiteX2" fmla="*/ 756745 w 1497724"/>
              <a:gd name="connsiteY2" fmla="*/ 1686911 h 1686911"/>
              <a:gd name="connsiteX3" fmla="*/ 1497724 w 1497724"/>
              <a:gd name="connsiteY3" fmla="*/ 1308538 h 1686911"/>
              <a:gd name="connsiteX4" fmla="*/ 1497724 w 1497724"/>
              <a:gd name="connsiteY4" fmla="*/ 378373 h 1686911"/>
              <a:gd name="connsiteX5" fmla="*/ 788276 w 1497724"/>
              <a:gd name="connsiteY5" fmla="*/ 0 h 1686911"/>
              <a:gd name="connsiteX6" fmla="*/ 15765 w 1497724"/>
              <a:gd name="connsiteY6" fmla="*/ 362607 h 168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7724" h="1686911">
                <a:moveTo>
                  <a:pt x="15765" y="362607"/>
                </a:moveTo>
                <a:lnTo>
                  <a:pt x="0" y="1324304"/>
                </a:lnTo>
                <a:lnTo>
                  <a:pt x="756745" y="1686911"/>
                </a:lnTo>
                <a:lnTo>
                  <a:pt x="1497724" y="1308538"/>
                </a:lnTo>
                <a:lnTo>
                  <a:pt x="1497724" y="378373"/>
                </a:lnTo>
                <a:lnTo>
                  <a:pt x="788276" y="0"/>
                </a:lnTo>
                <a:lnTo>
                  <a:pt x="15765" y="362607"/>
                </a:lnTo>
                <a:close/>
              </a:path>
            </a:pathLst>
          </a:cu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Edwardian Script ITC" panose="030303020407070D0804" pitchFamily="66" charset="0"/>
              </a:rPr>
              <a:t>Spring</a:t>
            </a:r>
            <a:endParaRPr lang="en-US" sz="5400" dirty="0">
              <a:latin typeface="Edwardian Script ITC" panose="030303020407070D0804" pitchFamily="66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487903" y="2504177"/>
            <a:ext cx="1839836" cy="2250693"/>
          </a:xfrm>
          <a:custGeom>
            <a:avLst/>
            <a:gdLst>
              <a:gd name="connsiteX0" fmla="*/ 15765 w 1497724"/>
              <a:gd name="connsiteY0" fmla="*/ 362607 h 1686911"/>
              <a:gd name="connsiteX1" fmla="*/ 0 w 1497724"/>
              <a:gd name="connsiteY1" fmla="*/ 1324304 h 1686911"/>
              <a:gd name="connsiteX2" fmla="*/ 756745 w 1497724"/>
              <a:gd name="connsiteY2" fmla="*/ 1686911 h 1686911"/>
              <a:gd name="connsiteX3" fmla="*/ 1497724 w 1497724"/>
              <a:gd name="connsiteY3" fmla="*/ 1308538 h 1686911"/>
              <a:gd name="connsiteX4" fmla="*/ 1497724 w 1497724"/>
              <a:gd name="connsiteY4" fmla="*/ 378373 h 1686911"/>
              <a:gd name="connsiteX5" fmla="*/ 788276 w 1497724"/>
              <a:gd name="connsiteY5" fmla="*/ 0 h 1686911"/>
              <a:gd name="connsiteX6" fmla="*/ 15765 w 1497724"/>
              <a:gd name="connsiteY6" fmla="*/ 362607 h 168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7724" h="1686911">
                <a:moveTo>
                  <a:pt x="15765" y="362607"/>
                </a:moveTo>
                <a:lnTo>
                  <a:pt x="0" y="1324304"/>
                </a:lnTo>
                <a:lnTo>
                  <a:pt x="756745" y="1686911"/>
                </a:lnTo>
                <a:lnTo>
                  <a:pt x="1497724" y="1308538"/>
                </a:lnTo>
                <a:lnTo>
                  <a:pt x="1497724" y="378373"/>
                </a:lnTo>
                <a:lnTo>
                  <a:pt x="788276" y="0"/>
                </a:lnTo>
                <a:lnTo>
                  <a:pt x="15765" y="36260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Rebirth</a:t>
            </a:r>
          </a:p>
          <a:p>
            <a:pPr algn="ctr"/>
            <a:r>
              <a:rPr lang="en-US" dirty="0" smtClean="0"/>
              <a:t>(Body)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 rot="21427986">
            <a:off x="5525411" y="4287577"/>
            <a:ext cx="1839836" cy="2250693"/>
          </a:xfrm>
          <a:custGeom>
            <a:avLst/>
            <a:gdLst>
              <a:gd name="connsiteX0" fmla="*/ 15765 w 1497724"/>
              <a:gd name="connsiteY0" fmla="*/ 362607 h 1686911"/>
              <a:gd name="connsiteX1" fmla="*/ 0 w 1497724"/>
              <a:gd name="connsiteY1" fmla="*/ 1324304 h 1686911"/>
              <a:gd name="connsiteX2" fmla="*/ 756745 w 1497724"/>
              <a:gd name="connsiteY2" fmla="*/ 1686911 h 1686911"/>
              <a:gd name="connsiteX3" fmla="*/ 1497724 w 1497724"/>
              <a:gd name="connsiteY3" fmla="*/ 1308538 h 1686911"/>
              <a:gd name="connsiteX4" fmla="*/ 1497724 w 1497724"/>
              <a:gd name="connsiteY4" fmla="*/ 378373 h 1686911"/>
              <a:gd name="connsiteX5" fmla="*/ 788276 w 1497724"/>
              <a:gd name="connsiteY5" fmla="*/ 0 h 1686911"/>
              <a:gd name="connsiteX6" fmla="*/ 15765 w 1497724"/>
              <a:gd name="connsiteY6" fmla="*/ 362607 h 168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7724" h="1686911">
                <a:moveTo>
                  <a:pt x="15765" y="362607"/>
                </a:moveTo>
                <a:lnTo>
                  <a:pt x="0" y="1324304"/>
                </a:lnTo>
                <a:lnTo>
                  <a:pt x="756745" y="1686911"/>
                </a:lnTo>
                <a:lnTo>
                  <a:pt x="1497724" y="1308538"/>
                </a:lnTo>
                <a:lnTo>
                  <a:pt x="1497724" y="378373"/>
                </a:lnTo>
                <a:lnTo>
                  <a:pt x="788276" y="0"/>
                </a:lnTo>
                <a:lnTo>
                  <a:pt x="15765" y="362607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Renewal</a:t>
            </a:r>
          </a:p>
          <a:p>
            <a:pPr algn="ctr"/>
            <a:r>
              <a:rPr lang="en-US" dirty="0" smtClean="0"/>
              <a:t>(Mind)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3657197" y="4271812"/>
            <a:ext cx="1839836" cy="2250693"/>
          </a:xfrm>
          <a:custGeom>
            <a:avLst/>
            <a:gdLst>
              <a:gd name="connsiteX0" fmla="*/ 15765 w 1497724"/>
              <a:gd name="connsiteY0" fmla="*/ 362607 h 1686911"/>
              <a:gd name="connsiteX1" fmla="*/ 0 w 1497724"/>
              <a:gd name="connsiteY1" fmla="*/ 1324304 h 1686911"/>
              <a:gd name="connsiteX2" fmla="*/ 756745 w 1497724"/>
              <a:gd name="connsiteY2" fmla="*/ 1686911 h 1686911"/>
              <a:gd name="connsiteX3" fmla="*/ 1497724 w 1497724"/>
              <a:gd name="connsiteY3" fmla="*/ 1308538 h 1686911"/>
              <a:gd name="connsiteX4" fmla="*/ 1497724 w 1497724"/>
              <a:gd name="connsiteY4" fmla="*/ 378373 h 1686911"/>
              <a:gd name="connsiteX5" fmla="*/ 788276 w 1497724"/>
              <a:gd name="connsiteY5" fmla="*/ 0 h 1686911"/>
              <a:gd name="connsiteX6" fmla="*/ 15765 w 1497724"/>
              <a:gd name="connsiteY6" fmla="*/ 362607 h 168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7724" h="1686911">
                <a:moveTo>
                  <a:pt x="15765" y="362607"/>
                </a:moveTo>
                <a:lnTo>
                  <a:pt x="0" y="1324304"/>
                </a:lnTo>
                <a:lnTo>
                  <a:pt x="756745" y="1686911"/>
                </a:lnTo>
                <a:lnTo>
                  <a:pt x="1497724" y="1308538"/>
                </a:lnTo>
                <a:lnTo>
                  <a:pt x="1497724" y="378373"/>
                </a:lnTo>
                <a:lnTo>
                  <a:pt x="788276" y="0"/>
                </a:lnTo>
                <a:lnTo>
                  <a:pt x="15765" y="362607"/>
                </a:lnTo>
                <a:close/>
              </a:path>
            </a:pathLst>
          </a:custGeom>
          <a:solidFill>
            <a:srgbClr val="FF6D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Regrowth</a:t>
            </a:r>
          </a:p>
          <a:p>
            <a:pPr algn="ctr"/>
            <a:r>
              <a:rPr lang="en-US" dirty="0" smtClean="0"/>
              <a:t>(Soul)</a:t>
            </a:r>
            <a:endParaRPr lang="en-US" dirty="0"/>
          </a:p>
        </p:txBody>
      </p:sp>
      <p:pic>
        <p:nvPicPr>
          <p:cNvPr id="7170" name="Picture 2" descr="http://www.riversidedentalgroup.com/wp-content/uploads/2014/09/Painted-Heart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" t="7715" r="11892" b="-2769"/>
          <a:stretch/>
        </p:blipFill>
        <p:spPr bwMode="auto">
          <a:xfrm rot="18869341" flipH="1">
            <a:off x="2697897" y="80518"/>
            <a:ext cx="3041742" cy="3226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19297601">
            <a:off x="2804157" y="19336"/>
            <a:ext cx="1527996" cy="178586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9915006"/>
              </a:avLst>
            </a:prstTxWarp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of course  </a:t>
            </a:r>
          </a:p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 descr="Mistral logo.jpg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rcRect l="3359" t="13697" r="58872" b="28441"/>
          <a:stretch/>
        </p:blipFill>
        <p:spPr>
          <a:xfrm>
            <a:off x="9659197" y="5810250"/>
            <a:ext cx="1118446" cy="60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http://www.freeppt.net/background/Spring-abstract-background-with-blue-lines-and-flow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9728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/>
          <p:cNvSpPr/>
          <p:nvPr/>
        </p:nvSpPr>
        <p:spPr>
          <a:xfrm>
            <a:off x="2290921" y="2295861"/>
            <a:ext cx="1794904" cy="2192884"/>
          </a:xfrm>
          <a:custGeom>
            <a:avLst/>
            <a:gdLst>
              <a:gd name="connsiteX0" fmla="*/ 15765 w 1497724"/>
              <a:gd name="connsiteY0" fmla="*/ 362607 h 1686911"/>
              <a:gd name="connsiteX1" fmla="*/ 0 w 1497724"/>
              <a:gd name="connsiteY1" fmla="*/ 1324304 h 1686911"/>
              <a:gd name="connsiteX2" fmla="*/ 756745 w 1497724"/>
              <a:gd name="connsiteY2" fmla="*/ 1686911 h 1686911"/>
              <a:gd name="connsiteX3" fmla="*/ 1497724 w 1497724"/>
              <a:gd name="connsiteY3" fmla="*/ 1308538 h 1686911"/>
              <a:gd name="connsiteX4" fmla="*/ 1497724 w 1497724"/>
              <a:gd name="connsiteY4" fmla="*/ 378373 h 1686911"/>
              <a:gd name="connsiteX5" fmla="*/ 788276 w 1497724"/>
              <a:gd name="connsiteY5" fmla="*/ 0 h 1686911"/>
              <a:gd name="connsiteX6" fmla="*/ 15765 w 1497724"/>
              <a:gd name="connsiteY6" fmla="*/ 362607 h 168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7724" h="1686911">
                <a:moveTo>
                  <a:pt x="15765" y="362607"/>
                </a:moveTo>
                <a:lnTo>
                  <a:pt x="0" y="1324304"/>
                </a:lnTo>
                <a:lnTo>
                  <a:pt x="756745" y="1686911"/>
                </a:lnTo>
                <a:lnTo>
                  <a:pt x="1497724" y="1308538"/>
                </a:lnTo>
                <a:lnTo>
                  <a:pt x="1497724" y="378373"/>
                </a:lnTo>
                <a:lnTo>
                  <a:pt x="788276" y="0"/>
                </a:lnTo>
                <a:lnTo>
                  <a:pt x="15765" y="362607"/>
                </a:lnTo>
                <a:close/>
              </a:path>
            </a:pathLst>
          </a:cu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Edwardian Script ITC" panose="030303020407070D0804" pitchFamily="66" charset="0"/>
              </a:rPr>
              <a:t>Spring</a:t>
            </a:r>
            <a:endParaRPr lang="en-US" sz="5400" dirty="0">
              <a:latin typeface="Edwardian Script ITC" panose="030303020407070D0804" pitchFamily="66" charset="0"/>
            </a:endParaRPr>
          </a:p>
        </p:txBody>
      </p:sp>
      <p:pic>
        <p:nvPicPr>
          <p:cNvPr id="7170" name="Picture 2" descr="http://www.riversidedentalgroup.com/wp-content/uploads/2014/09/Painted-Heart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" t="7715" r="11892" b="-3123"/>
          <a:stretch/>
        </p:blipFill>
        <p:spPr bwMode="auto">
          <a:xfrm rot="18869341" flipH="1">
            <a:off x="456188" y="79187"/>
            <a:ext cx="3041742" cy="323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19297601">
            <a:off x="558162" y="19336"/>
            <a:ext cx="1527996" cy="178586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9915006"/>
              </a:avLst>
            </a:prstTxWarp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of course  </a:t>
            </a:r>
          </a:p>
          <a:p>
            <a:pPr algn="ctr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 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080510" y="247649"/>
            <a:ext cx="6669405" cy="6362700"/>
          </a:xfrm>
          <a:prstGeom prst="rect">
            <a:avLst/>
          </a:prstGeom>
          <a:solidFill>
            <a:srgbClr val="9FFFFF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</a:rPr>
              <a:t>Spring brings the season of Love, yes its Valentine’s Season!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</a:rPr>
              <a:t>In </a:t>
            </a:r>
            <a:r>
              <a:rPr lang="en-US" sz="1600" dirty="0">
                <a:solidFill>
                  <a:schemeClr val="tx1"/>
                </a:solidFill>
              </a:rPr>
              <a:t>the springtime, as temperatures rise and flower buds peek out of the soil to greet the sun, the body begins making adjustments of its own</a:t>
            </a:r>
            <a:r>
              <a:rPr lang="en-US" sz="1600" dirty="0" smtClean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chemeClr val="tx1"/>
                </a:solidFill>
              </a:rPr>
              <a:t>Dopamine</a:t>
            </a:r>
            <a:r>
              <a:rPr lang="en-US" sz="1600" dirty="0">
                <a:solidFill>
                  <a:schemeClr val="tx1"/>
                </a:solidFill>
              </a:rPr>
              <a:t>, a chemical in the brain associated with the </a:t>
            </a:r>
            <a:r>
              <a:rPr lang="en-US" sz="1600" dirty="0" smtClean="0">
                <a:solidFill>
                  <a:schemeClr val="tx1"/>
                </a:solidFill>
              </a:rPr>
              <a:t>excitement, it stimulates </a:t>
            </a:r>
            <a:r>
              <a:rPr lang="en-US" sz="1600" dirty="0">
                <a:solidFill>
                  <a:schemeClr val="tx1"/>
                </a:solidFill>
              </a:rPr>
              <a:t>the brain to take note of every smile, laugh or special moment shared with a significant </a:t>
            </a:r>
            <a:r>
              <a:rPr lang="en-US" sz="1600" dirty="0" smtClean="0">
                <a:solidFill>
                  <a:schemeClr val="tx1"/>
                </a:solidFill>
              </a:rPr>
              <a:t>other.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9596" y="250275"/>
            <a:ext cx="4557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3B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dwardian Script ITC" panose="030303020407070D0804" pitchFamily="66" charset="0"/>
              </a:rPr>
              <a:t>Spring, Signifies Love!</a:t>
            </a:r>
            <a:endParaRPr lang="en-US" sz="4800" b="1" dirty="0">
              <a:solidFill>
                <a:srgbClr val="FF3B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dwardian Script ITC" panose="030303020407070D0804" pitchFamily="66" charset="0"/>
            </a:endParaRPr>
          </a:p>
        </p:txBody>
      </p:sp>
      <p:pic>
        <p:nvPicPr>
          <p:cNvPr id="15" name="Picture 14" descr="Mistral logo.jpg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rcRect l="3359" t="13697" r="58872" b="28441"/>
          <a:stretch/>
        </p:blipFill>
        <p:spPr>
          <a:xfrm>
            <a:off x="9659197" y="5810250"/>
            <a:ext cx="1118446" cy="60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3613</TotalTime>
  <Words>890</Words>
  <Application>Microsoft Office PowerPoint</Application>
  <PresentationFormat>Custom</PresentationFormat>
  <Paragraphs>210</Paragraphs>
  <Slides>32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Spring, when life is alive in everything!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you need is love.  But a little Makeup now and then  doesn't hurt! </vt:lpstr>
      <vt:lpstr>Valentine Collection</vt:lpstr>
      <vt:lpstr>GROUP SHOT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ClayBrains</dc:creator>
  <cp:lastModifiedBy>VESTIGE</cp:lastModifiedBy>
  <cp:revision>449</cp:revision>
  <dcterms:created xsi:type="dcterms:W3CDTF">2016-12-03T10:23:04Z</dcterms:created>
  <dcterms:modified xsi:type="dcterms:W3CDTF">2018-02-07T13:35:08Z</dcterms:modified>
</cp:coreProperties>
</file>