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58" r:id="rId4"/>
    <p:sldId id="263" r:id="rId5"/>
    <p:sldId id="264" r:id="rId6"/>
    <p:sldId id="265" r:id="rId7"/>
    <p:sldId id="267" r:id="rId8"/>
    <p:sldId id="268" r:id="rId9"/>
    <p:sldId id="271" r:id="rId10"/>
    <p:sldId id="270" r:id="rId11"/>
    <p:sldId id="259" r:id="rId12"/>
    <p:sldId id="257" r:id="rId13"/>
    <p:sldId id="272" r:id="rId14"/>
    <p:sldId id="273" r:id="rId15"/>
    <p:sldId id="274" r:id="rId16"/>
    <p:sldId id="260" r:id="rId17"/>
    <p:sldId id="261" r:id="rId18"/>
    <p:sldId id="275" r:id="rId19"/>
    <p:sldId id="276" r:id="rId20"/>
    <p:sldId id="277" r:id="rId21"/>
    <p:sldId id="279" r:id="rId22"/>
    <p:sldId id="281" r:id="rId23"/>
    <p:sldId id="28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A64D-E95D-4C6E-94E2-94F80F46AB83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2D65F-F45E-4BBE-A5DF-00B38398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9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2D65F-F45E-4BBE-A5DF-00B38398F7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7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7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5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5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6D463-6E3A-4F51-8CE3-35DDD299FF00}" type="datetimeFigureOut">
              <a:rPr lang="en-US" smtClean="0"/>
              <a:t>16-Dec-16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863E-2499-46EC-A8E6-6B8292D72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2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2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2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2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2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8280" y="1524000"/>
            <a:ext cx="301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1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aditi\hyvest\_MG_2192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0" t="1780" r="5766"/>
          <a:stretch/>
        </p:blipFill>
        <p:spPr bwMode="auto">
          <a:xfrm>
            <a:off x="5692239" y="1447800"/>
            <a:ext cx="2842161" cy="4640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Liquid Laundry Detergent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447800"/>
            <a:ext cx="472440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oncentrated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antibacterial formula with active enzyme technology that is tough on stains and gentle on clothes and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cleaning properties effectively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dirt, grime and unpleasant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odour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all types of clothes 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leaves the fabric soft and 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shining like new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the coloured clothes and brightens up the white clothes 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Requires less 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for washing compared to popular detergent powders and liquids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Enriched with antifoaming agents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Enriched with antibacterial </a:t>
            </a:r>
            <a:r>
              <a:rPr lang="en-GB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Neem</a:t>
            </a: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for both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and hand wash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ON: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types of clothes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Cottons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Synthetics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Chiffons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Georgette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Jeans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Sheets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uilts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Baby Clothes etc.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suitable for woolens and silk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Liquid Laundry Detergent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2388" r="9001"/>
          <a:stretch/>
        </p:blipFill>
        <p:spPr>
          <a:xfrm>
            <a:off x="4267200" y="1600200"/>
            <a:ext cx="409942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Liquid Laundry Detergent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3745" y="6400800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as per MRP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01978"/>
              </p:ext>
            </p:extLst>
          </p:nvPr>
        </p:nvGraphicFramePr>
        <p:xfrm>
          <a:off x="1371600" y="2057400"/>
          <a:ext cx="7239000" cy="3657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66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Application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Amount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Cost per Use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No. of Uses per bottle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20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Bucket wash 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½ capful (5 ml) in half bucket (7 L) of water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Rs</a:t>
                      </a:r>
                      <a:r>
                        <a:rPr lang="en-US" sz="1800" dirty="0">
                          <a:effectLst/>
                        </a:rPr>
                        <a:t>. 3.45</a:t>
                      </a:r>
                      <a:r>
                        <a:rPr lang="en-US" sz="1800" dirty="0" smtClean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 </a:t>
                      </a:r>
                      <a:r>
                        <a:rPr lang="en-US" sz="1800" dirty="0" smtClean="0">
                          <a:effectLst/>
                        </a:rPr>
                        <a:t> Half</a:t>
                      </a:r>
                      <a:r>
                        <a:rPr lang="en-US" sz="1800" baseline="0" dirty="0" smtClean="0">
                          <a:effectLst/>
                        </a:rPr>
                        <a:t> b</a:t>
                      </a:r>
                      <a:r>
                        <a:rPr lang="en-US" sz="1800" dirty="0" smtClean="0">
                          <a:effectLst/>
                        </a:rPr>
                        <a:t>ucket </a:t>
                      </a:r>
                      <a:r>
                        <a:rPr lang="en-US" sz="1800" dirty="0">
                          <a:effectLst/>
                        </a:rPr>
                        <a:t>washes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209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Machine wash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Regular / Medium Load: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capful (10 ml)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Rs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r>
                        <a:rPr lang="en-US" sz="1800" dirty="0" smtClean="0">
                          <a:effectLst/>
                        </a:rPr>
                        <a:t>6.90*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Washes 50 Regular Loads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2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Full / Dirty Load:</a:t>
                      </a:r>
                      <a:r>
                        <a:rPr lang="en-US" sz="1800" dirty="0">
                          <a:effectLst/>
                        </a:rPr>
                        <a:t> 2 capful (20 ml)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Rs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r>
                        <a:rPr lang="en-US" sz="1800" dirty="0" smtClean="0">
                          <a:effectLst/>
                        </a:rPr>
                        <a:t>13.80*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Washes 25 Full / Dirty Loads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23104" y="1600200"/>
            <a:ext cx="401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and Cost per use: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:\aditi\hyvest\_MG_2192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0" t="1780" r="5766"/>
          <a:stretch/>
        </p:blipFill>
        <p:spPr bwMode="auto">
          <a:xfrm>
            <a:off x="2743200" y="1645279"/>
            <a:ext cx="2819400" cy="4603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4104946"/>
            <a:ext cx="3004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MRP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345.00 </a:t>
            </a:r>
          </a:p>
          <a:p>
            <a:pPr lvl="0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300.00</a:t>
            </a:r>
          </a:p>
          <a:p>
            <a:pPr lvl="0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BV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180</a:t>
            </a:r>
            <a:b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11.05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Liquid Laundry Detergent</a:t>
            </a:r>
          </a:p>
        </p:txBody>
      </p:sp>
    </p:spTree>
    <p:extLst>
      <p:ext uri="{BB962C8B-B14F-4D97-AF65-F5344CB8AC3E}">
        <p14:creationId xmlns:p14="http://schemas.microsoft.com/office/powerpoint/2010/main" val="30031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79" y="1387019"/>
            <a:ext cx="42747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Concentrated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 for cleaning dishes and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utensils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Possesses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 oil and grease removal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Gentle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Easily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effectively removes stubborn grease from iron and steel utensils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leaving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them shining like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en-GB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degreasing strength with power of lemons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Cuts through toughest grease and oily residue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Removes food smell 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Leaves utensils sparkling clean </a:t>
            </a:r>
            <a:endParaRPr lang="en-GB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98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Ultrascrub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Dishwashing Liquid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S:\aditi\hyvest\_MG_22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1" t="2457" r="3312"/>
          <a:stretch/>
        </p:blipFill>
        <p:spPr bwMode="auto">
          <a:xfrm>
            <a:off x="5417721" y="1438916"/>
            <a:ext cx="2964279" cy="47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11242"/>
          <a:stretch/>
        </p:blipFill>
        <p:spPr>
          <a:xfrm>
            <a:off x="5162095" y="4149968"/>
            <a:ext cx="3067505" cy="198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98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Ultrascrub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Dishwashing Liquid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3716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ON: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types of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utensils: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Stainless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Aluminium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Non-stick cookware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Glass ware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Bone china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Melamine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Ceramic crockery etc.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1371600"/>
            <a:ext cx="38862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REGULAR USE: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Mix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few drops of concentrate in a bowl of water, use on utensils with scrubber pad or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sponge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TOUGH STAINS: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drop of concentrate directly on the scrubber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on utensil with water to scrub off tough stains </a:t>
            </a:r>
            <a:r>
              <a:rPr lang="en-GB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easily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4" t="32506" r="11520" b="3728"/>
          <a:stretch/>
        </p:blipFill>
        <p:spPr>
          <a:xfrm>
            <a:off x="2667000" y="4510921"/>
            <a:ext cx="2362200" cy="158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98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Ultrascrub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Dishwashing Liquid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3104" y="1600200"/>
            <a:ext cx="401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and Cost per use: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500776"/>
              </p:ext>
            </p:extLst>
          </p:nvPr>
        </p:nvGraphicFramePr>
        <p:xfrm>
          <a:off x="1433945" y="2061864"/>
          <a:ext cx="7543800" cy="3473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7220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Application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Amount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Cost per Use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No. of Uses per bottle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523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Regular </a:t>
                      </a:r>
                      <a:r>
                        <a:rPr lang="en-US" sz="2200" dirty="0" smtClean="0">
                          <a:effectLst/>
                        </a:rPr>
                        <a:t>use:</a:t>
                      </a:r>
                      <a:endParaRPr lang="en-US" sz="2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 sink full of Utensils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spoon (5 ml) </a:t>
                      </a:r>
                      <a:r>
                        <a:rPr lang="en-US" sz="1800" dirty="0" err="1">
                          <a:effectLst/>
                        </a:rPr>
                        <a:t>Ultrascrub</a:t>
                      </a:r>
                      <a:r>
                        <a:rPr lang="en-US" sz="1800" dirty="0">
                          <a:effectLst/>
                        </a:rPr>
                        <a:t> in a bowl (100 ml) of water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Rs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  <a:r>
                        <a:rPr lang="en-US" sz="1800" dirty="0" smtClean="0">
                          <a:effectLst/>
                        </a:rPr>
                        <a:t>1.85*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 </a:t>
                      </a:r>
                      <a:r>
                        <a:rPr lang="en-US" sz="1800" dirty="0" smtClean="0">
                          <a:effectLst/>
                        </a:rPr>
                        <a:t>sink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full </a:t>
                      </a:r>
                      <a:r>
                        <a:rPr lang="en-US" sz="1800" dirty="0">
                          <a:effectLst/>
                        </a:rPr>
                        <a:t>of Utensils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0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Tough Stains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 drop (0.5 ml) on scrubber pad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Rs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0.19*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1000 drops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3745" y="6400800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as per MRP </a:t>
            </a:r>
          </a:p>
        </p:txBody>
      </p:sp>
    </p:spTree>
    <p:extLst>
      <p:ext uri="{BB962C8B-B14F-4D97-AF65-F5344CB8AC3E}">
        <p14:creationId xmlns:p14="http://schemas.microsoft.com/office/powerpoint/2010/main" val="28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574661"/>
            <a:ext cx="346851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Hyvest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comes from the core words </a:t>
            </a:r>
            <a:r>
              <a:rPr lang="en-US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giene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Vest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HYGENIUS SOLUTIONS 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VESTIGE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Hygiene promotes good health and overall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wellness for your entire famil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Care Category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aditi E\vestige\hyvest\PPT\ppt images\Terry-Home-Home-Clean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4085" r="47920"/>
          <a:stretch/>
        </p:blipFill>
        <p:spPr bwMode="auto">
          <a:xfrm>
            <a:off x="4306711" y="1550074"/>
            <a:ext cx="4021667" cy="464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0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104946"/>
            <a:ext cx="3004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MRP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185.00</a:t>
            </a:r>
          </a:p>
          <a:p>
            <a:pPr lvl="0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DP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Rs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160.00</a:t>
            </a:r>
          </a:p>
          <a:p>
            <a:pPr lvl="0"/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BV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96</a:t>
            </a:r>
            <a:b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PV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6.0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Ultrascrub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Dishwashing Liquid</a:t>
            </a:r>
          </a:p>
        </p:txBody>
      </p:sp>
      <p:pic>
        <p:nvPicPr>
          <p:cNvPr id="7" name="Picture 2" descr="S:\aditi\hyvest\_MG_22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1" t="2457" r="3312"/>
          <a:stretch/>
        </p:blipFill>
        <p:spPr bwMode="auto">
          <a:xfrm>
            <a:off x="2686242" y="1591316"/>
            <a:ext cx="2868837" cy="45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295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</a:rPr>
              <a:t>DEMONSTRATIONS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7"/>
          <a:stretch/>
        </p:blipFill>
        <p:spPr>
          <a:xfrm>
            <a:off x="2647950" y="2384310"/>
            <a:ext cx="4076700" cy="291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5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600200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a jar half filled with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Put a drop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jar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 the lid of the jar and shake vigorously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will see very less foam formed in the jar*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designed to form less foam but that does not make it less effective on stains or dirt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of this property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Ultrawash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it uses less water for the entire washing and rinsing cycle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278" y="58674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*compared to popular detergents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411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39814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Ultrascrub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Dip a spoon in oil / margarine / butter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out the spoon and remove extra oil or margarine using your fingertips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Put a drop of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Ultrascrub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half a glass of water and dip the oily spoon into the glass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Stir the spoon vigorously several times in the glass as if mixing sugar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 the spoon from water – the oil / butter will be all gone and the spoon will be sparkling clean with no residue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Ultrascrub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Dishwashing Liquid has high degreasing strength that requires very less or no scrubbing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7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76500" y="2590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>THANKYOU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2743200"/>
            <a:ext cx="327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home hygiene assistant helps you to provide continuous protection of your loved ones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against everyday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illnesses.</a:t>
            </a:r>
          </a:p>
          <a:p>
            <a:pPr algn="r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Germs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 our homes, through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(who may have an infection or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carriers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germs), contaminated food, domestic animals, and sometimes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or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via air.</a:t>
            </a:r>
          </a:p>
          <a:p>
            <a:pPr algn="r"/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hygiene plays an important part in reducing the burden of infectious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diseases in our homes and also prevents them from spreading.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1447800"/>
            <a:ext cx="4191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Germs can be found everywhere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can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survive on hard surfaces such as floors, doorknobs, handrails etc. for about 24 hours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soft surfaces such as fabric furniture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beddings, they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survive for 20 – 30 minutes  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germs aren't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allowed into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home, it is easier to protect your family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clean home would prevent illness before it begins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would also prevent the spread of disease if practiced on a day to day basis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Hygiene</a:t>
            </a:r>
            <a:endParaRPr lang="en-US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799"/>
            <a:ext cx="3127305" cy="198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1155"/>
            <a:ext cx="3126460" cy="23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6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8889" r="8516" b="10909"/>
          <a:stretch/>
        </p:blipFill>
        <p:spPr>
          <a:xfrm>
            <a:off x="4572000" y="2057400"/>
            <a:ext cx="445913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Daily Protection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396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cleanliness at home is not just a “do it and forget it” activity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should be in the daily to-do list of every household for healthy living</a:t>
            </a:r>
          </a:p>
          <a:p>
            <a:pPr marL="457200" indent="-27432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to do to keeps germs at bay –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 dust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flies away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 garbage everyday 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the bathroom clean and dry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 sunlight into the rooms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Ventilate the rooms</a:t>
            </a:r>
          </a:p>
          <a:p>
            <a:pPr marL="914400" lvl="1" indent="-27432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kitchen clean and hygienic at all times</a:t>
            </a:r>
          </a:p>
          <a:p>
            <a:pPr marL="914400" lvl="1" indent="-274320">
              <a:buFont typeface="Arial" pitchFamily="34" charset="0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274320">
              <a:buFont typeface="Arial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8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371600"/>
            <a:ext cx="5638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Kitchen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favourite ground for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germs to grow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items that require frequent cleaning in the kitchen:</a:t>
            </a: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>
              <a:lnSpc>
                <a:spcPct val="120000"/>
              </a:lnSpc>
              <a:spcBef>
                <a:spcPts val="0"/>
              </a:spcBef>
            </a:pPr>
            <a:endParaRPr lang="en-US" sz="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74320"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BATHROOM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It’s no surprise that the place where you scrub dirt and grim off your body holds a lot of germs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Due to moisture build up,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perfect place for germs growth</a:t>
            </a:r>
          </a:p>
          <a:p>
            <a:pPr lvl="1" indent="-274320"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Spots that need special attention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Dirtiest places in your House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47" r="30595" b="12218"/>
          <a:stretch/>
        </p:blipFill>
        <p:spPr>
          <a:xfrm>
            <a:off x="6172200" y="1371600"/>
            <a:ext cx="278831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1" b="7517"/>
          <a:stretch/>
        </p:blipFill>
        <p:spPr>
          <a:xfrm>
            <a:off x="6172200" y="3853036"/>
            <a:ext cx="278831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18074"/>
              </p:ext>
            </p:extLst>
          </p:nvPr>
        </p:nvGraphicFramePr>
        <p:xfrm>
          <a:off x="1524000" y="2438400"/>
          <a:ext cx="4457700" cy="102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1790700"/>
              </a:tblGrid>
              <a:tr h="0"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Dishwashing sponge/scrub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Cutting board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Countertops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Refrigerator </a:t>
                      </a: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Kitchen sink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3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Kitchen towel 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93228"/>
              </p:ext>
            </p:extLst>
          </p:nvPr>
        </p:nvGraphicFramePr>
        <p:xfrm>
          <a:off x="2895600" y="5277816"/>
          <a:ext cx="327660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996"/>
                <a:gridCol w="1738604"/>
              </a:tblGrid>
              <a:tr h="238194"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Shower tub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Floor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5412"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Drains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Towels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5412"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Taps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3" indent="-182880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Toothbrushes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2834" y="1295400"/>
            <a:ext cx="4918365" cy="4906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LAUNDRY AREA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Dirty clothes left in the laundry bucket attract a lot of germs due to sweat, food stains, dirt and grime that feed the germs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Wet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laundry left in a machine can cause germs to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flourish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LIVING ROOM</a:t>
            </a:r>
            <a:endParaRPr lang="en-US" sz="3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Remote controls, keyboards, phones, and tablets are often shared by everyone in the house 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surfaces also contribute to bacteria growth and proliferation</a:t>
            </a:r>
          </a:p>
          <a:p>
            <a:pPr lvl="1" fontAlgn="base">
              <a:lnSpc>
                <a:spcPct val="120000"/>
              </a:lnSpc>
              <a:spcBef>
                <a:spcPts val="600"/>
              </a:spcBef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carpet can hold up to eight times its weight in dirt, dust and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Dirtiest places in your House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6602" r="8897" b="4633"/>
          <a:stretch/>
        </p:blipFill>
        <p:spPr>
          <a:xfrm>
            <a:off x="5791200" y="1417637"/>
            <a:ext cx="301797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4263" r="32171" b="42760"/>
          <a:stretch/>
        </p:blipFill>
        <p:spPr>
          <a:xfrm>
            <a:off x="5791651" y="3818506"/>
            <a:ext cx="3017520" cy="2353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4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1" y="1295400"/>
            <a:ext cx="4114799" cy="475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Dirtiest places in your House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2835" y="1341437"/>
            <a:ext cx="4232566" cy="4754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KNOBS, HANDLES, AND SWITCHES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Handles, knobs, light switches are obvious places for germs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studies have shown bacterial and virus growth on: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Bathroom light switches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Refrigerator handles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 Knobs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Stove knobs</a:t>
            </a:r>
          </a:p>
          <a:p>
            <a:pPr lvl="2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Microwave handles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these spots once a week  with sanitizing solution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" r="20871"/>
          <a:stretch/>
        </p:blipFill>
        <p:spPr>
          <a:xfrm>
            <a:off x="5105400" y="1524000"/>
            <a:ext cx="1981199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23499" r="7612" b="10319"/>
          <a:stretch/>
        </p:blipFill>
        <p:spPr>
          <a:xfrm>
            <a:off x="5180463" y="3636329"/>
            <a:ext cx="3582537" cy="244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10212" r="46572" b="12623"/>
          <a:stretch/>
        </p:blipFill>
        <p:spPr>
          <a:xfrm>
            <a:off x="7162800" y="1524000"/>
            <a:ext cx="1578463" cy="189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63881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219200"/>
            <a:ext cx="7010400" cy="45719"/>
          </a:xfrm>
          <a:prstGeom prst="rect">
            <a:avLst/>
          </a:prstGeom>
          <a:solidFill>
            <a:srgbClr val="0B4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14401" y="1600200"/>
            <a:ext cx="3962399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way of minimizing germs from spreading is keeping things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clean</a:t>
            </a:r>
          </a:p>
          <a:p>
            <a:pPr fontAlgn="base">
              <a:spcBef>
                <a:spcPts val="0"/>
              </a:spcBef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 the dirtiest places in your home daily for healthy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living</a:t>
            </a:r>
          </a:p>
          <a:p>
            <a:pPr fontAlgn="base"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 your hands often with a good antibacterial hand wash to ward of germs and avoid illness</a:t>
            </a:r>
          </a:p>
          <a:p>
            <a:pPr fontAlgn="base"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Keep hand sanitizers handy if soap is not available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shoes off before walking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house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2595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Practicing Good Habits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" b="13850"/>
          <a:stretch/>
        </p:blipFill>
        <p:spPr>
          <a:xfrm>
            <a:off x="4876800" y="1524000"/>
            <a:ext cx="3657600" cy="229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9" b="7527"/>
          <a:stretch/>
        </p:blipFill>
        <p:spPr>
          <a:xfrm>
            <a:off x="4876800" y="3962400"/>
            <a:ext cx="3657600" cy="21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7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1135</Words>
  <Application>Microsoft Office PowerPoint</Application>
  <PresentationFormat>On-screen Show (4:3)</PresentationFormat>
  <Paragraphs>198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Aditi Saikia</dc:creator>
  <cp:lastModifiedBy>Bappi Dasgupta</cp:lastModifiedBy>
  <cp:revision>49</cp:revision>
  <dcterms:created xsi:type="dcterms:W3CDTF">2016-12-10T07:21:01Z</dcterms:created>
  <dcterms:modified xsi:type="dcterms:W3CDTF">2016-12-16T06:13:01Z</dcterms:modified>
</cp:coreProperties>
</file>