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81" r:id="rId5"/>
    <p:sldId id="259" r:id="rId6"/>
    <p:sldId id="265" r:id="rId7"/>
    <p:sldId id="260" r:id="rId8"/>
    <p:sldId id="262" r:id="rId9"/>
    <p:sldId id="261" r:id="rId10"/>
    <p:sldId id="263" r:id="rId11"/>
    <p:sldId id="267" r:id="rId12"/>
    <p:sldId id="264" r:id="rId13"/>
    <p:sldId id="269" r:id="rId14"/>
    <p:sldId id="271" r:id="rId15"/>
    <p:sldId id="274" r:id="rId16"/>
    <p:sldId id="275" r:id="rId17"/>
    <p:sldId id="276" r:id="rId18"/>
    <p:sldId id="290" r:id="rId19"/>
    <p:sldId id="280" r:id="rId20"/>
    <p:sldId id="279" r:id="rId21"/>
    <p:sldId id="282" r:id="rId22"/>
    <p:sldId id="283" r:id="rId23"/>
    <p:sldId id="284" r:id="rId24"/>
    <p:sldId id="285" r:id="rId25"/>
    <p:sldId id="287" r:id="rId26"/>
    <p:sldId id="288" r:id="rId27"/>
    <p:sldId id="289"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1D0"/>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9821" autoAdjust="0"/>
  </p:normalViewPr>
  <p:slideViewPr>
    <p:cSldViewPr>
      <p:cViewPr varScale="1">
        <p:scale>
          <a:sx n="69" d="100"/>
          <a:sy n="69" d="100"/>
        </p:scale>
        <p:origin x="-1332" y="-102"/>
      </p:cViewPr>
      <p:guideLst>
        <p:guide orient="horz" pos="2160"/>
        <p:guide pos="2880"/>
      </p:guideLst>
    </p:cSldViewPr>
  </p:slideViewPr>
  <p:outlineViewPr>
    <p:cViewPr>
      <p:scale>
        <a:sx n="33" d="100"/>
        <a:sy n="33" d="100"/>
      </p:scale>
      <p:origin x="0" y="1343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F6592-56D0-4315-8A5C-C74520B0385C}" type="datetimeFigureOut">
              <a:rPr lang="en-US" smtClean="0"/>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DFD0B-DBB1-43CC-B6B9-43A22F4A48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FDFD0B-DBB1-43CC-B6B9-43A22F4A487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D649C-252F-48A0-8C90-088FEB8A3F94}"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D649C-252F-48A0-8C90-088FEB8A3F94}"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D649C-252F-48A0-8C90-088FEB8A3F94}"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D649C-252F-48A0-8C90-088FEB8A3F94}"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D649C-252F-48A0-8C90-088FEB8A3F94}"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D649C-252F-48A0-8C90-088FEB8A3F94}"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D649C-252F-48A0-8C90-088FEB8A3F94}" type="datetimeFigureOut">
              <a:rPr lang="en-US" smtClean="0"/>
              <a:pPr/>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D649C-252F-48A0-8C90-088FEB8A3F94}" type="datetimeFigureOut">
              <a:rPr lang="en-US" smtClean="0"/>
              <a:pPr/>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D649C-252F-48A0-8C90-088FEB8A3F94}" type="datetimeFigureOut">
              <a:rPr lang="en-US" smtClean="0"/>
              <a:pPr/>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D649C-252F-48A0-8C90-088FEB8A3F94}"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D649C-252F-48A0-8C90-088FEB8A3F94}"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0901F-E8C7-43C1-BFCA-A693CFFF88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D649C-252F-48A0-8C90-088FEB8A3F94}" type="datetimeFigureOut">
              <a:rPr lang="en-US" smtClean="0"/>
              <a:pPr/>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901F-E8C7-43C1-BFCA-A693CFFF88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886200"/>
            <a:ext cx="6400800" cy="762000"/>
          </a:xfrm>
        </p:spPr>
        <p:txBody>
          <a:bodyPr>
            <a:normAutofit/>
          </a:bodyPr>
          <a:lstStyle/>
          <a:p>
            <a:r>
              <a:rPr lang="en-US" sz="4000" dirty="0" smtClean="0">
                <a:solidFill>
                  <a:schemeClr val="tx1"/>
                </a:solidFill>
              </a:rPr>
              <a:t>8</a:t>
            </a:r>
            <a:r>
              <a:rPr lang="en-US" sz="4000" baseline="30000" dirty="0" smtClean="0">
                <a:solidFill>
                  <a:schemeClr val="tx1"/>
                </a:solidFill>
              </a:rPr>
              <a:t>th</a:t>
            </a:r>
            <a:r>
              <a:rPr lang="en-US" sz="4000" dirty="0" smtClean="0">
                <a:solidFill>
                  <a:schemeClr val="tx1"/>
                </a:solidFill>
              </a:rPr>
              <a:t> October 2015</a:t>
            </a:r>
            <a:endParaRPr lang="en-US" sz="4000" dirty="0">
              <a:solidFill>
                <a:schemeClr val="tx1"/>
              </a:solidFill>
            </a:endParaRPr>
          </a:p>
        </p:txBody>
      </p:sp>
      <p:pic>
        <p:nvPicPr>
          <p:cNvPr id="5" name="Picture 4" descr="Desntassure Whitening PPT and Template a.png"/>
          <p:cNvPicPr>
            <a:picLocks noChangeAspect="1"/>
          </p:cNvPicPr>
          <p:nvPr/>
        </p:nvPicPr>
        <p:blipFill>
          <a:blip r:embed="rId3" cstate="print"/>
          <a:stretch>
            <a:fillRect/>
          </a:stretch>
        </p:blipFill>
        <p:spPr>
          <a:xfrm>
            <a:off x="1371600" y="2799140"/>
            <a:ext cx="6400800" cy="8584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00896_im00619_de7_cavitiesthu_jpg.png"/>
          <p:cNvPicPr>
            <a:picLocks noChangeAspect="1"/>
          </p:cNvPicPr>
          <p:nvPr/>
        </p:nvPicPr>
        <p:blipFill>
          <a:blip r:embed="rId2" cstate="print"/>
          <a:srcRect b="6968"/>
          <a:stretch>
            <a:fillRect/>
          </a:stretch>
        </p:blipFill>
        <p:spPr>
          <a:xfrm>
            <a:off x="4572000" y="1371600"/>
            <a:ext cx="4495800" cy="4276630"/>
          </a:xfrm>
          <a:prstGeom prst="rect">
            <a:avLst/>
          </a:prstGeom>
        </p:spPr>
      </p:pic>
      <p:sp>
        <p:nvSpPr>
          <p:cNvPr id="2" name="Title 1"/>
          <p:cNvSpPr>
            <a:spLocks noGrp="1"/>
          </p:cNvSpPr>
          <p:nvPr>
            <p:ph type="title"/>
          </p:nvPr>
        </p:nvSpPr>
        <p:spPr>
          <a:xfrm>
            <a:off x="533400" y="639762"/>
            <a:ext cx="6172200" cy="731838"/>
          </a:xfrm>
        </p:spPr>
        <p:txBody>
          <a:bodyPr>
            <a:normAutofit/>
          </a:bodyPr>
          <a:lstStyle/>
          <a:p>
            <a:pPr algn="l"/>
            <a:r>
              <a:rPr lang="en-US" sz="3200" b="1" dirty="0" smtClean="0">
                <a:solidFill>
                  <a:schemeClr val="tx2">
                    <a:lumMod val="60000"/>
                    <a:lumOff val="40000"/>
                  </a:schemeClr>
                </a:solidFill>
              </a:rPr>
              <a:t>Dental Cavities and Tooth Decay</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533400" y="1447800"/>
            <a:ext cx="4038600" cy="4267200"/>
          </a:xfrm>
        </p:spPr>
        <p:txBody>
          <a:bodyPr>
            <a:noAutofit/>
          </a:bodyPr>
          <a:lstStyle/>
          <a:p>
            <a:r>
              <a:rPr lang="en-US" sz="1800" dirty="0" smtClean="0"/>
              <a:t>Dental cavities are holes or structural damage in the teeth</a:t>
            </a:r>
          </a:p>
          <a:p>
            <a:r>
              <a:rPr lang="en-US" sz="1800" dirty="0" smtClean="0"/>
              <a:t>Plaque that gets accumulated on teeth, if not removed turns into tartar that causes tooth decay </a:t>
            </a:r>
          </a:p>
          <a:p>
            <a:r>
              <a:rPr lang="en-US" sz="1800" dirty="0" smtClean="0"/>
              <a:t>The acids in plaque damages the enamel of the teeth, and create holes in the tooth called cavities</a:t>
            </a:r>
          </a:p>
          <a:p>
            <a:r>
              <a:rPr lang="en-US" sz="1800" dirty="0" smtClean="0"/>
              <a:t>They grow very large and affect the nerves </a:t>
            </a:r>
          </a:p>
          <a:p>
            <a:r>
              <a:rPr lang="en-US" sz="1800" dirty="0" smtClean="0"/>
              <a:t>Untreated tooth decay can also destroy the inside of the tooth (pulp) </a:t>
            </a:r>
          </a:p>
        </p:txBody>
      </p:sp>
      <p:sp>
        <p:nvSpPr>
          <p:cNvPr id="6" name="Rectangle 5"/>
          <p:cNvSpPr/>
          <p:nvPr/>
        </p:nvSpPr>
        <p:spPr>
          <a:xfrm>
            <a:off x="5105400" y="5692271"/>
            <a:ext cx="3657600" cy="1089529"/>
          </a:xfrm>
          <a:prstGeom prst="rect">
            <a:avLst/>
          </a:prstGeom>
        </p:spPr>
        <p:txBody>
          <a:bodyPr wrap="square">
            <a:spAutoFit/>
          </a:bodyPr>
          <a:lstStyle/>
          <a:p>
            <a:pPr>
              <a:lnSpc>
                <a:spcPct val="120000"/>
              </a:lnSpc>
            </a:pPr>
            <a:r>
              <a:rPr lang="en-US" dirty="0" smtClean="0"/>
              <a:t>Cavities refer to tooth decay, that destroys the tooth’s enamel and its underlying layer, the dentin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3505200" cy="884238"/>
          </a:xfrm>
        </p:spPr>
        <p:txBody>
          <a:bodyPr>
            <a:normAutofit/>
          </a:bodyPr>
          <a:lstStyle/>
          <a:p>
            <a:pPr algn="l"/>
            <a:r>
              <a:rPr lang="en-US" sz="3600" b="1" dirty="0" smtClean="0">
                <a:solidFill>
                  <a:schemeClr val="tx2">
                    <a:lumMod val="60000"/>
                    <a:lumOff val="40000"/>
                  </a:schemeClr>
                </a:solidFill>
              </a:rPr>
              <a:t>Tooth Decay</a:t>
            </a:r>
            <a:endParaRPr lang="en-US" sz="3600" b="1" dirty="0">
              <a:solidFill>
                <a:schemeClr val="tx2">
                  <a:lumMod val="60000"/>
                  <a:lumOff val="40000"/>
                </a:schemeClr>
              </a:solidFill>
            </a:endParaRPr>
          </a:p>
        </p:txBody>
      </p:sp>
      <p:sp>
        <p:nvSpPr>
          <p:cNvPr id="3" name="Content Placeholder 2"/>
          <p:cNvSpPr>
            <a:spLocks noGrp="1"/>
          </p:cNvSpPr>
          <p:nvPr>
            <p:ph idx="1"/>
          </p:nvPr>
        </p:nvSpPr>
        <p:spPr>
          <a:xfrm>
            <a:off x="533400" y="4495800"/>
            <a:ext cx="8305800" cy="2057400"/>
          </a:xfrm>
        </p:spPr>
        <p:txBody>
          <a:bodyPr>
            <a:normAutofit/>
          </a:bodyPr>
          <a:lstStyle/>
          <a:p>
            <a:pPr marL="274320" indent="-274320">
              <a:lnSpc>
                <a:spcPct val="120000"/>
              </a:lnSpc>
            </a:pPr>
            <a:r>
              <a:rPr lang="en-US" sz="1800" dirty="0" smtClean="0"/>
              <a:t>When we eat and drink, bacteria in plaque create acids</a:t>
            </a:r>
          </a:p>
          <a:p>
            <a:pPr marL="274320" indent="-274320">
              <a:lnSpc>
                <a:spcPct val="120000"/>
              </a:lnSpc>
            </a:pPr>
            <a:r>
              <a:rPr lang="en-US" sz="1800" dirty="0" smtClean="0"/>
              <a:t>The acid removes minerals from the enamel, which causes cavity</a:t>
            </a:r>
          </a:p>
          <a:p>
            <a:pPr marL="274320" indent="-274320">
              <a:lnSpc>
                <a:spcPct val="120000"/>
              </a:lnSpc>
            </a:pPr>
            <a:r>
              <a:rPr lang="en-US" sz="1800" dirty="0" smtClean="0"/>
              <a:t>Decay begins in the main portion of the tooth, the enamel, and as it is broken down the decay goes deeper into the dentin and eventually reach the nerve (or pulp) of the tooth causing infection or tooth fracture </a:t>
            </a:r>
            <a:endParaRPr lang="en-US" sz="1800" dirty="0"/>
          </a:p>
        </p:txBody>
      </p:sp>
      <p:pic>
        <p:nvPicPr>
          <p:cNvPr id="4" name="Picture 3" descr="Decay-formation.jpg"/>
          <p:cNvPicPr>
            <a:picLocks noChangeAspect="1"/>
          </p:cNvPicPr>
          <p:nvPr/>
        </p:nvPicPr>
        <p:blipFill>
          <a:blip r:embed="rId2" cstate="print"/>
          <a:stretch>
            <a:fillRect/>
          </a:stretch>
        </p:blipFill>
        <p:spPr>
          <a:xfrm>
            <a:off x="0" y="1219200"/>
            <a:ext cx="9144000" cy="31255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191000" cy="884238"/>
          </a:xfrm>
        </p:spPr>
        <p:txBody>
          <a:bodyPr>
            <a:normAutofit/>
          </a:bodyPr>
          <a:lstStyle/>
          <a:p>
            <a:pPr algn="l"/>
            <a:r>
              <a:rPr lang="en-US" sz="3200" b="1" dirty="0" smtClean="0">
                <a:solidFill>
                  <a:schemeClr val="tx2">
                    <a:lumMod val="60000"/>
                    <a:lumOff val="40000"/>
                  </a:schemeClr>
                </a:solidFill>
              </a:rPr>
              <a:t>Symptoms</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533400" y="1219200"/>
            <a:ext cx="8382000" cy="2133600"/>
          </a:xfrm>
        </p:spPr>
        <p:txBody>
          <a:bodyPr>
            <a:noAutofit/>
          </a:bodyPr>
          <a:lstStyle/>
          <a:p>
            <a:pPr marL="0" indent="0" fontAlgn="base">
              <a:buNone/>
            </a:pPr>
            <a:r>
              <a:rPr lang="en-US" sz="2000" dirty="0" smtClean="0"/>
              <a:t>There may be no symptoms for cavities or tooth decay, if they occur it includes: </a:t>
            </a:r>
          </a:p>
          <a:p>
            <a:pPr fontAlgn="base"/>
            <a:r>
              <a:rPr lang="en-US" sz="2000" dirty="0" smtClean="0"/>
              <a:t>Tooth pain</a:t>
            </a:r>
          </a:p>
          <a:p>
            <a:pPr fontAlgn="base"/>
            <a:r>
              <a:rPr lang="en-US" sz="2000" dirty="0" smtClean="0"/>
              <a:t>Sensitivity to sweet, hot, or cold foods and drinks</a:t>
            </a:r>
          </a:p>
          <a:p>
            <a:pPr fontAlgn="base"/>
            <a:r>
              <a:rPr lang="en-US" sz="2000" dirty="0" smtClean="0"/>
              <a:t>Visible pits or holes in the teeth</a:t>
            </a:r>
          </a:p>
          <a:p>
            <a:pPr fontAlgn="base"/>
            <a:r>
              <a:rPr lang="en-US" sz="2000" dirty="0" smtClean="0"/>
              <a:t>Pain when chewing </a:t>
            </a:r>
          </a:p>
          <a:p>
            <a:endParaRPr lang="en-US" sz="2000" dirty="0"/>
          </a:p>
        </p:txBody>
      </p:sp>
      <p:pic>
        <p:nvPicPr>
          <p:cNvPr id="5" name="Picture 4" descr="stages-of-tooth-decay-fremont-dentist.jpg"/>
          <p:cNvPicPr>
            <a:picLocks noChangeAspect="1"/>
          </p:cNvPicPr>
          <p:nvPr/>
        </p:nvPicPr>
        <p:blipFill>
          <a:blip r:embed="rId2" cstate="print"/>
          <a:srcRect l="990" t="27192" r="1118" b="8226"/>
          <a:stretch>
            <a:fillRect/>
          </a:stretch>
        </p:blipFill>
        <p:spPr>
          <a:xfrm>
            <a:off x="0" y="3276600"/>
            <a:ext cx="9144000" cy="2895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3657600" cy="808038"/>
          </a:xfrm>
        </p:spPr>
        <p:txBody>
          <a:bodyPr>
            <a:normAutofit/>
          </a:bodyPr>
          <a:lstStyle/>
          <a:p>
            <a:pPr algn="l"/>
            <a:r>
              <a:rPr lang="en-US" sz="3200" b="1" dirty="0" smtClean="0">
                <a:solidFill>
                  <a:schemeClr val="tx2">
                    <a:lumMod val="60000"/>
                    <a:lumOff val="40000"/>
                  </a:schemeClr>
                </a:solidFill>
              </a:rPr>
              <a:t>Tooth Sensitivity</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219200"/>
            <a:ext cx="3048000" cy="5257800"/>
          </a:xfrm>
        </p:spPr>
        <p:txBody>
          <a:bodyPr>
            <a:noAutofit/>
          </a:bodyPr>
          <a:lstStyle/>
          <a:p>
            <a:r>
              <a:rPr lang="en-US" sz="1600" dirty="0" smtClean="0"/>
              <a:t>Tooth sensitivity — also known as dentin hypersensitivity — affects the tooth or exposed root surfaces</a:t>
            </a:r>
          </a:p>
          <a:p>
            <a:r>
              <a:rPr lang="en-US" sz="1600" dirty="0" smtClean="0"/>
              <a:t>This occurs when the enamel that protects the teeth gets thinner, or when gums pull back and expose the dentin </a:t>
            </a:r>
          </a:p>
          <a:p>
            <a:r>
              <a:rPr lang="en-US" sz="1600" dirty="0" smtClean="0"/>
              <a:t>Dentin is a soft layer makes up the inner part and roots, which have thousands of tiny tubes that lead to the tooth's nerve center (the pulp)</a:t>
            </a:r>
          </a:p>
          <a:p>
            <a:r>
              <a:rPr lang="en-US" sz="1600" dirty="0" smtClean="0"/>
              <a:t>These channels allow the trigger - like, hot, cold, or sweet food - to reach the nerve, which results in pain and sensitivity</a:t>
            </a:r>
          </a:p>
        </p:txBody>
      </p:sp>
      <p:grpSp>
        <p:nvGrpSpPr>
          <p:cNvPr id="7" name="Group 6"/>
          <p:cNvGrpSpPr/>
          <p:nvPr/>
        </p:nvGrpSpPr>
        <p:grpSpPr>
          <a:xfrm>
            <a:off x="3962400" y="1307068"/>
            <a:ext cx="4882078" cy="4636532"/>
            <a:chOff x="3962400" y="1447800"/>
            <a:chExt cx="4882078" cy="4636532"/>
          </a:xfrm>
        </p:grpSpPr>
        <p:pic>
          <p:nvPicPr>
            <p:cNvPr id="6" name="Picture 5" descr="hypersensitivity1.jpg"/>
            <p:cNvPicPr>
              <a:picLocks noChangeAspect="1"/>
            </p:cNvPicPr>
            <p:nvPr/>
          </p:nvPicPr>
          <p:blipFill>
            <a:blip r:embed="rId2" cstate="print"/>
            <a:srcRect r="9063"/>
            <a:stretch>
              <a:fillRect/>
            </a:stretch>
          </p:blipFill>
          <p:spPr>
            <a:xfrm>
              <a:off x="3962400" y="1447800"/>
              <a:ext cx="4882078" cy="4191000"/>
            </a:xfrm>
            <a:prstGeom prst="rect">
              <a:avLst/>
            </a:prstGeom>
          </p:spPr>
        </p:pic>
        <p:cxnSp>
          <p:nvCxnSpPr>
            <p:cNvPr id="8" name="Straight Connector 7"/>
            <p:cNvCxnSpPr/>
            <p:nvPr/>
          </p:nvCxnSpPr>
          <p:spPr>
            <a:xfrm rot="5400000">
              <a:off x="5448300" y="4762500"/>
              <a:ext cx="12954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5715000"/>
              <a:ext cx="1905000" cy="369332"/>
            </a:xfrm>
            <a:prstGeom prst="rect">
              <a:avLst/>
            </a:prstGeom>
            <a:noFill/>
          </p:spPr>
          <p:txBody>
            <a:bodyPr wrap="square" rtlCol="0">
              <a:spAutoFit/>
            </a:bodyPr>
            <a:lstStyle/>
            <a:p>
              <a:pPr algn="ctr"/>
              <a:r>
                <a:rPr lang="en-US" b="1" dirty="0" smtClean="0">
                  <a:solidFill>
                    <a:srgbClr val="4081D0"/>
                  </a:solidFill>
                </a:rPr>
                <a:t>Exposed dentin</a:t>
              </a:r>
              <a:endParaRPr lang="en-US" b="1" dirty="0">
                <a:solidFill>
                  <a:srgbClr val="4081D0"/>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3124200" cy="4114800"/>
          </a:xfrm>
        </p:spPr>
        <p:txBody>
          <a:bodyPr>
            <a:noAutofit/>
          </a:bodyPr>
          <a:lstStyle/>
          <a:p>
            <a:pPr>
              <a:buNone/>
            </a:pPr>
            <a:r>
              <a:rPr lang="en-US" sz="2000" dirty="0" smtClean="0"/>
              <a:t>Causes include:</a:t>
            </a:r>
          </a:p>
          <a:p>
            <a:r>
              <a:rPr lang="en-US" sz="1700" b="1" dirty="0" smtClean="0"/>
              <a:t>Wear and tear </a:t>
            </a:r>
            <a:r>
              <a:rPr lang="en-US" sz="1700" dirty="0" smtClean="0"/>
              <a:t>- Over time, brushing too hard or using a hard toothbrush can wear down enamel and expose the dentin</a:t>
            </a:r>
          </a:p>
          <a:p>
            <a:r>
              <a:rPr lang="en-US" sz="1700" b="1" dirty="0" smtClean="0"/>
              <a:t>Tooth decay</a:t>
            </a:r>
            <a:r>
              <a:rPr lang="en-US" sz="1700" dirty="0" smtClean="0"/>
              <a:t> near the gum line</a:t>
            </a:r>
          </a:p>
          <a:p>
            <a:r>
              <a:rPr lang="en-US" sz="1700" b="1" dirty="0" smtClean="0"/>
              <a:t>Gum disease </a:t>
            </a:r>
            <a:r>
              <a:rPr lang="en-US" sz="1700" dirty="0" smtClean="0"/>
              <a:t>- Inflamed and sore gums pull back and expose the roots </a:t>
            </a:r>
          </a:p>
          <a:p>
            <a:r>
              <a:rPr lang="en-US" sz="1700" b="1" dirty="0" smtClean="0"/>
              <a:t>Damage</a:t>
            </a:r>
            <a:r>
              <a:rPr lang="en-US" sz="1700" dirty="0" smtClean="0"/>
              <a:t> - Chipped or broken teeth may fill with bacteria, which can enter the pulp, causing inflammation</a:t>
            </a:r>
          </a:p>
        </p:txBody>
      </p:sp>
      <p:pic>
        <p:nvPicPr>
          <p:cNvPr id="5" name="Picture 4" descr="tooth-sensitivity.jpg"/>
          <p:cNvPicPr>
            <a:picLocks noChangeAspect="1"/>
          </p:cNvPicPr>
          <p:nvPr/>
        </p:nvPicPr>
        <p:blipFill>
          <a:blip r:embed="rId2" cstate="print"/>
          <a:srcRect l="2511" r="4006"/>
          <a:stretch>
            <a:fillRect/>
          </a:stretch>
        </p:blipFill>
        <p:spPr>
          <a:xfrm>
            <a:off x="3810000" y="1295400"/>
            <a:ext cx="5105400" cy="3975673"/>
          </a:xfrm>
          <a:prstGeom prst="rect">
            <a:avLst/>
          </a:prstGeom>
        </p:spPr>
      </p:pic>
      <p:sp>
        <p:nvSpPr>
          <p:cNvPr id="7" name="Title 1"/>
          <p:cNvSpPr>
            <a:spLocks noGrp="1"/>
          </p:cNvSpPr>
          <p:nvPr>
            <p:ph type="title"/>
          </p:nvPr>
        </p:nvSpPr>
        <p:spPr>
          <a:xfrm>
            <a:off x="609600" y="381000"/>
            <a:ext cx="3657600" cy="808038"/>
          </a:xfrm>
        </p:spPr>
        <p:txBody>
          <a:bodyPr>
            <a:normAutofit/>
          </a:bodyPr>
          <a:lstStyle/>
          <a:p>
            <a:pPr algn="l"/>
            <a:r>
              <a:rPr lang="en-US" sz="3200" b="1" dirty="0" smtClean="0">
                <a:solidFill>
                  <a:schemeClr val="tx2">
                    <a:lumMod val="60000"/>
                    <a:lumOff val="40000"/>
                  </a:schemeClr>
                </a:solidFill>
              </a:rPr>
              <a:t>Tooth Sensitivity</a:t>
            </a:r>
            <a:endParaRPr lang="en-US" sz="3200" b="1" dirty="0">
              <a:solidFill>
                <a:schemeClr val="tx2">
                  <a:lumMod val="60000"/>
                  <a:lumOff val="40000"/>
                </a:schemeClr>
              </a:solidFill>
            </a:endParaRPr>
          </a:p>
        </p:txBody>
      </p:sp>
      <p:sp>
        <p:nvSpPr>
          <p:cNvPr id="6" name="Rectangle 5"/>
          <p:cNvSpPr/>
          <p:nvPr/>
        </p:nvSpPr>
        <p:spPr>
          <a:xfrm>
            <a:off x="609600" y="5387574"/>
            <a:ext cx="8229600" cy="1013226"/>
          </a:xfrm>
          <a:prstGeom prst="rect">
            <a:avLst/>
          </a:prstGeom>
        </p:spPr>
        <p:txBody>
          <a:bodyPr wrap="square">
            <a:spAutoFit/>
          </a:bodyPr>
          <a:lstStyle/>
          <a:p>
            <a:pPr marL="347663" indent="-347663">
              <a:lnSpc>
                <a:spcPct val="120000"/>
              </a:lnSpc>
              <a:buFont typeface="Arial" pitchFamily="34" charset="0"/>
              <a:buChar char="•"/>
            </a:pPr>
            <a:r>
              <a:rPr lang="en-US" sz="1700" b="1" dirty="0" smtClean="0"/>
              <a:t>Plaque buildup </a:t>
            </a:r>
            <a:r>
              <a:rPr lang="en-US" sz="1700" dirty="0" smtClean="0"/>
              <a:t>- The presence of plaque on the root surfaces can cause sensitivity</a:t>
            </a:r>
          </a:p>
          <a:p>
            <a:pPr marL="347663" indent="-347663">
              <a:lnSpc>
                <a:spcPct val="120000"/>
              </a:lnSpc>
              <a:buFont typeface="Arial" pitchFamily="34" charset="0"/>
              <a:buChar char="•"/>
            </a:pPr>
            <a:r>
              <a:rPr lang="en-US" sz="1700" b="1" dirty="0" smtClean="0"/>
              <a:t>Acidic foods </a:t>
            </a:r>
            <a:r>
              <a:rPr lang="en-US" sz="1700" dirty="0" smtClean="0"/>
              <a:t>- Food and drinks with a high acid content, like citrus fruits, tomatoes, pickles, and tea, can wear down enamel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362"/>
            <a:ext cx="6019800" cy="960438"/>
          </a:xfrm>
        </p:spPr>
        <p:txBody>
          <a:bodyPr>
            <a:noAutofit/>
          </a:bodyPr>
          <a:lstStyle/>
          <a:p>
            <a:pPr algn="l"/>
            <a:r>
              <a:rPr lang="en-US" sz="3200" b="1" dirty="0" smtClean="0">
                <a:solidFill>
                  <a:schemeClr val="tx2">
                    <a:lumMod val="60000"/>
                    <a:lumOff val="40000"/>
                  </a:schemeClr>
                </a:solidFill>
              </a:rPr>
              <a:t>How to avoid Dental Problems?</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371600"/>
            <a:ext cx="4800600" cy="5334000"/>
          </a:xfrm>
        </p:spPr>
        <p:txBody>
          <a:bodyPr>
            <a:normAutofit/>
          </a:bodyPr>
          <a:lstStyle/>
          <a:p>
            <a:pPr>
              <a:lnSpc>
                <a:spcPct val="120000"/>
              </a:lnSpc>
            </a:pPr>
            <a:r>
              <a:rPr lang="en-US" sz="1700" dirty="0" smtClean="0"/>
              <a:t>Maintaining good oral hygiene is important to ensure a healthy mouth</a:t>
            </a:r>
          </a:p>
          <a:p>
            <a:pPr>
              <a:lnSpc>
                <a:spcPct val="120000"/>
              </a:lnSpc>
            </a:pPr>
            <a:r>
              <a:rPr lang="en-US" sz="1700" dirty="0" smtClean="0"/>
              <a:t>Good oral health is important to overall well-being</a:t>
            </a:r>
          </a:p>
          <a:p>
            <a:pPr>
              <a:lnSpc>
                <a:spcPct val="120000"/>
              </a:lnSpc>
            </a:pPr>
            <a:r>
              <a:rPr lang="en-US" sz="1700" dirty="0" smtClean="0"/>
              <a:t>Brush twice a day, using a soft-bristled toothbrush and fluoride – containing toothpaste to remove plaque from tooth surfaces</a:t>
            </a:r>
          </a:p>
          <a:p>
            <a:pPr>
              <a:lnSpc>
                <a:spcPct val="120000"/>
              </a:lnSpc>
            </a:pPr>
            <a:r>
              <a:rPr lang="en-US" sz="1700" dirty="0" smtClean="0"/>
              <a:t>Clean between teeth daily with floss or an </a:t>
            </a:r>
            <a:r>
              <a:rPr lang="en-US" sz="1700" dirty="0" err="1" smtClean="0"/>
              <a:t>interdental</a:t>
            </a:r>
            <a:r>
              <a:rPr lang="en-US" sz="1700" dirty="0" smtClean="0"/>
              <a:t> cleaner to remove plaque from the places where the toothbrush can’t reach</a:t>
            </a:r>
          </a:p>
          <a:p>
            <a:pPr>
              <a:lnSpc>
                <a:spcPct val="120000"/>
              </a:lnSpc>
            </a:pPr>
            <a:r>
              <a:rPr lang="en-US" sz="1700" dirty="0" smtClean="0"/>
              <a:t>Flossing is also essential to prevent gum diseases</a:t>
            </a:r>
          </a:p>
          <a:p>
            <a:pPr>
              <a:lnSpc>
                <a:spcPct val="120000"/>
              </a:lnSpc>
            </a:pPr>
            <a:r>
              <a:rPr lang="en-US" sz="1700" dirty="0" smtClean="0"/>
              <a:t>The tongue harbors bacteria, carefully brushing the tongue also helps reduce bad breath. Use a tongue scraper or a toothbrush that has a built-in tongue cleaner</a:t>
            </a:r>
          </a:p>
        </p:txBody>
      </p:sp>
      <p:pic>
        <p:nvPicPr>
          <p:cNvPr id="4" name="Picture 3" descr="Daily-Floss-to-Whiter-Teeth.jpg"/>
          <p:cNvPicPr>
            <a:picLocks noChangeAspect="1"/>
          </p:cNvPicPr>
          <p:nvPr/>
        </p:nvPicPr>
        <p:blipFill>
          <a:blip r:embed="rId2" cstate="print"/>
          <a:srcRect l="7789" r="4761"/>
          <a:stretch>
            <a:fillRect/>
          </a:stretch>
        </p:blipFill>
        <p:spPr>
          <a:xfrm>
            <a:off x="5576455" y="3989375"/>
            <a:ext cx="3566160" cy="2716225"/>
          </a:xfrm>
          <a:prstGeom prst="rect">
            <a:avLst/>
          </a:prstGeom>
        </p:spPr>
      </p:pic>
      <p:pic>
        <p:nvPicPr>
          <p:cNvPr id="5" name="Picture 4" descr="shutterstock_236562559-1.jpg"/>
          <p:cNvPicPr>
            <a:picLocks noChangeAspect="1"/>
          </p:cNvPicPr>
          <p:nvPr/>
        </p:nvPicPr>
        <p:blipFill>
          <a:blip r:embed="rId3" cstate="print"/>
          <a:srcRect l="8467" r="11460"/>
          <a:stretch>
            <a:fillRect/>
          </a:stretch>
        </p:blipFill>
        <p:spPr>
          <a:xfrm>
            <a:off x="5584258" y="1550975"/>
            <a:ext cx="3566160" cy="230808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7"/>
            <a:ext cx="4800600" cy="4754563"/>
          </a:xfrm>
        </p:spPr>
        <p:txBody>
          <a:bodyPr>
            <a:normAutofit/>
          </a:bodyPr>
          <a:lstStyle/>
          <a:p>
            <a:pPr>
              <a:lnSpc>
                <a:spcPct val="120000"/>
              </a:lnSpc>
            </a:pPr>
            <a:r>
              <a:rPr lang="en-US" sz="1600" dirty="0" smtClean="0"/>
              <a:t>Eat a balanced diet and limit between-meal snacks, which provide sugar for the bacteria in plaque to convert into decay-causing acids</a:t>
            </a:r>
          </a:p>
          <a:p>
            <a:pPr>
              <a:lnSpc>
                <a:spcPct val="120000"/>
              </a:lnSpc>
            </a:pPr>
            <a:r>
              <a:rPr lang="en-US" sz="1600" dirty="0" smtClean="0"/>
              <a:t>Keep your mouth moist by avoiding tobacco and drinking plenty of water — not coffee, soft drinks or alcohol, which can lead to a drier mouth. Chew gum or suck on candy (</a:t>
            </a:r>
            <a:r>
              <a:rPr lang="en-US" sz="1600" dirty="0" err="1" smtClean="0"/>
              <a:t>sugarfree</a:t>
            </a:r>
            <a:r>
              <a:rPr lang="en-US" sz="1600" dirty="0" smtClean="0"/>
              <a:t>) to stimulate saliva</a:t>
            </a:r>
          </a:p>
          <a:p>
            <a:pPr>
              <a:lnSpc>
                <a:spcPct val="120000"/>
              </a:lnSpc>
            </a:pPr>
            <a:r>
              <a:rPr lang="en-US" sz="1600" dirty="0" smtClean="0"/>
              <a:t>Change your toothbrush when it becomes frayed, about every 3-4 months, and choose a soft-bristled toothbrush with a tongue cleaner</a:t>
            </a:r>
          </a:p>
          <a:p>
            <a:pPr>
              <a:lnSpc>
                <a:spcPct val="120000"/>
              </a:lnSpc>
            </a:pPr>
            <a:r>
              <a:rPr lang="en-US" sz="1600" dirty="0" smtClean="0"/>
              <a:t>Visit your dentist on a regular basis — generally once or twice a year — for professional cleanings and oral exams</a:t>
            </a:r>
          </a:p>
        </p:txBody>
      </p:sp>
      <p:sp>
        <p:nvSpPr>
          <p:cNvPr id="6" name="Title 1"/>
          <p:cNvSpPr>
            <a:spLocks noGrp="1"/>
          </p:cNvSpPr>
          <p:nvPr>
            <p:ph type="title"/>
          </p:nvPr>
        </p:nvSpPr>
        <p:spPr>
          <a:xfrm>
            <a:off x="533400" y="563562"/>
            <a:ext cx="5638800" cy="960438"/>
          </a:xfrm>
        </p:spPr>
        <p:txBody>
          <a:bodyPr>
            <a:noAutofit/>
          </a:bodyPr>
          <a:lstStyle/>
          <a:p>
            <a:pPr algn="l"/>
            <a:r>
              <a:rPr lang="en-US" sz="3200" b="1" dirty="0" smtClean="0">
                <a:solidFill>
                  <a:schemeClr val="tx2">
                    <a:lumMod val="60000"/>
                    <a:lumOff val="40000"/>
                  </a:schemeClr>
                </a:solidFill>
              </a:rPr>
              <a:t>How to avoid Dental Problems?</a:t>
            </a:r>
            <a:endParaRPr lang="en-US" sz="3200" b="1" dirty="0">
              <a:solidFill>
                <a:schemeClr val="tx2">
                  <a:lumMod val="60000"/>
                  <a:lumOff val="40000"/>
                </a:schemeClr>
              </a:solidFill>
            </a:endParaRPr>
          </a:p>
        </p:txBody>
      </p:sp>
      <p:pic>
        <p:nvPicPr>
          <p:cNvPr id="8" name="Picture 7" descr="Depositphotos_2593118_xs.jpg"/>
          <p:cNvPicPr>
            <a:picLocks noChangeAspect="1"/>
          </p:cNvPicPr>
          <p:nvPr/>
        </p:nvPicPr>
        <p:blipFill>
          <a:blip r:embed="rId2" cstate="print"/>
          <a:stretch>
            <a:fillRect/>
          </a:stretch>
        </p:blipFill>
        <p:spPr>
          <a:xfrm>
            <a:off x="5943600" y="4572000"/>
            <a:ext cx="3200400" cy="2136116"/>
          </a:xfrm>
          <a:prstGeom prst="rect">
            <a:avLst/>
          </a:prstGeom>
        </p:spPr>
      </p:pic>
      <p:pic>
        <p:nvPicPr>
          <p:cNvPr id="14338" name="Picture 2" descr="http://cdn1.bostonmagazine.com/wp-content/uploads/2012/01/stk87467cor.jpg"/>
          <p:cNvPicPr>
            <a:picLocks noChangeAspect="1" noChangeArrowheads="1"/>
          </p:cNvPicPr>
          <p:nvPr/>
        </p:nvPicPr>
        <p:blipFill>
          <a:blip r:embed="rId3" cstate="print"/>
          <a:srcRect/>
          <a:stretch>
            <a:fillRect/>
          </a:stretch>
        </p:blipFill>
        <p:spPr bwMode="auto">
          <a:xfrm>
            <a:off x="5943600" y="1295400"/>
            <a:ext cx="3200400"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3886200" cy="792162"/>
          </a:xfrm>
        </p:spPr>
        <p:txBody>
          <a:bodyPr>
            <a:normAutofit/>
          </a:bodyPr>
          <a:lstStyle/>
          <a:p>
            <a:pPr algn="l"/>
            <a:r>
              <a:rPr lang="en-US" sz="3200" b="1" dirty="0" smtClean="0">
                <a:solidFill>
                  <a:schemeClr val="tx2">
                    <a:lumMod val="60000"/>
                    <a:lumOff val="40000"/>
                  </a:schemeClr>
                </a:solidFill>
              </a:rPr>
              <a:t>Fluoride</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066800"/>
            <a:ext cx="8382000" cy="1371600"/>
          </a:xfrm>
        </p:spPr>
        <p:txBody>
          <a:bodyPr>
            <a:noAutofit/>
          </a:bodyPr>
          <a:lstStyle/>
          <a:p>
            <a:pPr>
              <a:lnSpc>
                <a:spcPct val="120000"/>
              </a:lnSpc>
            </a:pPr>
            <a:r>
              <a:rPr lang="en-US" sz="2000" dirty="0" smtClean="0"/>
              <a:t>Fluoride is a mineral that occurs naturally in all water sources</a:t>
            </a:r>
          </a:p>
          <a:p>
            <a:pPr>
              <a:lnSpc>
                <a:spcPct val="120000"/>
              </a:lnSpc>
            </a:pPr>
            <a:r>
              <a:rPr lang="en-US" sz="2000" dirty="0" smtClean="0"/>
              <a:t>Research has shown that fluoride helps to  reduce cavities and helps repair the early stages of tooth decay</a:t>
            </a:r>
          </a:p>
        </p:txBody>
      </p:sp>
      <p:grpSp>
        <p:nvGrpSpPr>
          <p:cNvPr id="10" name="Group 9"/>
          <p:cNvGrpSpPr/>
          <p:nvPr/>
        </p:nvGrpSpPr>
        <p:grpSpPr>
          <a:xfrm>
            <a:off x="228600" y="2590800"/>
            <a:ext cx="8680176" cy="2514600"/>
            <a:chOff x="457200" y="3200400"/>
            <a:chExt cx="8382000" cy="2428220"/>
          </a:xfrm>
        </p:grpSpPr>
        <p:pic>
          <p:nvPicPr>
            <p:cNvPr id="6" name="Picture 5" descr="OralHealthThroughEverydayCare_11.jpg"/>
            <p:cNvPicPr>
              <a:picLocks noChangeAspect="1"/>
            </p:cNvPicPr>
            <p:nvPr/>
          </p:nvPicPr>
          <p:blipFill>
            <a:blip r:embed="rId2" cstate="print"/>
            <a:srcRect l="3418" r="4173" b="19840"/>
            <a:stretch>
              <a:fillRect/>
            </a:stretch>
          </p:blipFill>
          <p:spPr>
            <a:xfrm>
              <a:off x="457200" y="3200400"/>
              <a:ext cx="8382000" cy="1905000"/>
            </a:xfrm>
            <a:prstGeom prst="rect">
              <a:avLst/>
            </a:prstGeom>
          </p:spPr>
        </p:pic>
        <p:sp>
          <p:nvSpPr>
            <p:cNvPr id="7" name="TextBox 6"/>
            <p:cNvSpPr txBox="1"/>
            <p:nvPr/>
          </p:nvSpPr>
          <p:spPr>
            <a:xfrm>
              <a:off x="609600" y="5105400"/>
              <a:ext cx="2209800" cy="523220"/>
            </a:xfrm>
            <a:prstGeom prst="rect">
              <a:avLst/>
            </a:prstGeom>
            <a:noFill/>
          </p:spPr>
          <p:txBody>
            <a:bodyPr wrap="square" rtlCol="0">
              <a:spAutoFit/>
            </a:bodyPr>
            <a:lstStyle/>
            <a:p>
              <a:r>
                <a:rPr lang="en-US" sz="1400" b="1" dirty="0" smtClean="0"/>
                <a:t>Reduces the formation of plaque acids</a:t>
              </a:r>
              <a:endParaRPr lang="en-US" sz="1400" b="1" dirty="0"/>
            </a:p>
          </p:txBody>
        </p:sp>
        <p:sp>
          <p:nvSpPr>
            <p:cNvPr id="8" name="TextBox 7"/>
            <p:cNvSpPr txBox="1"/>
            <p:nvPr/>
          </p:nvSpPr>
          <p:spPr>
            <a:xfrm>
              <a:off x="3505200" y="5105400"/>
              <a:ext cx="2209800" cy="523220"/>
            </a:xfrm>
            <a:prstGeom prst="rect">
              <a:avLst/>
            </a:prstGeom>
            <a:noFill/>
          </p:spPr>
          <p:txBody>
            <a:bodyPr wrap="square" rtlCol="0">
              <a:spAutoFit/>
            </a:bodyPr>
            <a:lstStyle/>
            <a:p>
              <a:r>
                <a:rPr lang="en-US" sz="1400" b="1" dirty="0" smtClean="0"/>
                <a:t>Helps prevent mineral loss caused by plaque acids</a:t>
              </a:r>
              <a:endParaRPr lang="en-US" sz="1400" b="1" dirty="0"/>
            </a:p>
          </p:txBody>
        </p:sp>
        <p:sp>
          <p:nvSpPr>
            <p:cNvPr id="9" name="TextBox 8"/>
            <p:cNvSpPr txBox="1"/>
            <p:nvPr/>
          </p:nvSpPr>
          <p:spPr>
            <a:xfrm>
              <a:off x="6553200" y="5105400"/>
              <a:ext cx="2209800" cy="523220"/>
            </a:xfrm>
            <a:prstGeom prst="rect">
              <a:avLst/>
            </a:prstGeom>
            <a:noFill/>
          </p:spPr>
          <p:txBody>
            <a:bodyPr wrap="square" rtlCol="0">
              <a:spAutoFit/>
            </a:bodyPr>
            <a:lstStyle/>
            <a:p>
              <a:r>
                <a:rPr lang="en-US" sz="1400" b="1" dirty="0" smtClean="0"/>
                <a:t>Promotes re-</a:t>
              </a:r>
              <a:r>
                <a:rPr lang="en-US" sz="1400" b="1" dirty="0" err="1" smtClean="0"/>
                <a:t>mineralisation</a:t>
              </a:r>
              <a:r>
                <a:rPr lang="en-US" sz="1400" b="1" dirty="0" smtClean="0"/>
                <a:t> of early decay</a:t>
              </a:r>
              <a:endParaRPr lang="en-US" sz="1400" b="1"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4953000" cy="792162"/>
          </a:xfrm>
        </p:spPr>
        <p:txBody>
          <a:bodyPr>
            <a:normAutofit fontScale="90000"/>
          </a:bodyPr>
          <a:lstStyle/>
          <a:p>
            <a:pPr algn="l">
              <a:lnSpc>
                <a:spcPct val="120000"/>
              </a:lnSpc>
            </a:pPr>
            <a:r>
              <a:rPr lang="en-US" sz="3600" b="1" dirty="0" smtClean="0">
                <a:solidFill>
                  <a:schemeClr val="tx2">
                    <a:lumMod val="60000"/>
                    <a:lumOff val="40000"/>
                  </a:schemeClr>
                </a:solidFill>
              </a:rPr>
              <a:t>How it works for the teeth?</a:t>
            </a:r>
          </a:p>
        </p:txBody>
      </p:sp>
      <p:sp>
        <p:nvSpPr>
          <p:cNvPr id="3" name="Content Placeholder 2"/>
          <p:cNvSpPr>
            <a:spLocks noGrp="1"/>
          </p:cNvSpPr>
          <p:nvPr>
            <p:ph idx="1"/>
          </p:nvPr>
        </p:nvSpPr>
        <p:spPr>
          <a:xfrm>
            <a:off x="609600" y="1295400"/>
            <a:ext cx="8229600" cy="2286000"/>
          </a:xfrm>
        </p:spPr>
        <p:txBody>
          <a:bodyPr>
            <a:noAutofit/>
          </a:bodyPr>
          <a:lstStyle/>
          <a:p>
            <a:r>
              <a:rPr lang="en-US" sz="1600" dirty="0" smtClean="0"/>
              <a:t>Food particles left behind in the mouth break down into sugars that is broken down into cavity causing acids by bacteria </a:t>
            </a:r>
          </a:p>
          <a:p>
            <a:r>
              <a:rPr lang="en-US" sz="1600" dirty="0" smtClean="0"/>
              <a:t>Acids dissolve minerals from the tooth enamel, a process called demineralization</a:t>
            </a:r>
          </a:p>
          <a:p>
            <a:r>
              <a:rPr lang="en-US" sz="1600" dirty="0" smtClean="0"/>
              <a:t>This makes teeth weaker and results in tooth decay</a:t>
            </a:r>
          </a:p>
          <a:p>
            <a:r>
              <a:rPr lang="en-US" sz="1600" dirty="0" smtClean="0"/>
              <a:t>That's where fluoride comes in. When fluoride reaches the teeth, it gets absorbed into the enamel</a:t>
            </a:r>
          </a:p>
          <a:p>
            <a:r>
              <a:rPr lang="en-US" sz="1600" dirty="0" smtClean="0"/>
              <a:t>It helps to repair the enamel by replenishing the lost calcium and phosphorous strengthening the teeth – process called re-mineralization</a:t>
            </a:r>
          </a:p>
        </p:txBody>
      </p:sp>
      <p:pic>
        <p:nvPicPr>
          <p:cNvPr id="4" name="Picture 3" descr="img-how-rembrandt-works-02.png"/>
          <p:cNvPicPr>
            <a:picLocks noChangeAspect="1"/>
          </p:cNvPicPr>
          <p:nvPr/>
        </p:nvPicPr>
        <p:blipFill>
          <a:blip r:embed="rId2" cstate="print"/>
          <a:srcRect l="6990" t="3471" r="8612"/>
          <a:stretch>
            <a:fillRect/>
          </a:stretch>
        </p:blipFill>
        <p:spPr>
          <a:xfrm>
            <a:off x="5105400" y="3581400"/>
            <a:ext cx="3962400" cy="3200400"/>
          </a:xfrm>
          <a:prstGeom prst="rect">
            <a:avLst/>
          </a:prstGeom>
        </p:spPr>
      </p:pic>
      <p:sp>
        <p:nvSpPr>
          <p:cNvPr id="5" name="Content Placeholder 2"/>
          <p:cNvSpPr txBox="1">
            <a:spLocks/>
          </p:cNvSpPr>
          <p:nvPr/>
        </p:nvSpPr>
        <p:spPr>
          <a:xfrm>
            <a:off x="609600" y="3505200"/>
            <a:ext cx="4572000" cy="3048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When fluoride is present during re-mineralization, the minerals deposited into the tooth enamel help strengthen teeth</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This way fluoride helps stop the decay process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Always use fluoride containing toothpaste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atleast</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twice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daily</a:t>
            </a:r>
            <a:r>
              <a:rPr kumimoji="0" lang="en-US" sz="2000" b="1" i="0" u="none" strike="noStrike" kern="1200" cap="none" spc="0" normalizeH="0" noProof="0" dirty="0" smtClean="0">
                <a:ln>
                  <a:noFill/>
                </a:ln>
                <a:solidFill>
                  <a:schemeClr val="tx1"/>
                </a:solidFill>
                <a:effectLst/>
                <a:uLnTx/>
                <a:uFillTx/>
                <a:latin typeface="+mn-lt"/>
                <a:ea typeface="+mn-ea"/>
                <a:cs typeface="+mn-cs"/>
              </a:rPr>
              <a:t> to keep cavities at bay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2000" b="1" baseline="0" dirty="0" smtClean="0"/>
              <a:t>It</a:t>
            </a:r>
            <a:r>
              <a:rPr lang="en-US" sz="2000" b="1" dirty="0" smtClean="0"/>
              <a:t> is effective and safe to use even for children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25460"/>
            <a:ext cx="6400800" cy="1752600"/>
          </a:xfrm>
        </p:spPr>
        <p:txBody>
          <a:bodyPr>
            <a:normAutofit/>
          </a:bodyPr>
          <a:lstStyle/>
          <a:p>
            <a:r>
              <a:rPr lang="en-US" sz="4000" dirty="0" smtClean="0">
                <a:solidFill>
                  <a:schemeClr val="tx1"/>
                </a:solidFill>
              </a:rPr>
              <a:t>Ensures Complete Dental Hygiene for Your Family</a:t>
            </a:r>
          </a:p>
          <a:p>
            <a:endParaRPr lang="en-US" sz="4000" dirty="0">
              <a:solidFill>
                <a:schemeClr val="tx1"/>
              </a:solidFill>
            </a:endParaRPr>
          </a:p>
        </p:txBody>
      </p:sp>
      <p:pic>
        <p:nvPicPr>
          <p:cNvPr id="6" name="Picture 5" descr="Desntassure Whitening PPT and Template a.png"/>
          <p:cNvPicPr>
            <a:picLocks noChangeAspect="1"/>
          </p:cNvPicPr>
          <p:nvPr/>
        </p:nvPicPr>
        <p:blipFill>
          <a:blip r:embed="rId3" cstate="print"/>
          <a:stretch>
            <a:fillRect/>
          </a:stretch>
        </p:blipFill>
        <p:spPr>
          <a:xfrm>
            <a:off x="1371600" y="2438400"/>
            <a:ext cx="6400800" cy="8584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2"/>
            <a:ext cx="4953000" cy="960438"/>
          </a:xfrm>
        </p:spPr>
        <p:txBody>
          <a:bodyPr>
            <a:noAutofit/>
          </a:bodyPr>
          <a:lstStyle/>
          <a:p>
            <a:pPr algn="l"/>
            <a:r>
              <a:rPr lang="en-US" sz="3200" b="1" dirty="0" smtClean="0">
                <a:solidFill>
                  <a:srgbClr val="4081D0"/>
                </a:solidFill>
              </a:rPr>
              <a:t>Importance of Oral Health</a:t>
            </a:r>
            <a:endParaRPr lang="en-US" sz="3200" b="1" dirty="0">
              <a:solidFill>
                <a:srgbClr val="4081D0"/>
              </a:solidFill>
            </a:endParaRPr>
          </a:p>
        </p:txBody>
      </p:sp>
      <p:sp>
        <p:nvSpPr>
          <p:cNvPr id="3" name="Content Placeholder 2"/>
          <p:cNvSpPr>
            <a:spLocks noGrp="1"/>
          </p:cNvSpPr>
          <p:nvPr>
            <p:ph idx="1"/>
          </p:nvPr>
        </p:nvSpPr>
        <p:spPr>
          <a:xfrm>
            <a:off x="609600" y="1219200"/>
            <a:ext cx="4800600" cy="5410200"/>
          </a:xfrm>
        </p:spPr>
        <p:txBody>
          <a:bodyPr>
            <a:noAutofit/>
          </a:bodyPr>
          <a:lstStyle/>
          <a:p>
            <a:pPr>
              <a:spcBef>
                <a:spcPts val="400"/>
              </a:spcBef>
            </a:pPr>
            <a:r>
              <a:rPr lang="en-US" sz="1800" dirty="0"/>
              <a:t>Oral health means more than just an attractive </a:t>
            </a:r>
            <a:r>
              <a:rPr lang="en-US" sz="1800" dirty="0" smtClean="0"/>
              <a:t>smile</a:t>
            </a:r>
          </a:p>
          <a:p>
            <a:pPr>
              <a:spcBef>
                <a:spcPts val="400"/>
              </a:spcBef>
            </a:pPr>
            <a:r>
              <a:rPr lang="en-US" sz="1800" dirty="0" smtClean="0"/>
              <a:t>Condition </a:t>
            </a:r>
            <a:r>
              <a:rPr lang="en-US" sz="1800" dirty="0"/>
              <a:t>of the mouth mirrors the condition of the body as a </a:t>
            </a:r>
            <a:r>
              <a:rPr lang="en-US" sz="1800" dirty="0" smtClean="0"/>
              <a:t>whole</a:t>
            </a:r>
          </a:p>
          <a:p>
            <a:pPr>
              <a:spcBef>
                <a:spcPts val="400"/>
              </a:spcBef>
            </a:pPr>
            <a:r>
              <a:rPr lang="en-US" sz="1800" dirty="0" smtClean="0"/>
              <a:t>An </a:t>
            </a:r>
            <a:r>
              <a:rPr lang="en-US" sz="1800" dirty="0"/>
              <a:t>unhealthy mouth, especially </a:t>
            </a:r>
            <a:r>
              <a:rPr lang="en-US" sz="1800" dirty="0" smtClean="0"/>
              <a:t>gum </a:t>
            </a:r>
            <a:r>
              <a:rPr lang="en-US" sz="1800" dirty="0"/>
              <a:t>disease, may increase </a:t>
            </a:r>
            <a:r>
              <a:rPr lang="en-US" sz="1800" dirty="0" smtClean="0"/>
              <a:t>risk </a:t>
            </a:r>
            <a:r>
              <a:rPr lang="en-US" sz="1800" dirty="0"/>
              <a:t>of serious health problems such as heart attack, stroke, poorly controlled diabetes and preterm </a:t>
            </a:r>
            <a:r>
              <a:rPr lang="en-US" sz="1800" dirty="0" smtClean="0"/>
              <a:t>labor</a:t>
            </a:r>
          </a:p>
          <a:p>
            <a:r>
              <a:rPr lang="en-US" sz="1800" dirty="0" smtClean="0"/>
              <a:t>Research shows that most of the systemic diseases (diseases that involve many organs or the whole body) have oral symptoms too, including swollen gums, mouth ulcers, dry mouth and excessive gum problems. Such diseases include:</a:t>
            </a:r>
          </a:p>
          <a:p>
            <a:pPr lvl="1"/>
            <a:r>
              <a:rPr lang="en-US" sz="1600" dirty="0" smtClean="0"/>
              <a:t>Diabetes</a:t>
            </a:r>
          </a:p>
          <a:p>
            <a:pPr lvl="1"/>
            <a:r>
              <a:rPr lang="en-US" sz="1600" dirty="0" smtClean="0"/>
              <a:t>Oral cancer</a:t>
            </a:r>
          </a:p>
          <a:p>
            <a:pPr lvl="1"/>
            <a:r>
              <a:rPr lang="en-US" sz="1600" dirty="0" smtClean="0"/>
              <a:t>Pancreatic cancer</a:t>
            </a:r>
          </a:p>
          <a:p>
            <a:pPr lvl="1"/>
            <a:r>
              <a:rPr lang="en-US" sz="1600" dirty="0" smtClean="0"/>
              <a:t>Heart disease</a:t>
            </a:r>
          </a:p>
          <a:p>
            <a:pPr lvl="1"/>
            <a:r>
              <a:rPr lang="en-US" sz="1600" dirty="0" smtClean="0"/>
              <a:t>Kidney disease</a:t>
            </a:r>
            <a:endParaRPr lang="en-US" sz="1600" dirty="0"/>
          </a:p>
          <a:p>
            <a:pPr>
              <a:spcBef>
                <a:spcPts val="400"/>
              </a:spcBef>
            </a:pPr>
            <a:endParaRPr lang="en-US" sz="1600" dirty="0"/>
          </a:p>
        </p:txBody>
      </p:sp>
      <p:pic>
        <p:nvPicPr>
          <p:cNvPr id="6" name="Picture 5" descr="Oral-Care-Smile.jpg"/>
          <p:cNvPicPr>
            <a:picLocks noChangeAspect="1"/>
          </p:cNvPicPr>
          <p:nvPr/>
        </p:nvPicPr>
        <p:blipFill>
          <a:blip r:embed="rId2" cstate="print"/>
          <a:srcRect l="13750" r="15000"/>
          <a:stretch>
            <a:fillRect/>
          </a:stretch>
        </p:blipFill>
        <p:spPr>
          <a:xfrm>
            <a:off x="5799786" y="1143000"/>
            <a:ext cx="3344214" cy="3124200"/>
          </a:xfrm>
          <a:prstGeom prst="rect">
            <a:avLst/>
          </a:prstGeom>
        </p:spPr>
      </p:pic>
      <p:pic>
        <p:nvPicPr>
          <p:cNvPr id="7" name="Picture 6" descr="Dental-Hygiene1.jpg"/>
          <p:cNvPicPr>
            <a:picLocks noChangeAspect="1"/>
          </p:cNvPicPr>
          <p:nvPr/>
        </p:nvPicPr>
        <p:blipFill>
          <a:blip r:embed="rId3" cstate="print"/>
          <a:srcRect l="2273" t="1278" b="3291"/>
          <a:stretch>
            <a:fillRect/>
          </a:stretch>
        </p:blipFill>
        <p:spPr>
          <a:xfrm>
            <a:off x="5791200" y="4343399"/>
            <a:ext cx="3352799" cy="22611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4572000" cy="960438"/>
          </a:xfrm>
        </p:spPr>
        <p:txBody>
          <a:bodyPr>
            <a:normAutofit/>
          </a:bodyPr>
          <a:lstStyle/>
          <a:p>
            <a:pPr algn="l"/>
            <a:r>
              <a:rPr lang="en-US" sz="3200" b="1" dirty="0" err="1" smtClean="0">
                <a:solidFill>
                  <a:srgbClr val="4081D0"/>
                </a:solidFill>
              </a:rPr>
              <a:t>Dentassure</a:t>
            </a:r>
            <a:r>
              <a:rPr lang="en-US" sz="3200" b="1" dirty="0" smtClean="0">
                <a:solidFill>
                  <a:srgbClr val="4081D0"/>
                </a:solidFill>
              </a:rPr>
              <a:t> Toothpaste</a:t>
            </a:r>
            <a:endParaRPr lang="en-US" sz="3200" b="1" dirty="0">
              <a:solidFill>
                <a:srgbClr val="4081D0"/>
              </a:solidFill>
            </a:endParaRPr>
          </a:p>
        </p:txBody>
      </p:sp>
      <p:sp>
        <p:nvSpPr>
          <p:cNvPr id="3" name="Content Placeholder 2"/>
          <p:cNvSpPr>
            <a:spLocks noGrp="1"/>
          </p:cNvSpPr>
          <p:nvPr>
            <p:ph idx="1"/>
          </p:nvPr>
        </p:nvSpPr>
        <p:spPr>
          <a:xfrm>
            <a:off x="533400" y="1219200"/>
            <a:ext cx="4876800" cy="3886200"/>
          </a:xfrm>
        </p:spPr>
        <p:txBody>
          <a:bodyPr>
            <a:normAutofit fontScale="62500" lnSpcReduction="20000"/>
          </a:bodyPr>
          <a:lstStyle/>
          <a:p>
            <a:pPr>
              <a:lnSpc>
                <a:spcPct val="120000"/>
              </a:lnSpc>
            </a:pPr>
            <a:r>
              <a:rPr lang="en-US" dirty="0" err="1" smtClean="0"/>
              <a:t>Dentassure</a:t>
            </a:r>
            <a:r>
              <a:rPr lang="en-US" dirty="0" smtClean="0"/>
              <a:t> Toothpaste is a foaming fluoridated paste for daily use</a:t>
            </a:r>
          </a:p>
          <a:p>
            <a:pPr>
              <a:lnSpc>
                <a:spcPct val="120000"/>
              </a:lnSpc>
            </a:pPr>
            <a:r>
              <a:rPr lang="en-US" dirty="0" smtClean="0"/>
              <a:t>It is a unique formula with dual protection of </a:t>
            </a:r>
            <a:r>
              <a:rPr lang="en-US" dirty="0" err="1" smtClean="0"/>
              <a:t>Neem</a:t>
            </a:r>
            <a:r>
              <a:rPr lang="en-US" dirty="0" smtClean="0"/>
              <a:t> and Clove that fights germs and prevents dental cavities</a:t>
            </a:r>
          </a:p>
          <a:p>
            <a:pPr>
              <a:lnSpc>
                <a:spcPct val="120000"/>
              </a:lnSpc>
            </a:pPr>
            <a:r>
              <a:rPr lang="en-US" dirty="0" smtClean="0"/>
              <a:t>It also helps support gum health</a:t>
            </a:r>
          </a:p>
          <a:p>
            <a:pPr>
              <a:lnSpc>
                <a:spcPct val="120000"/>
              </a:lnSpc>
            </a:pPr>
            <a:r>
              <a:rPr lang="en-US" dirty="0" smtClean="0"/>
              <a:t>It contains calcium that strengthens the teeth</a:t>
            </a:r>
          </a:p>
          <a:p>
            <a:pPr>
              <a:lnSpc>
                <a:spcPct val="120000"/>
              </a:lnSpc>
            </a:pPr>
            <a:r>
              <a:rPr lang="en-US" dirty="0" smtClean="0"/>
              <a:t>Use it daily for fresh breath and stronger teeth</a:t>
            </a:r>
          </a:p>
          <a:p>
            <a:pPr>
              <a:lnSpc>
                <a:spcPct val="120000"/>
              </a:lnSpc>
            </a:pPr>
            <a:endParaRPr lang="en-US" dirty="0"/>
          </a:p>
        </p:txBody>
      </p:sp>
      <p:grpSp>
        <p:nvGrpSpPr>
          <p:cNvPr id="7" name="Group 6"/>
          <p:cNvGrpSpPr/>
          <p:nvPr/>
        </p:nvGrpSpPr>
        <p:grpSpPr>
          <a:xfrm>
            <a:off x="5486400" y="1647808"/>
            <a:ext cx="3208558" cy="2442972"/>
            <a:chOff x="5486400" y="1647808"/>
            <a:chExt cx="3208558" cy="2442972"/>
          </a:xfrm>
        </p:grpSpPr>
        <p:pic>
          <p:nvPicPr>
            <p:cNvPr id="4" name="Picture 3" descr="Fotolia_67028953_Subscription_Monthly_M.jpg"/>
            <p:cNvPicPr>
              <a:picLocks noChangeAspect="1"/>
            </p:cNvPicPr>
            <p:nvPr/>
          </p:nvPicPr>
          <p:blipFill>
            <a:blip r:embed="rId2" cstate="print"/>
            <a:stretch>
              <a:fillRect/>
            </a:stretch>
          </p:blipFill>
          <p:spPr>
            <a:xfrm>
              <a:off x="5486400" y="1647808"/>
              <a:ext cx="3208558" cy="2442972"/>
            </a:xfrm>
            <a:prstGeom prst="rect">
              <a:avLst/>
            </a:prstGeom>
          </p:spPr>
        </p:pic>
        <p:pic>
          <p:nvPicPr>
            <p:cNvPr id="5" name="Picture 4" descr="download (1).jpg"/>
            <p:cNvPicPr>
              <a:picLocks noChangeAspect="1"/>
            </p:cNvPicPr>
            <p:nvPr/>
          </p:nvPicPr>
          <p:blipFill>
            <a:blip r:embed="rId3" cstate="print"/>
            <a:stretch>
              <a:fillRect/>
            </a:stretch>
          </p:blipFill>
          <p:spPr>
            <a:xfrm>
              <a:off x="7696863" y="3429000"/>
              <a:ext cx="998095" cy="661780"/>
            </a:xfrm>
            <a:prstGeom prst="rect">
              <a:avLst/>
            </a:prstGeom>
          </p:spPr>
        </p:pic>
      </p:grpSp>
      <p:sp>
        <p:nvSpPr>
          <p:cNvPr id="6" name="Content Placeholder 2"/>
          <p:cNvSpPr txBox="1">
            <a:spLocks/>
          </p:cNvSpPr>
          <p:nvPr/>
        </p:nvSpPr>
        <p:spPr>
          <a:xfrm>
            <a:off x="5486400" y="4114800"/>
            <a:ext cx="3352800" cy="10668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err="1" smtClean="0">
                <a:ln>
                  <a:noFill/>
                </a:ln>
                <a:solidFill>
                  <a:schemeClr val="tx1"/>
                </a:solidFill>
                <a:effectLst/>
                <a:uLnTx/>
                <a:uFillTx/>
                <a:latin typeface="+mn-lt"/>
                <a:ea typeface="+mn-ea"/>
                <a:cs typeface="+mn-cs"/>
              </a:rPr>
              <a:t>Neem</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 fights germs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sz="2300" dirty="0" smtClean="0"/>
              <a:t>Clove prevents cavities and supports gum health</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1.png"/>
          <p:cNvPicPr>
            <a:picLocks noChangeAspect="1"/>
          </p:cNvPicPr>
          <p:nvPr/>
        </p:nvPicPr>
        <p:blipFill>
          <a:blip r:embed="rId4" cstate="print"/>
          <a:srcRect l="38994" t="57926" r="6101" b="1558"/>
          <a:stretch>
            <a:fillRect/>
          </a:stretch>
        </p:blipFill>
        <p:spPr>
          <a:xfrm>
            <a:off x="685800" y="4619978"/>
            <a:ext cx="4648200" cy="22380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191000" cy="960438"/>
          </a:xfrm>
        </p:spPr>
        <p:txBody>
          <a:bodyPr>
            <a:normAutofit fontScale="90000"/>
          </a:bodyPr>
          <a:lstStyle/>
          <a:p>
            <a:pPr algn="l"/>
            <a:r>
              <a:rPr lang="en-US" sz="3600" b="1" dirty="0" err="1" smtClean="0">
                <a:solidFill>
                  <a:schemeClr val="tx2">
                    <a:lumMod val="60000"/>
                    <a:lumOff val="40000"/>
                  </a:schemeClr>
                </a:solidFill>
              </a:rPr>
              <a:t>Dentassure</a:t>
            </a:r>
            <a:r>
              <a:rPr lang="en-US" sz="3600" b="1" dirty="0" smtClean="0">
                <a:solidFill>
                  <a:schemeClr val="tx2">
                    <a:lumMod val="60000"/>
                    <a:lumOff val="40000"/>
                  </a:schemeClr>
                </a:solidFill>
              </a:rPr>
              <a:t> Toothbrush</a:t>
            </a:r>
            <a:endParaRPr lang="en-US" sz="3600" b="1" dirty="0">
              <a:solidFill>
                <a:schemeClr val="tx2">
                  <a:lumMod val="60000"/>
                  <a:lumOff val="40000"/>
                </a:schemeClr>
              </a:solidFill>
            </a:endParaRPr>
          </a:p>
        </p:txBody>
      </p:sp>
      <p:sp>
        <p:nvSpPr>
          <p:cNvPr id="3" name="Content Placeholder 2"/>
          <p:cNvSpPr>
            <a:spLocks noGrp="1"/>
          </p:cNvSpPr>
          <p:nvPr>
            <p:ph idx="1"/>
          </p:nvPr>
        </p:nvSpPr>
        <p:spPr>
          <a:xfrm>
            <a:off x="609600" y="1219200"/>
            <a:ext cx="4572000" cy="5105400"/>
          </a:xfrm>
        </p:spPr>
        <p:txBody>
          <a:bodyPr>
            <a:normAutofit fontScale="62500" lnSpcReduction="20000"/>
          </a:bodyPr>
          <a:lstStyle/>
          <a:p>
            <a:pPr lvl="0">
              <a:lnSpc>
                <a:spcPct val="120000"/>
              </a:lnSpc>
            </a:pPr>
            <a:r>
              <a:rPr lang="en-US" dirty="0" smtClean="0"/>
              <a:t>An international quality toothbrush, scientifically designed to take complete care of your teeth and gums</a:t>
            </a:r>
          </a:p>
          <a:p>
            <a:pPr lvl="0">
              <a:lnSpc>
                <a:spcPct val="120000"/>
              </a:lnSpc>
            </a:pPr>
            <a:r>
              <a:rPr lang="en-US" dirty="0" err="1" smtClean="0"/>
              <a:t>Dentassure</a:t>
            </a:r>
            <a:r>
              <a:rPr lang="en-US" dirty="0" smtClean="0"/>
              <a:t> Toothbrush is made of 100% DuPont bristles with rounded ends that reach between teeth and remove food particles and help prevent dental plaque</a:t>
            </a:r>
          </a:p>
          <a:p>
            <a:pPr lvl="0">
              <a:lnSpc>
                <a:spcPct val="120000"/>
              </a:lnSpc>
            </a:pPr>
            <a:r>
              <a:rPr lang="en-US" dirty="0" smtClean="0"/>
              <a:t>Its unique gum massager gently cleans the teeth and massages the gums</a:t>
            </a:r>
          </a:p>
          <a:p>
            <a:pPr lvl="0">
              <a:lnSpc>
                <a:spcPct val="120000"/>
              </a:lnSpc>
            </a:pPr>
            <a:r>
              <a:rPr lang="en-US" dirty="0" smtClean="0"/>
              <a:t>It has a special tongue cleaner for better oral health</a:t>
            </a:r>
          </a:p>
          <a:p>
            <a:pPr lvl="0">
              <a:lnSpc>
                <a:spcPct val="120000"/>
              </a:lnSpc>
            </a:pPr>
            <a:r>
              <a:rPr lang="en-US" dirty="0" smtClean="0"/>
              <a:t>Dentists recommend replacing your toothbrush every 3-4 months</a:t>
            </a:r>
          </a:p>
          <a:p>
            <a:pPr>
              <a:lnSpc>
                <a:spcPct val="120000"/>
              </a:lnSpc>
            </a:pPr>
            <a:endParaRPr lang="en-US" dirty="0"/>
          </a:p>
        </p:txBody>
      </p:sp>
      <p:pic>
        <p:nvPicPr>
          <p:cNvPr id="4" name="Picture 3" descr="2.png"/>
          <p:cNvPicPr>
            <a:picLocks noChangeAspect="1"/>
          </p:cNvPicPr>
          <p:nvPr/>
        </p:nvPicPr>
        <p:blipFill>
          <a:blip r:embed="rId2" cstate="print"/>
          <a:srcRect l="6038" t="9248" r="50862" b="3561"/>
          <a:stretch>
            <a:fillRect/>
          </a:stretch>
        </p:blipFill>
        <p:spPr>
          <a:xfrm>
            <a:off x="5029200" y="1143000"/>
            <a:ext cx="3810000" cy="5029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4343400" cy="884238"/>
          </a:xfrm>
        </p:spPr>
        <p:txBody>
          <a:bodyPr>
            <a:normAutofit/>
          </a:bodyPr>
          <a:lstStyle/>
          <a:p>
            <a:pPr algn="l"/>
            <a:r>
              <a:rPr lang="en-US" sz="3200" b="1" dirty="0" smtClean="0">
                <a:solidFill>
                  <a:schemeClr val="tx2">
                    <a:lumMod val="60000"/>
                    <a:lumOff val="40000"/>
                  </a:schemeClr>
                </a:solidFill>
              </a:rPr>
              <a:t>How to brush your teeth</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447800"/>
            <a:ext cx="7772400" cy="1828800"/>
          </a:xfrm>
        </p:spPr>
        <p:txBody>
          <a:bodyPr>
            <a:normAutofit fontScale="70000" lnSpcReduction="20000"/>
          </a:bodyPr>
          <a:lstStyle/>
          <a:p>
            <a:pPr>
              <a:lnSpc>
                <a:spcPct val="120000"/>
              </a:lnSpc>
            </a:pPr>
            <a:r>
              <a:rPr lang="en-US" dirty="0" smtClean="0"/>
              <a:t>Proper brushing takes at least two minutes </a:t>
            </a:r>
          </a:p>
          <a:p>
            <a:pPr>
              <a:lnSpc>
                <a:spcPct val="120000"/>
              </a:lnSpc>
            </a:pPr>
            <a:r>
              <a:rPr lang="en-US" dirty="0" smtClean="0"/>
              <a:t>Use short, gentle strokes, paying attention to the </a:t>
            </a:r>
            <a:r>
              <a:rPr lang="en-US" dirty="0" err="1" smtClean="0"/>
              <a:t>gumline</a:t>
            </a:r>
            <a:r>
              <a:rPr lang="en-US" dirty="0" smtClean="0"/>
              <a:t>, hard-to-reach back teeth and areas around fillings, crowns etc.</a:t>
            </a:r>
          </a:p>
          <a:p>
            <a:pPr>
              <a:lnSpc>
                <a:spcPct val="120000"/>
              </a:lnSpc>
            </a:pPr>
            <a:r>
              <a:rPr lang="en-US" dirty="0" smtClean="0"/>
              <a:t> Concentrate on thoroughly cleaning each section as follows:</a:t>
            </a:r>
          </a:p>
          <a:p>
            <a:pPr>
              <a:lnSpc>
                <a:spcPct val="120000"/>
              </a:lnSpc>
            </a:pPr>
            <a:endParaRPr lang="en-US" dirty="0"/>
          </a:p>
        </p:txBody>
      </p:sp>
      <p:graphicFrame>
        <p:nvGraphicFramePr>
          <p:cNvPr id="4" name="Table 3"/>
          <p:cNvGraphicFramePr>
            <a:graphicFrameLocks noGrp="1"/>
          </p:cNvGraphicFramePr>
          <p:nvPr/>
        </p:nvGraphicFramePr>
        <p:xfrm>
          <a:off x="76201" y="5235981"/>
          <a:ext cx="9067799" cy="990600"/>
        </p:xfrm>
        <a:graphic>
          <a:graphicData uri="http://schemas.openxmlformats.org/drawingml/2006/table">
            <a:tbl>
              <a:tblPr>
                <a:tableStyleId>{5940675A-B579-460E-94D1-54222C63F5DA}</a:tableStyleId>
              </a:tblPr>
              <a:tblGrid>
                <a:gridCol w="2362199"/>
                <a:gridCol w="4876800"/>
                <a:gridCol w="1828800"/>
              </a:tblGrid>
              <a:tr h="990600">
                <a:tc>
                  <a:txBody>
                    <a:bodyPr/>
                    <a:lstStyle/>
                    <a:p>
                      <a:pPr marL="55563" marR="0" indent="0">
                        <a:lnSpc>
                          <a:spcPts val="1620"/>
                        </a:lnSpc>
                        <a:spcBef>
                          <a:spcPts val="0"/>
                        </a:spcBef>
                        <a:spcAft>
                          <a:spcPts val="750"/>
                        </a:spcAft>
                      </a:pPr>
                      <a:r>
                        <a:rPr lang="en-US" sz="1400" dirty="0"/>
                        <a:t>Tilt the brush at a 45° angle against the </a:t>
                      </a:r>
                      <a:r>
                        <a:rPr lang="en-US" sz="1400" dirty="0" err="1"/>
                        <a:t>gumline</a:t>
                      </a:r>
                      <a:r>
                        <a:rPr lang="en-US" sz="1400" dirty="0"/>
                        <a:t> and sweep or roll the brush away from the </a:t>
                      </a:r>
                      <a:r>
                        <a:rPr lang="en-US" sz="1400" dirty="0" err="1" smtClean="0"/>
                        <a:t>gumline</a:t>
                      </a:r>
                      <a:endParaRPr lang="en-US" sz="2000" dirty="0">
                        <a:solidFill>
                          <a:schemeClr val="tx1"/>
                        </a:solidFill>
                        <a:latin typeface="+mn-lt"/>
                        <a:ea typeface="Calibri"/>
                        <a:cs typeface="Times New Roman"/>
                      </a:endParaRPr>
                    </a:p>
                  </a:txBody>
                  <a:tcPr marL="0" marR="0" marT="0" marB="0" anchor="ctr"/>
                </a:tc>
                <a:tc>
                  <a:txBody>
                    <a:bodyPr/>
                    <a:lstStyle/>
                    <a:p>
                      <a:pPr marL="55563" marR="0" indent="0">
                        <a:lnSpc>
                          <a:spcPts val="1620"/>
                        </a:lnSpc>
                        <a:spcBef>
                          <a:spcPts val="0"/>
                        </a:spcBef>
                        <a:spcAft>
                          <a:spcPts val="750"/>
                        </a:spcAft>
                      </a:pPr>
                      <a:r>
                        <a:rPr lang="en-US" sz="1400" dirty="0"/>
                        <a:t>Gently brush the outside, inside and chewing surface of each tooth using short back-and-forth </a:t>
                      </a:r>
                      <a:r>
                        <a:rPr lang="en-US" sz="1400" dirty="0" smtClean="0"/>
                        <a:t>strokes</a:t>
                      </a:r>
                      <a:endParaRPr lang="en-US" sz="2000" dirty="0">
                        <a:solidFill>
                          <a:schemeClr val="tx1"/>
                        </a:solidFill>
                        <a:latin typeface="+mn-lt"/>
                        <a:ea typeface="Calibri"/>
                        <a:cs typeface="Times New Roman"/>
                      </a:endParaRPr>
                    </a:p>
                  </a:txBody>
                  <a:tcPr marL="0" marR="0" marT="0" marB="0" anchor="ctr"/>
                </a:tc>
                <a:tc>
                  <a:txBody>
                    <a:bodyPr/>
                    <a:lstStyle/>
                    <a:p>
                      <a:pPr marL="55563" marR="0" indent="0">
                        <a:lnSpc>
                          <a:spcPts val="1620"/>
                        </a:lnSpc>
                        <a:spcBef>
                          <a:spcPts val="0"/>
                        </a:spcBef>
                        <a:spcAft>
                          <a:spcPts val="750"/>
                        </a:spcAft>
                      </a:pPr>
                      <a:r>
                        <a:rPr lang="en-US" sz="1400" dirty="0"/>
                        <a:t>Gently brush your tongue to remove bacteria and freshen </a:t>
                      </a:r>
                      <a:r>
                        <a:rPr lang="en-US" sz="1400" dirty="0" smtClean="0"/>
                        <a:t>breath</a:t>
                      </a:r>
                      <a:endParaRPr lang="en-US" sz="2000" dirty="0">
                        <a:solidFill>
                          <a:schemeClr val="tx1"/>
                        </a:solidFill>
                        <a:latin typeface="+mn-lt"/>
                        <a:ea typeface="Calibri"/>
                        <a:cs typeface="Times New Roman"/>
                      </a:endParaRPr>
                    </a:p>
                  </a:txBody>
                  <a:tcPr marL="0" marR="0" marT="0" marB="0" anchor="ctr"/>
                </a:tc>
              </a:tr>
            </a:tbl>
          </a:graphicData>
        </a:graphic>
      </p:graphicFrame>
      <p:pic>
        <p:nvPicPr>
          <p:cNvPr id="7" name="Picture 6" descr="guide-teeth.jpg"/>
          <p:cNvPicPr>
            <a:picLocks noChangeAspect="1"/>
          </p:cNvPicPr>
          <p:nvPr/>
        </p:nvPicPr>
        <p:blipFill>
          <a:blip r:embed="rId2" cstate="print"/>
          <a:srcRect l="1379" t="31333" r="1644" b="34000"/>
          <a:stretch>
            <a:fillRect/>
          </a:stretch>
        </p:blipFill>
        <p:spPr>
          <a:xfrm>
            <a:off x="0" y="3276600"/>
            <a:ext cx="7308270" cy="1959381"/>
          </a:xfrm>
          <a:prstGeom prst="rect">
            <a:avLst/>
          </a:prstGeom>
        </p:spPr>
      </p:pic>
      <p:pic>
        <p:nvPicPr>
          <p:cNvPr id="8" name="Picture 7" descr="brush3"/>
          <p:cNvPicPr>
            <a:picLocks noChangeAspect="1"/>
          </p:cNvPicPr>
          <p:nvPr/>
        </p:nvPicPr>
        <p:blipFill>
          <a:blip r:embed="rId3" cstate="print"/>
          <a:srcRect/>
          <a:stretch>
            <a:fillRect/>
          </a:stretch>
        </p:blipFill>
        <p:spPr bwMode="auto">
          <a:xfrm>
            <a:off x="7315200" y="3332015"/>
            <a:ext cx="1828800" cy="1878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219200"/>
          </a:xfrm>
        </p:spPr>
        <p:txBody>
          <a:bodyPr>
            <a:normAutofit/>
          </a:bodyPr>
          <a:lstStyle/>
          <a:p>
            <a:r>
              <a:rPr lang="en-US" sz="4800" dirty="0" smtClean="0">
                <a:solidFill>
                  <a:schemeClr val="tx1">
                    <a:lumMod val="65000"/>
                    <a:lumOff val="35000"/>
                  </a:schemeClr>
                </a:solidFill>
              </a:rPr>
              <a:t>Whitening Toothpaste</a:t>
            </a:r>
            <a:endParaRPr lang="en-US" sz="4800" dirty="0">
              <a:solidFill>
                <a:schemeClr val="tx1">
                  <a:lumMod val="65000"/>
                  <a:lumOff val="35000"/>
                </a:schemeClr>
              </a:solidFill>
            </a:endParaRPr>
          </a:p>
        </p:txBody>
      </p:sp>
      <p:pic>
        <p:nvPicPr>
          <p:cNvPr id="4" name="Picture 3" descr="Desntassure Whitening PPT and Template a.png"/>
          <p:cNvPicPr>
            <a:picLocks noChangeAspect="1"/>
          </p:cNvPicPr>
          <p:nvPr/>
        </p:nvPicPr>
        <p:blipFill>
          <a:blip r:embed="rId3" cstate="print"/>
          <a:stretch>
            <a:fillRect/>
          </a:stretch>
        </p:blipFill>
        <p:spPr>
          <a:xfrm>
            <a:off x="1371600" y="2418140"/>
            <a:ext cx="6400800" cy="858460"/>
          </a:xfrm>
          <a:prstGeom prst="rect">
            <a:avLst/>
          </a:prstGeom>
        </p:spPr>
      </p:pic>
      <p:sp>
        <p:nvSpPr>
          <p:cNvPr id="5" name="Rectangle 4"/>
          <p:cNvSpPr/>
          <p:nvPr/>
        </p:nvSpPr>
        <p:spPr>
          <a:xfrm>
            <a:off x="3276600" y="1654314"/>
            <a:ext cx="2576154" cy="707886"/>
          </a:xfrm>
          <a:prstGeom prst="rect">
            <a:avLst/>
          </a:prstGeom>
        </p:spPr>
        <p:txBody>
          <a:bodyPr wrap="none">
            <a:spAutoFit/>
          </a:bodyPr>
          <a:lstStyle/>
          <a:p>
            <a:r>
              <a:rPr lang="en-US" sz="4000" dirty="0" smtClean="0">
                <a:solidFill>
                  <a:schemeClr val="tx1">
                    <a:lumMod val="65000"/>
                    <a:lumOff val="35000"/>
                  </a:schemeClr>
                </a:solidFill>
              </a:rPr>
              <a:t>Introducing</a:t>
            </a:r>
            <a:endParaRPr lang="en-US" sz="4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3352800" cy="5486400"/>
          </a:xfrm>
        </p:spPr>
        <p:txBody>
          <a:bodyPr>
            <a:normAutofit/>
          </a:bodyPr>
          <a:lstStyle/>
          <a:p>
            <a:r>
              <a:rPr lang="en-US" sz="1600" dirty="0" smtClean="0"/>
              <a:t>Our teeth become yellow due to stains over time – both deep and surface level</a:t>
            </a:r>
          </a:p>
          <a:p>
            <a:r>
              <a:rPr lang="en-US" sz="1600" dirty="0" smtClean="0"/>
              <a:t>Our teeth are not perfectly white by nature </a:t>
            </a:r>
          </a:p>
          <a:p>
            <a:pPr lvl="1"/>
            <a:r>
              <a:rPr lang="en-US" sz="1600" dirty="0" smtClean="0"/>
              <a:t>Tooth enamel – the hard white surface of teeth, underneath which is a pale brown substance called dentin</a:t>
            </a:r>
          </a:p>
          <a:p>
            <a:pPr lvl="1"/>
            <a:r>
              <a:rPr lang="en-US" sz="1600" dirty="0" smtClean="0"/>
              <a:t>Thick enamel looks white, but as enamel erodes it allows dentin tones to show through, making teeth look yellow</a:t>
            </a:r>
          </a:p>
          <a:p>
            <a:pPr lvl="1"/>
            <a:r>
              <a:rPr lang="en-US" sz="1600" dirty="0" smtClean="0"/>
              <a:t>Enamel naturally wears with age, and acids from sugary foods also erodes the enamel surface </a:t>
            </a:r>
          </a:p>
        </p:txBody>
      </p:sp>
      <p:sp>
        <p:nvSpPr>
          <p:cNvPr id="4" name="Title 3"/>
          <p:cNvSpPr>
            <a:spLocks noGrp="1"/>
          </p:cNvSpPr>
          <p:nvPr>
            <p:ph type="title"/>
          </p:nvPr>
        </p:nvSpPr>
        <p:spPr>
          <a:xfrm>
            <a:off x="609600" y="304800"/>
            <a:ext cx="4114800" cy="960438"/>
          </a:xfrm>
        </p:spPr>
        <p:txBody>
          <a:bodyPr>
            <a:normAutofit/>
          </a:bodyPr>
          <a:lstStyle/>
          <a:p>
            <a:pPr algn="l"/>
            <a:r>
              <a:rPr lang="en-US" sz="3200" b="1" dirty="0" smtClean="0">
                <a:solidFill>
                  <a:schemeClr val="tx2">
                    <a:lumMod val="60000"/>
                    <a:lumOff val="40000"/>
                  </a:schemeClr>
                </a:solidFill>
              </a:rPr>
              <a:t>Teeth </a:t>
            </a:r>
            <a:r>
              <a:rPr lang="en-US" sz="3200" b="1" dirty="0" err="1" smtClean="0">
                <a:solidFill>
                  <a:schemeClr val="tx2">
                    <a:lumMod val="60000"/>
                    <a:lumOff val="40000"/>
                  </a:schemeClr>
                </a:solidFill>
              </a:rPr>
              <a:t>Discolouration</a:t>
            </a:r>
            <a:endParaRPr lang="en-US" sz="3200" b="1" dirty="0">
              <a:solidFill>
                <a:schemeClr val="tx2">
                  <a:lumMod val="60000"/>
                  <a:lumOff val="40000"/>
                </a:schemeClr>
              </a:solidFill>
            </a:endParaRPr>
          </a:p>
        </p:txBody>
      </p:sp>
      <p:pic>
        <p:nvPicPr>
          <p:cNvPr id="4098" name="Picture 2" descr="http://www.identalhub.com/images/files/Why%20Are%20Teeth%20Stained%20After%20Braces%20Removal.jpg"/>
          <p:cNvPicPr>
            <a:picLocks noChangeAspect="1" noChangeArrowheads="1"/>
          </p:cNvPicPr>
          <p:nvPr/>
        </p:nvPicPr>
        <p:blipFill>
          <a:blip r:embed="rId2" cstate="print"/>
          <a:srcRect/>
          <a:stretch>
            <a:fillRect/>
          </a:stretch>
        </p:blipFill>
        <p:spPr bwMode="auto">
          <a:xfrm>
            <a:off x="4114800" y="1295400"/>
            <a:ext cx="4809173" cy="3886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153400" cy="2514600"/>
          </a:xfrm>
        </p:spPr>
        <p:txBody>
          <a:bodyPr>
            <a:normAutofit/>
          </a:bodyPr>
          <a:lstStyle/>
          <a:p>
            <a:r>
              <a:rPr lang="en-US" sz="1800" dirty="0" smtClean="0"/>
              <a:t>There are two types of stains that cause </a:t>
            </a:r>
            <a:r>
              <a:rPr lang="en-US" sz="1800" dirty="0" err="1" smtClean="0"/>
              <a:t>discolouration</a:t>
            </a:r>
            <a:r>
              <a:rPr lang="en-US" sz="1800" dirty="0" smtClean="0"/>
              <a:t> of teeth</a:t>
            </a:r>
          </a:p>
          <a:p>
            <a:r>
              <a:rPr lang="en-US" sz="1800" b="1" dirty="0" smtClean="0"/>
              <a:t>Intrinsic stains </a:t>
            </a:r>
            <a:r>
              <a:rPr lang="en-US" sz="1800" dirty="0" smtClean="0"/>
              <a:t>that develop inside the tooth enamel. These can be due to mother’s antibiotic use while pregnant or childhood exposure to fluoride</a:t>
            </a:r>
          </a:p>
          <a:p>
            <a:r>
              <a:rPr lang="en-US" sz="1800" b="1" dirty="0" smtClean="0"/>
              <a:t>Extrinsic stains </a:t>
            </a:r>
            <a:r>
              <a:rPr lang="en-US" sz="1800" dirty="0" smtClean="0"/>
              <a:t>are the result of certain habits</a:t>
            </a:r>
          </a:p>
          <a:p>
            <a:r>
              <a:rPr lang="en-US" sz="1800" dirty="0" smtClean="0"/>
              <a:t>The most common reasons for teeth to get yellow or stained are:</a:t>
            </a:r>
          </a:p>
          <a:p>
            <a:pPr lvl="1"/>
            <a:r>
              <a:rPr lang="en-US" sz="1600" dirty="0" smtClean="0"/>
              <a:t>Using tobacco</a:t>
            </a:r>
          </a:p>
          <a:p>
            <a:pPr lvl="1"/>
            <a:r>
              <a:rPr lang="en-US" sz="1600" dirty="0" smtClean="0"/>
              <a:t>Drinking dark-</a:t>
            </a:r>
            <a:r>
              <a:rPr lang="en-US" sz="1600" dirty="0" err="1" smtClean="0"/>
              <a:t>coloured</a:t>
            </a:r>
            <a:r>
              <a:rPr lang="en-US" sz="1600" dirty="0" smtClean="0"/>
              <a:t> liquids such as coffee, cola, tea and red wine</a:t>
            </a:r>
          </a:p>
          <a:p>
            <a:pPr lvl="1"/>
            <a:r>
              <a:rPr lang="en-US" sz="1600" dirty="0" smtClean="0"/>
              <a:t>Not taking good care of your teeth</a:t>
            </a:r>
          </a:p>
          <a:p>
            <a:endParaRPr lang="en-US" sz="1800" dirty="0"/>
          </a:p>
        </p:txBody>
      </p:sp>
      <p:sp>
        <p:nvSpPr>
          <p:cNvPr id="6" name="Title 3"/>
          <p:cNvSpPr>
            <a:spLocks noGrp="1"/>
          </p:cNvSpPr>
          <p:nvPr>
            <p:ph type="title"/>
          </p:nvPr>
        </p:nvSpPr>
        <p:spPr>
          <a:xfrm>
            <a:off x="609600" y="304800"/>
            <a:ext cx="4114800" cy="960438"/>
          </a:xfrm>
        </p:spPr>
        <p:txBody>
          <a:bodyPr>
            <a:normAutofit/>
          </a:bodyPr>
          <a:lstStyle/>
          <a:p>
            <a:pPr algn="l"/>
            <a:r>
              <a:rPr lang="en-US" sz="3200" b="1" dirty="0" smtClean="0">
                <a:solidFill>
                  <a:schemeClr val="tx2">
                    <a:lumMod val="60000"/>
                    <a:lumOff val="40000"/>
                  </a:schemeClr>
                </a:solidFill>
              </a:rPr>
              <a:t>Teeth </a:t>
            </a:r>
            <a:r>
              <a:rPr lang="en-US" sz="3200" b="1" dirty="0" err="1" smtClean="0">
                <a:solidFill>
                  <a:schemeClr val="tx2">
                    <a:lumMod val="60000"/>
                    <a:lumOff val="40000"/>
                  </a:schemeClr>
                </a:solidFill>
              </a:rPr>
              <a:t>Discolouration</a:t>
            </a:r>
            <a:endParaRPr lang="en-US" sz="3200" b="1" dirty="0">
              <a:solidFill>
                <a:schemeClr val="tx2">
                  <a:lumMod val="60000"/>
                  <a:lumOff val="40000"/>
                </a:schemeClr>
              </a:solidFill>
            </a:endParaRPr>
          </a:p>
        </p:txBody>
      </p:sp>
      <p:pic>
        <p:nvPicPr>
          <p:cNvPr id="5" name="Picture 4" descr="4.1.jpg"/>
          <p:cNvPicPr>
            <a:picLocks noChangeAspect="1"/>
          </p:cNvPicPr>
          <p:nvPr/>
        </p:nvPicPr>
        <p:blipFill>
          <a:blip r:embed="rId2" cstate="print"/>
          <a:srcRect t="15000" b="5000"/>
          <a:stretch>
            <a:fillRect/>
          </a:stretch>
        </p:blipFill>
        <p:spPr>
          <a:xfrm>
            <a:off x="1981200" y="3962400"/>
            <a:ext cx="5143500" cy="2743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4114800" cy="4876800"/>
          </a:xfrm>
        </p:spPr>
        <p:txBody>
          <a:bodyPr>
            <a:normAutofit/>
          </a:bodyPr>
          <a:lstStyle/>
          <a:p>
            <a:r>
              <a:rPr lang="en-US" sz="2000" dirty="0" err="1" smtClean="0"/>
              <a:t>Dentassure</a:t>
            </a:r>
            <a:r>
              <a:rPr lang="en-US" sz="2000" dirty="0" smtClean="0"/>
              <a:t> Whitening Toothpaste whitens teeth by removing surface stains, such as those caused by drinking coffee or smoking</a:t>
            </a:r>
          </a:p>
          <a:p>
            <a:r>
              <a:rPr lang="en-US" sz="2000" dirty="0" smtClean="0"/>
              <a:t>It gently polishes the teeth and removes stains</a:t>
            </a:r>
          </a:p>
          <a:p>
            <a:r>
              <a:rPr lang="en-US" sz="2000" dirty="0" smtClean="0"/>
              <a:t>It helps to retain natural whiteness of the teeth</a:t>
            </a:r>
          </a:p>
          <a:p>
            <a:r>
              <a:rPr lang="en-US" sz="2000" dirty="0" smtClean="0"/>
              <a:t>Cool mint </a:t>
            </a:r>
            <a:r>
              <a:rPr lang="en-US" sz="2000" dirty="0" err="1" smtClean="0"/>
              <a:t>flavour</a:t>
            </a:r>
            <a:r>
              <a:rPr lang="en-US" sz="2000" dirty="0" smtClean="0"/>
              <a:t> gives long lasting fresh breath </a:t>
            </a:r>
          </a:p>
        </p:txBody>
      </p:sp>
      <p:sp>
        <p:nvSpPr>
          <p:cNvPr id="4" name="Title 1"/>
          <p:cNvSpPr txBox="1">
            <a:spLocks/>
          </p:cNvSpPr>
          <p:nvPr/>
        </p:nvSpPr>
        <p:spPr>
          <a:xfrm>
            <a:off x="533400" y="381000"/>
            <a:ext cx="4343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Dentassure</a:t>
            </a:r>
            <a:r>
              <a:rPr kumimoji="0" lang="en-US"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t>
            </a:r>
            <a:br>
              <a:rPr kumimoji="0" lang="en-US"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Whitening Toothpaste </a:t>
            </a:r>
            <a:endParaRPr kumimoji="0" lang="en-US" sz="32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5" name="Picture 4" descr="80522.jpg"/>
          <p:cNvPicPr>
            <a:picLocks noChangeAspect="1"/>
          </p:cNvPicPr>
          <p:nvPr/>
        </p:nvPicPr>
        <p:blipFill>
          <a:blip r:embed="rId2" cstate="print"/>
          <a:stretch>
            <a:fillRect/>
          </a:stretch>
        </p:blipFill>
        <p:spPr>
          <a:xfrm>
            <a:off x="4953000" y="1219200"/>
            <a:ext cx="4114800" cy="2698028"/>
          </a:xfrm>
          <a:prstGeom prst="rect">
            <a:avLst/>
          </a:prstGeom>
        </p:spPr>
      </p:pic>
      <p:pic>
        <p:nvPicPr>
          <p:cNvPr id="6" name="Picture 5" descr="Good-Oral-Hygiene-Lesser-Risk-of-Chronic-Diseases-Pic.jpg"/>
          <p:cNvPicPr>
            <a:picLocks noChangeAspect="1"/>
          </p:cNvPicPr>
          <p:nvPr/>
        </p:nvPicPr>
        <p:blipFill>
          <a:blip r:embed="rId3" cstate="print"/>
          <a:stretch>
            <a:fillRect/>
          </a:stretch>
        </p:blipFill>
        <p:spPr>
          <a:xfrm>
            <a:off x="4987291" y="4038600"/>
            <a:ext cx="4080509" cy="2590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36837"/>
            <a:ext cx="3048000" cy="3001963"/>
          </a:xfrm>
        </p:spPr>
        <p:txBody>
          <a:bodyPr/>
          <a:lstStyle/>
          <a:p>
            <a:pPr>
              <a:buNone/>
            </a:pPr>
            <a:r>
              <a:rPr lang="en-US" dirty="0" smtClean="0"/>
              <a:t>MRP Rs. 130.00</a:t>
            </a:r>
          </a:p>
          <a:p>
            <a:pPr>
              <a:buNone/>
            </a:pPr>
            <a:r>
              <a:rPr lang="en-US" dirty="0" smtClean="0"/>
              <a:t>DP Rs. 110.00</a:t>
            </a:r>
          </a:p>
          <a:p>
            <a:pPr>
              <a:buNone/>
            </a:pPr>
            <a:r>
              <a:rPr lang="en-US" dirty="0" smtClean="0"/>
              <a:t>BV 66</a:t>
            </a:r>
          </a:p>
          <a:p>
            <a:pPr>
              <a:buNone/>
            </a:pPr>
            <a:r>
              <a:rPr lang="en-US" dirty="0" smtClean="0"/>
              <a:t>PV 4.12</a:t>
            </a:r>
          </a:p>
        </p:txBody>
      </p:sp>
      <p:sp>
        <p:nvSpPr>
          <p:cNvPr id="5" name="Title 1"/>
          <p:cNvSpPr txBox="1">
            <a:spLocks/>
          </p:cNvSpPr>
          <p:nvPr/>
        </p:nvSpPr>
        <p:spPr>
          <a:xfrm>
            <a:off x="685800" y="1295400"/>
            <a:ext cx="7772400" cy="12192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Whitening Toothpaste</a:t>
            </a:r>
            <a:endParaRPr kumimoji="0" lang="en-US" sz="4800" b="0"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6" name="Picture 5" descr="Desntassure Whitening PPT and Template a.png"/>
          <p:cNvPicPr>
            <a:picLocks noChangeAspect="1"/>
          </p:cNvPicPr>
          <p:nvPr/>
        </p:nvPicPr>
        <p:blipFill>
          <a:blip r:embed="rId3" cstate="print"/>
          <a:stretch>
            <a:fillRect/>
          </a:stretch>
        </p:blipFill>
        <p:spPr>
          <a:xfrm>
            <a:off x="685800" y="685800"/>
            <a:ext cx="6400800" cy="858460"/>
          </a:xfrm>
          <a:prstGeom prst="rect">
            <a:avLst/>
          </a:prstGeom>
        </p:spPr>
      </p:pic>
      <p:pic>
        <p:nvPicPr>
          <p:cNvPr id="8" name="Picture 7" descr="Dentassure Whitening.png"/>
          <p:cNvPicPr>
            <a:picLocks noChangeAspect="1"/>
          </p:cNvPicPr>
          <p:nvPr/>
        </p:nvPicPr>
        <p:blipFill>
          <a:blip r:embed="rId4" cstate="print"/>
          <a:srcRect t="15748" b="14514"/>
          <a:stretch>
            <a:fillRect/>
          </a:stretch>
        </p:blipFill>
        <p:spPr>
          <a:xfrm>
            <a:off x="2966710" y="3581400"/>
            <a:ext cx="6177289" cy="304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676400"/>
            <a:ext cx="5257800" cy="3046988"/>
          </a:xfrm>
          <a:prstGeom prst="rect">
            <a:avLst/>
          </a:prstGeom>
          <a:noFill/>
        </p:spPr>
        <p:txBody>
          <a:bodyPr wrap="square" rtlCol="0">
            <a:spAutoFit/>
          </a:bodyPr>
          <a:lstStyle/>
          <a:p>
            <a:pPr algn="ctr"/>
            <a:r>
              <a:rPr lang="en-US" sz="8000" dirty="0" smtClean="0">
                <a:solidFill>
                  <a:srgbClr val="4081D0"/>
                </a:solidFill>
              </a:rPr>
              <a:t>Thank you</a:t>
            </a:r>
          </a:p>
          <a:p>
            <a:pPr algn="ctr"/>
            <a:r>
              <a:rPr lang="en-US" sz="3200" dirty="0" smtClean="0">
                <a:solidFill>
                  <a:srgbClr val="4081D0"/>
                </a:solidFill>
              </a:rPr>
              <a:t> </a:t>
            </a:r>
          </a:p>
          <a:p>
            <a:pPr algn="ctr"/>
            <a:r>
              <a:rPr lang="en-US" sz="8000" b="1" dirty="0" smtClean="0"/>
              <a:t>QUIZ</a:t>
            </a:r>
            <a:endParaRPr lang="en-US" sz="8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562"/>
            <a:ext cx="5638800" cy="884238"/>
          </a:xfrm>
        </p:spPr>
        <p:txBody>
          <a:bodyPr>
            <a:noAutofit/>
          </a:bodyPr>
          <a:lstStyle/>
          <a:p>
            <a:pPr algn="l"/>
            <a:r>
              <a:rPr lang="en-US" sz="3200" b="1" dirty="0" smtClean="0">
                <a:solidFill>
                  <a:schemeClr val="tx2">
                    <a:lumMod val="60000"/>
                    <a:lumOff val="40000"/>
                  </a:schemeClr>
                </a:solidFill>
              </a:rPr>
              <a:t>Health Risks of Poor Oral Health</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533400" y="1447800"/>
            <a:ext cx="4191000" cy="5410200"/>
          </a:xfrm>
        </p:spPr>
        <p:txBody>
          <a:bodyPr>
            <a:normAutofit fontScale="47500" lnSpcReduction="20000"/>
          </a:bodyPr>
          <a:lstStyle/>
          <a:p>
            <a:pPr marL="174625" indent="-174625">
              <a:lnSpc>
                <a:spcPct val="120000"/>
              </a:lnSpc>
            </a:pPr>
            <a:r>
              <a:rPr lang="en-US" sz="3400" dirty="0" smtClean="0"/>
              <a:t>Gum disease can lead to the loss of teeth and an increase the risk of respiratory disease</a:t>
            </a:r>
          </a:p>
          <a:p>
            <a:pPr marL="174625" indent="-174625">
              <a:lnSpc>
                <a:spcPct val="120000"/>
              </a:lnSpc>
            </a:pPr>
            <a:r>
              <a:rPr lang="en-US" sz="3400" dirty="0" smtClean="0"/>
              <a:t>The bacteria in plaque can travel from the mouth to the lungs, causing infection</a:t>
            </a:r>
          </a:p>
          <a:p>
            <a:pPr marL="174625" indent="-174625">
              <a:lnSpc>
                <a:spcPct val="120000"/>
              </a:lnSpc>
            </a:pPr>
            <a:r>
              <a:rPr lang="en-US" sz="3400" dirty="0" smtClean="0"/>
              <a:t>Oral inflammation due to bacteria (gingivitis) may also play a role in clogged arteries and blood clots </a:t>
            </a:r>
          </a:p>
          <a:p>
            <a:pPr marL="174625" indent="-174625">
              <a:lnSpc>
                <a:spcPct val="120000"/>
              </a:lnSpc>
            </a:pPr>
            <a:r>
              <a:rPr lang="en-US" sz="3400" dirty="0" smtClean="0"/>
              <a:t>Diabetic are more susceptible to gum disease and it can put them at greater risk of diabetic complications</a:t>
            </a:r>
          </a:p>
          <a:p>
            <a:pPr marL="174625" indent="-174625">
              <a:lnSpc>
                <a:spcPct val="120000"/>
              </a:lnSpc>
            </a:pPr>
            <a:r>
              <a:rPr lang="en-US" sz="3400" dirty="0" smtClean="0"/>
              <a:t>Studies also show that pregnant women with poor oral health may be at a higher risk of delivering pre-term, low birth weight babies</a:t>
            </a:r>
          </a:p>
          <a:p>
            <a:pPr marL="174625" indent="-174625">
              <a:lnSpc>
                <a:spcPct val="120000"/>
              </a:lnSpc>
            </a:pPr>
            <a:r>
              <a:rPr lang="en-US" sz="3400" dirty="0" smtClean="0"/>
              <a:t>Digestion begins with physical and chemical processes in the mouth, and oral problems  can lead to intestinal failure, irritable bowel syndrome and other digestive disorders</a:t>
            </a:r>
          </a:p>
        </p:txBody>
      </p:sp>
      <p:grpSp>
        <p:nvGrpSpPr>
          <p:cNvPr id="6" name="Group 5"/>
          <p:cNvGrpSpPr/>
          <p:nvPr/>
        </p:nvGrpSpPr>
        <p:grpSpPr>
          <a:xfrm>
            <a:off x="4776839" y="1600200"/>
            <a:ext cx="4367161" cy="4343400"/>
            <a:chOff x="4776839" y="1371600"/>
            <a:chExt cx="4367161" cy="4343400"/>
          </a:xfrm>
        </p:grpSpPr>
        <p:pic>
          <p:nvPicPr>
            <p:cNvPr id="4" name="Picture 3" descr="infographic-healthy-tooth-healthy-body.jpg"/>
            <p:cNvPicPr>
              <a:picLocks noChangeAspect="1"/>
            </p:cNvPicPr>
            <p:nvPr/>
          </p:nvPicPr>
          <p:blipFill>
            <a:blip r:embed="rId2" cstate="email"/>
            <a:srcRect l="4426" t="12222" b="6667"/>
            <a:stretch>
              <a:fillRect/>
            </a:stretch>
          </p:blipFill>
          <p:spPr>
            <a:xfrm>
              <a:off x="4776839" y="1371600"/>
              <a:ext cx="4367161" cy="4343400"/>
            </a:xfrm>
            <a:prstGeom prst="rect">
              <a:avLst/>
            </a:prstGeom>
          </p:spPr>
        </p:pic>
        <p:sp>
          <p:nvSpPr>
            <p:cNvPr id="5" name="Rectangle 4"/>
            <p:cNvSpPr/>
            <p:nvPr/>
          </p:nvSpPr>
          <p:spPr>
            <a:xfrm>
              <a:off x="4776839" y="54102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267200" cy="914400"/>
          </a:xfrm>
        </p:spPr>
        <p:txBody>
          <a:bodyPr>
            <a:normAutofit/>
          </a:bodyPr>
          <a:lstStyle/>
          <a:p>
            <a:pPr algn="l"/>
            <a:r>
              <a:rPr lang="en-US" sz="3200" b="1" dirty="0" smtClean="0">
                <a:solidFill>
                  <a:schemeClr val="tx2">
                    <a:lumMod val="60000"/>
                    <a:lumOff val="40000"/>
                  </a:schemeClr>
                </a:solidFill>
              </a:rPr>
              <a:t>Parts of a Tooth</a:t>
            </a:r>
            <a:endParaRPr lang="en-US" sz="3200" b="1" dirty="0">
              <a:solidFill>
                <a:schemeClr val="tx2">
                  <a:lumMod val="60000"/>
                  <a:lumOff val="40000"/>
                </a:schemeClr>
              </a:solidFill>
            </a:endParaRPr>
          </a:p>
        </p:txBody>
      </p:sp>
      <p:pic>
        <p:nvPicPr>
          <p:cNvPr id="4" name="Content Placeholder 3" descr="parts-of-a-tooth.jpg"/>
          <p:cNvPicPr>
            <a:picLocks noGrp="1" noChangeAspect="1"/>
          </p:cNvPicPr>
          <p:nvPr>
            <p:ph idx="1"/>
          </p:nvPr>
        </p:nvPicPr>
        <p:blipFill>
          <a:blip r:embed="rId2" cstate="print"/>
          <a:srcRect l="3846" r="5128" b="4871"/>
          <a:stretch>
            <a:fillRect/>
          </a:stretch>
        </p:blipFill>
        <p:spPr>
          <a:xfrm>
            <a:off x="4038600" y="1295400"/>
            <a:ext cx="5105400" cy="4673958"/>
          </a:xfrm>
        </p:spPr>
      </p:pic>
      <p:sp>
        <p:nvSpPr>
          <p:cNvPr id="5" name="Rectangle 4"/>
          <p:cNvSpPr/>
          <p:nvPr/>
        </p:nvSpPr>
        <p:spPr>
          <a:xfrm>
            <a:off x="609600" y="1118442"/>
            <a:ext cx="3276600" cy="2785378"/>
          </a:xfrm>
          <a:prstGeom prst="rect">
            <a:avLst/>
          </a:prstGeom>
        </p:spPr>
        <p:txBody>
          <a:bodyPr wrap="square">
            <a:spAutoFit/>
          </a:bodyPr>
          <a:lstStyle/>
          <a:p>
            <a:pPr>
              <a:spcBef>
                <a:spcPts val="600"/>
              </a:spcBef>
            </a:pPr>
            <a:r>
              <a:rPr lang="en-US" sz="1600" b="1" dirty="0" smtClean="0"/>
              <a:t>Enamel:</a:t>
            </a:r>
            <a:r>
              <a:rPr lang="en-US" sz="1600" dirty="0" smtClean="0"/>
              <a:t> The hard outer layer of the crown. Enamel is the hardest substance in the body</a:t>
            </a:r>
          </a:p>
          <a:p>
            <a:pPr>
              <a:spcBef>
                <a:spcPts val="600"/>
              </a:spcBef>
            </a:pPr>
            <a:r>
              <a:rPr lang="en-US" sz="1600" b="1" dirty="0" smtClean="0"/>
              <a:t>Dentin:</a:t>
            </a:r>
            <a:r>
              <a:rPr lang="en-US" sz="1600" dirty="0" smtClean="0"/>
              <a:t> Forms the bulk of the tooth and can be sensitive if the protection of the enamel is lost</a:t>
            </a:r>
          </a:p>
          <a:p>
            <a:pPr>
              <a:spcBef>
                <a:spcPts val="600"/>
              </a:spcBef>
            </a:pPr>
            <a:r>
              <a:rPr lang="en-US" sz="1600" b="1" dirty="0" smtClean="0"/>
              <a:t>Pulp:</a:t>
            </a:r>
            <a:r>
              <a:rPr lang="en-US" sz="1600" dirty="0" smtClean="0"/>
              <a:t> Soft tissue containing the blood and nerve supply to the tooth</a:t>
            </a:r>
          </a:p>
          <a:p>
            <a:pPr>
              <a:spcBef>
                <a:spcPts val="600"/>
              </a:spcBef>
            </a:pPr>
            <a:r>
              <a:rPr lang="en-US" sz="1600" b="1" dirty="0" err="1" smtClean="0"/>
              <a:t>Cementum</a:t>
            </a:r>
            <a:r>
              <a:rPr lang="en-US" sz="1600" b="1" dirty="0" smtClean="0"/>
              <a:t>:</a:t>
            </a:r>
            <a:r>
              <a:rPr lang="en-US" sz="1600" dirty="0" smtClean="0"/>
              <a:t> The layer of bone-like tissue covering the root</a:t>
            </a:r>
          </a:p>
        </p:txBody>
      </p:sp>
      <p:sp>
        <p:nvSpPr>
          <p:cNvPr id="6" name="Rectangle 5"/>
          <p:cNvSpPr/>
          <p:nvPr/>
        </p:nvSpPr>
        <p:spPr>
          <a:xfrm>
            <a:off x="609600" y="3962400"/>
            <a:ext cx="3429000" cy="2539157"/>
          </a:xfrm>
          <a:prstGeom prst="rect">
            <a:avLst/>
          </a:prstGeom>
        </p:spPr>
        <p:txBody>
          <a:bodyPr wrap="square">
            <a:spAutoFit/>
          </a:bodyPr>
          <a:lstStyle/>
          <a:p>
            <a:pPr>
              <a:spcBef>
                <a:spcPts val="600"/>
              </a:spcBef>
            </a:pPr>
            <a:r>
              <a:rPr lang="en-US" sz="1600" b="1" dirty="0" smtClean="0"/>
              <a:t>Structures around the tooth</a:t>
            </a:r>
            <a:endParaRPr lang="en-US" sz="1600" dirty="0" smtClean="0"/>
          </a:p>
          <a:p>
            <a:pPr>
              <a:spcBef>
                <a:spcPts val="600"/>
              </a:spcBef>
            </a:pPr>
            <a:r>
              <a:rPr lang="en-US" sz="1600" b="1" dirty="0" smtClean="0"/>
              <a:t>Root canal: </a:t>
            </a:r>
            <a:r>
              <a:rPr lang="en-US" sz="1600" dirty="0" smtClean="0"/>
              <a:t>Provides the blood vessel  and nerves supply to the tooth</a:t>
            </a:r>
            <a:endParaRPr lang="en-US" sz="1600" dirty="0" smtClean="0"/>
          </a:p>
          <a:p>
            <a:pPr>
              <a:spcBef>
                <a:spcPts val="600"/>
              </a:spcBef>
            </a:pPr>
            <a:r>
              <a:rPr lang="en-US" sz="1600" b="1" dirty="0" smtClean="0"/>
              <a:t>Oral Mucosa</a:t>
            </a:r>
            <a:r>
              <a:rPr lang="en-US" sz="1600" dirty="0" smtClean="0"/>
              <a:t>: These are the moist tissues that lines the mouth</a:t>
            </a:r>
          </a:p>
          <a:p>
            <a:pPr>
              <a:spcBef>
                <a:spcPts val="600"/>
              </a:spcBef>
            </a:pPr>
            <a:r>
              <a:rPr lang="en-US" sz="1600" b="1" dirty="0" err="1" smtClean="0"/>
              <a:t>Gingiva</a:t>
            </a:r>
            <a:r>
              <a:rPr lang="en-US" sz="1600" b="1" dirty="0" smtClean="0"/>
              <a:t> (gums):</a:t>
            </a:r>
            <a:r>
              <a:rPr lang="en-US" sz="1600" dirty="0" smtClean="0"/>
              <a:t> Soft tissue that surrounds and protects the teeth and bone, and provides a lubricated surface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4572000" cy="944562"/>
          </a:xfrm>
        </p:spPr>
        <p:txBody>
          <a:bodyPr>
            <a:normAutofit/>
          </a:bodyPr>
          <a:lstStyle/>
          <a:p>
            <a:pPr algn="l"/>
            <a:r>
              <a:rPr lang="en-US" sz="3200" b="1" dirty="0" smtClean="0">
                <a:solidFill>
                  <a:schemeClr val="tx2">
                    <a:lumMod val="60000"/>
                    <a:lumOff val="40000"/>
                  </a:schemeClr>
                </a:solidFill>
              </a:rPr>
              <a:t>Common Oral Problems</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265237"/>
            <a:ext cx="3048000" cy="4525963"/>
          </a:xfrm>
        </p:spPr>
        <p:txBody>
          <a:bodyPr>
            <a:normAutofit/>
          </a:bodyPr>
          <a:lstStyle/>
          <a:p>
            <a:r>
              <a:rPr lang="en-US" sz="2400" dirty="0" smtClean="0"/>
              <a:t>Dental Plaque</a:t>
            </a:r>
          </a:p>
          <a:p>
            <a:r>
              <a:rPr lang="en-US" sz="2400" dirty="0" smtClean="0"/>
              <a:t>Gum Diseases – Gingivitis and </a:t>
            </a:r>
            <a:r>
              <a:rPr lang="en-US" sz="2400" dirty="0" err="1" smtClean="0"/>
              <a:t>Periodontitis</a:t>
            </a:r>
            <a:r>
              <a:rPr lang="en-US" sz="2400" dirty="0" smtClean="0"/>
              <a:t> </a:t>
            </a:r>
          </a:p>
          <a:p>
            <a:r>
              <a:rPr lang="en-US" sz="2400" dirty="0" smtClean="0"/>
              <a:t>Tooth Cavities </a:t>
            </a:r>
          </a:p>
          <a:p>
            <a:r>
              <a:rPr lang="en-US" sz="2400" dirty="0" smtClean="0"/>
              <a:t>Tooth Sensitivity</a:t>
            </a:r>
          </a:p>
          <a:p>
            <a:pPr>
              <a:buNone/>
            </a:pPr>
            <a:endParaRPr lang="en-US" sz="2400" dirty="0" smtClean="0"/>
          </a:p>
          <a:p>
            <a:endParaRPr lang="en-US" sz="2400" dirty="0" smtClean="0"/>
          </a:p>
        </p:txBody>
      </p:sp>
      <p:pic>
        <p:nvPicPr>
          <p:cNvPr id="4" name="Picture 3" descr="oral-health.jpg"/>
          <p:cNvPicPr>
            <a:picLocks noChangeAspect="1"/>
          </p:cNvPicPr>
          <p:nvPr/>
        </p:nvPicPr>
        <p:blipFill>
          <a:blip r:embed="rId2" cstate="print"/>
          <a:srcRect r="23501"/>
          <a:stretch>
            <a:fillRect/>
          </a:stretch>
        </p:blipFill>
        <p:spPr>
          <a:xfrm>
            <a:off x="3489812" y="1371600"/>
            <a:ext cx="5425588" cy="4724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4114800" cy="884238"/>
          </a:xfrm>
        </p:spPr>
        <p:txBody>
          <a:bodyPr>
            <a:normAutofit/>
          </a:bodyPr>
          <a:lstStyle/>
          <a:p>
            <a:pPr algn="l"/>
            <a:r>
              <a:rPr lang="en-US" sz="3200" b="1" dirty="0" smtClean="0">
                <a:solidFill>
                  <a:schemeClr val="tx2">
                    <a:lumMod val="60000"/>
                    <a:lumOff val="40000"/>
                  </a:schemeClr>
                </a:solidFill>
              </a:rPr>
              <a:t>Dental Plaque</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609600" y="1219200"/>
            <a:ext cx="4953000" cy="5334000"/>
          </a:xfrm>
        </p:spPr>
        <p:txBody>
          <a:bodyPr>
            <a:normAutofit/>
          </a:bodyPr>
          <a:lstStyle/>
          <a:p>
            <a:r>
              <a:rPr lang="en-US" sz="1800" dirty="0" smtClean="0"/>
              <a:t>Plaque is a sticky layer of material containing bacteria that accumulates on teeth</a:t>
            </a:r>
          </a:p>
          <a:p>
            <a:r>
              <a:rPr lang="en-US" sz="1800" dirty="0" smtClean="0"/>
              <a:t>The bacteria in plaque cause tooth decay and gum disease if not removed regularly through brushing and flossing</a:t>
            </a:r>
          </a:p>
          <a:p>
            <a:r>
              <a:rPr lang="en-US" sz="1800" dirty="0" smtClean="0"/>
              <a:t>After meals the bacteria in plaque use sugar and starch in food to produce acids that eat away tooth enamel</a:t>
            </a:r>
          </a:p>
          <a:p>
            <a:r>
              <a:rPr lang="en-US" sz="1800" dirty="0" smtClean="0"/>
              <a:t>Repeated attacks cause the enamel to break down resulting in a cavity (or hole)</a:t>
            </a:r>
          </a:p>
          <a:p>
            <a:r>
              <a:rPr lang="en-US" sz="1800" dirty="0" smtClean="0"/>
              <a:t>Plaque that is not removed daily between teeth hardens into tartar</a:t>
            </a:r>
          </a:p>
          <a:p>
            <a:r>
              <a:rPr lang="en-US" sz="1800" dirty="0" smtClean="0"/>
              <a:t>As the tartar, plaque and bacteria continue to increase, the gums become red, swollen and bleed during brushing</a:t>
            </a:r>
          </a:p>
          <a:p>
            <a:endParaRPr lang="en-US" sz="1800" dirty="0"/>
          </a:p>
        </p:txBody>
      </p:sp>
      <p:grpSp>
        <p:nvGrpSpPr>
          <p:cNvPr id="8" name="Group 7"/>
          <p:cNvGrpSpPr/>
          <p:nvPr/>
        </p:nvGrpSpPr>
        <p:grpSpPr>
          <a:xfrm>
            <a:off x="5943600" y="914400"/>
            <a:ext cx="2667001" cy="5694051"/>
            <a:chOff x="6476999" y="1219200"/>
            <a:chExt cx="2286001" cy="4880615"/>
          </a:xfrm>
        </p:grpSpPr>
        <p:pic>
          <p:nvPicPr>
            <p:cNvPr id="4" name="Picture 3" descr="stained teeth"/>
            <p:cNvPicPr>
              <a:picLocks noChangeAspect="1"/>
            </p:cNvPicPr>
            <p:nvPr/>
          </p:nvPicPr>
          <p:blipFill>
            <a:blip r:embed="rId2" cstate="print"/>
            <a:srcRect t="4940" b="11082"/>
            <a:stretch>
              <a:fillRect/>
            </a:stretch>
          </p:blipFill>
          <p:spPr bwMode="auto">
            <a:xfrm>
              <a:off x="6477000" y="1219200"/>
              <a:ext cx="2286000" cy="1295400"/>
            </a:xfrm>
            <a:prstGeom prst="rect">
              <a:avLst/>
            </a:prstGeom>
            <a:noFill/>
            <a:ln w="9525">
              <a:noFill/>
              <a:miter lim="800000"/>
              <a:headEnd/>
              <a:tailEnd/>
            </a:ln>
          </p:spPr>
        </p:pic>
        <p:pic>
          <p:nvPicPr>
            <p:cNvPr id="6" name="Picture 5" descr="images.jpg"/>
            <p:cNvPicPr>
              <a:picLocks noChangeAspect="1"/>
            </p:cNvPicPr>
            <p:nvPr/>
          </p:nvPicPr>
          <p:blipFill>
            <a:blip r:embed="rId3" cstate="print"/>
            <a:srcRect t="8154" r="50453"/>
            <a:stretch>
              <a:fillRect/>
            </a:stretch>
          </p:blipFill>
          <p:spPr>
            <a:xfrm>
              <a:off x="6476999" y="2570683"/>
              <a:ext cx="2286000" cy="1716633"/>
            </a:xfrm>
            <a:prstGeom prst="rect">
              <a:avLst/>
            </a:prstGeom>
          </p:spPr>
        </p:pic>
        <p:pic>
          <p:nvPicPr>
            <p:cNvPr id="7" name="Picture 6" descr="images.jpg"/>
            <p:cNvPicPr>
              <a:picLocks noChangeAspect="1"/>
            </p:cNvPicPr>
            <p:nvPr/>
          </p:nvPicPr>
          <p:blipFill>
            <a:blip r:embed="rId3" cstate="print"/>
            <a:srcRect l="49468" t="4158"/>
            <a:stretch>
              <a:fillRect/>
            </a:stretch>
          </p:blipFill>
          <p:spPr>
            <a:xfrm>
              <a:off x="6477000" y="4343400"/>
              <a:ext cx="2286000" cy="1756415"/>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114800" cy="884238"/>
          </a:xfrm>
        </p:spPr>
        <p:txBody>
          <a:bodyPr>
            <a:normAutofit/>
          </a:bodyPr>
          <a:lstStyle/>
          <a:p>
            <a:pPr algn="l"/>
            <a:r>
              <a:rPr lang="en-US" sz="3600" b="1" dirty="0" smtClean="0">
                <a:solidFill>
                  <a:schemeClr val="tx2">
                    <a:lumMod val="60000"/>
                    <a:lumOff val="40000"/>
                  </a:schemeClr>
                </a:solidFill>
              </a:rPr>
              <a:t>Gum Disease</a:t>
            </a:r>
            <a:endParaRPr lang="en-US" sz="3600" b="1" dirty="0">
              <a:solidFill>
                <a:schemeClr val="tx2">
                  <a:lumMod val="60000"/>
                  <a:lumOff val="40000"/>
                </a:schemeClr>
              </a:solidFill>
            </a:endParaRPr>
          </a:p>
        </p:txBody>
      </p:sp>
      <p:sp>
        <p:nvSpPr>
          <p:cNvPr id="3" name="Content Placeholder 2"/>
          <p:cNvSpPr>
            <a:spLocks noGrp="1"/>
          </p:cNvSpPr>
          <p:nvPr>
            <p:ph idx="1"/>
          </p:nvPr>
        </p:nvSpPr>
        <p:spPr>
          <a:xfrm>
            <a:off x="609600" y="1295400"/>
            <a:ext cx="4419600" cy="5257800"/>
          </a:xfrm>
        </p:spPr>
        <p:txBody>
          <a:bodyPr>
            <a:noAutofit/>
          </a:bodyPr>
          <a:lstStyle/>
          <a:p>
            <a:pPr>
              <a:buFont typeface="Wingdings" pitchFamily="2" charset="2"/>
              <a:buChar char="§"/>
            </a:pPr>
            <a:r>
              <a:rPr lang="en-US" sz="1800" dirty="0" smtClean="0"/>
              <a:t>Gum disease, like inflammation (gingivitis), </a:t>
            </a:r>
            <a:r>
              <a:rPr lang="en-US" sz="1800" dirty="0" err="1" smtClean="0"/>
              <a:t>periodontitis</a:t>
            </a:r>
            <a:r>
              <a:rPr lang="en-US" sz="1800" dirty="0" smtClean="0"/>
              <a:t>, etc. is usually caused by build up of plaque</a:t>
            </a:r>
          </a:p>
          <a:p>
            <a:pPr>
              <a:buFont typeface="Wingdings" pitchFamily="2" charset="2"/>
              <a:buChar char="§"/>
            </a:pPr>
            <a:r>
              <a:rPr lang="en-US" sz="1800" dirty="0" smtClean="0"/>
              <a:t>Plaque causes the gums to become inflamed and easily bleed during brushing </a:t>
            </a:r>
          </a:p>
          <a:p>
            <a:pPr>
              <a:buFont typeface="Wingdings" pitchFamily="2" charset="2"/>
              <a:buChar char="§"/>
            </a:pPr>
            <a:r>
              <a:rPr lang="en-US" sz="1800" dirty="0" smtClean="0"/>
              <a:t>If left untreated it can progress to more serious </a:t>
            </a:r>
            <a:r>
              <a:rPr lang="en-US" sz="1800" dirty="0" err="1" smtClean="0"/>
              <a:t>periodontitis</a:t>
            </a:r>
            <a:endParaRPr lang="en-US" sz="1800" dirty="0" smtClean="0"/>
          </a:p>
          <a:p>
            <a:pPr lvl="1">
              <a:buFont typeface="Arial" pitchFamily="34" charset="0"/>
              <a:buChar char="•"/>
            </a:pPr>
            <a:r>
              <a:rPr lang="en-US" sz="1800" dirty="0" smtClean="0"/>
              <a:t>The inner layer of gum and bone pull away from the teeth and forms pockets due to bone loss</a:t>
            </a:r>
          </a:p>
          <a:p>
            <a:pPr lvl="1">
              <a:buFont typeface="Arial" pitchFamily="34" charset="0"/>
              <a:buChar char="•"/>
            </a:pPr>
            <a:r>
              <a:rPr lang="en-US" sz="1800" dirty="0" smtClean="0"/>
              <a:t>These small pockets between the teeth and gums collect debris, causing infection in the mouth</a:t>
            </a:r>
          </a:p>
          <a:p>
            <a:pPr>
              <a:buNone/>
            </a:pPr>
            <a:endParaRPr lang="en-US" sz="1800" dirty="0" smtClean="0"/>
          </a:p>
          <a:p>
            <a:endParaRPr lang="en-US" sz="1800" dirty="0"/>
          </a:p>
        </p:txBody>
      </p:sp>
      <p:grpSp>
        <p:nvGrpSpPr>
          <p:cNvPr id="7" name="Group 6"/>
          <p:cNvGrpSpPr/>
          <p:nvPr/>
        </p:nvGrpSpPr>
        <p:grpSpPr>
          <a:xfrm>
            <a:off x="5486400" y="1066800"/>
            <a:ext cx="3215093" cy="5481275"/>
            <a:chOff x="6019800" y="1309255"/>
            <a:chExt cx="2986493" cy="5091545"/>
          </a:xfrm>
        </p:grpSpPr>
        <p:pic>
          <p:nvPicPr>
            <p:cNvPr id="5" name="Picture 4" descr="perio1.jpg"/>
            <p:cNvPicPr>
              <a:picLocks noChangeAspect="1"/>
            </p:cNvPicPr>
            <p:nvPr/>
          </p:nvPicPr>
          <p:blipFill>
            <a:blip r:embed="rId2" cstate="print"/>
            <a:stretch>
              <a:fillRect/>
            </a:stretch>
          </p:blipFill>
          <p:spPr>
            <a:xfrm>
              <a:off x="6019800" y="3505200"/>
              <a:ext cx="2986493" cy="2895600"/>
            </a:xfrm>
            <a:prstGeom prst="rect">
              <a:avLst/>
            </a:prstGeom>
          </p:spPr>
        </p:pic>
        <p:pic>
          <p:nvPicPr>
            <p:cNvPr id="6" name="Picture 5" descr="gingivitis-kamenac.jpg"/>
            <p:cNvPicPr>
              <a:picLocks noChangeAspect="1"/>
            </p:cNvPicPr>
            <p:nvPr/>
          </p:nvPicPr>
          <p:blipFill>
            <a:blip r:embed="rId3" cstate="print"/>
            <a:srcRect b="10264"/>
            <a:stretch>
              <a:fillRect/>
            </a:stretch>
          </p:blipFill>
          <p:spPr>
            <a:xfrm>
              <a:off x="6019800" y="1309255"/>
              <a:ext cx="2967014" cy="2119745"/>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0" y="1143000"/>
            <a:ext cx="7650957" cy="4800600"/>
            <a:chOff x="762000" y="1295400"/>
            <a:chExt cx="7772400" cy="4876800"/>
          </a:xfrm>
        </p:grpSpPr>
        <p:sp>
          <p:nvSpPr>
            <p:cNvPr id="5" name="Rectangle 4"/>
            <p:cNvSpPr/>
            <p:nvPr/>
          </p:nvSpPr>
          <p:spPr>
            <a:xfrm>
              <a:off x="762000" y="1295400"/>
              <a:ext cx="77724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9991455_001.jpg"/>
            <p:cNvPicPr>
              <a:picLocks noChangeAspect="1"/>
            </p:cNvPicPr>
            <p:nvPr/>
          </p:nvPicPr>
          <p:blipFill>
            <a:blip r:embed="rId2" cstate="print"/>
            <a:srcRect b="3791"/>
            <a:stretch>
              <a:fillRect/>
            </a:stretch>
          </p:blipFill>
          <p:spPr bwMode="auto">
            <a:xfrm>
              <a:off x="990600" y="1447800"/>
              <a:ext cx="7286671" cy="4572000"/>
            </a:xfrm>
            <a:prstGeom prst="rect">
              <a:avLst/>
            </a:prstGeom>
            <a:noFill/>
            <a:ln w="9525">
              <a:noFill/>
              <a:miter lim="800000"/>
              <a:headEnd/>
              <a:tailEnd/>
            </a:ln>
          </p:spPr>
        </p:pic>
      </p:grpSp>
      <p:sp>
        <p:nvSpPr>
          <p:cNvPr id="3" name="Title 1"/>
          <p:cNvSpPr txBox="1">
            <a:spLocks/>
          </p:cNvSpPr>
          <p:nvPr/>
        </p:nvSpPr>
        <p:spPr>
          <a:xfrm>
            <a:off x="609600" y="304800"/>
            <a:ext cx="4267200" cy="1066800"/>
          </a:xfrm>
          <a:prstGeom prst="rect">
            <a:avLst/>
          </a:prstGeom>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Gum Disease</a:t>
            </a:r>
            <a:endParaRPr kumimoji="0" lang="en-US" sz="36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4" name="Rectangle 3"/>
          <p:cNvSpPr/>
          <p:nvPr/>
        </p:nvSpPr>
        <p:spPr>
          <a:xfrm>
            <a:off x="1066800" y="5943600"/>
            <a:ext cx="7239000" cy="707886"/>
          </a:xfrm>
          <a:prstGeom prst="rect">
            <a:avLst/>
          </a:prstGeom>
        </p:spPr>
        <p:txBody>
          <a:bodyPr wrap="square">
            <a:spAutoFit/>
          </a:bodyPr>
          <a:lstStyle/>
          <a:p>
            <a:pPr algn="ctr"/>
            <a:r>
              <a:rPr lang="en-US" sz="2000" dirty="0" smtClean="0"/>
              <a:t>The three stages of gum disease — from least to most severe — are gingivitis, </a:t>
            </a:r>
            <a:r>
              <a:rPr lang="en-US" sz="2000" dirty="0" err="1" smtClean="0"/>
              <a:t>periodontitis</a:t>
            </a:r>
            <a:r>
              <a:rPr lang="en-US" sz="2000" dirty="0" smtClean="0"/>
              <a:t> and advanced </a:t>
            </a:r>
            <a:r>
              <a:rPr lang="en-US" sz="2000" dirty="0" err="1" smtClean="0"/>
              <a:t>periodontitis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othcrosssectionweb-n.jpg"/>
          <p:cNvPicPr>
            <a:picLocks noChangeAspect="1"/>
          </p:cNvPicPr>
          <p:nvPr/>
        </p:nvPicPr>
        <p:blipFill>
          <a:blip r:embed="rId3" cstate="print"/>
          <a:srcRect l="1713" t="8536" b="4678"/>
          <a:stretch>
            <a:fillRect/>
          </a:stretch>
        </p:blipFill>
        <p:spPr>
          <a:xfrm>
            <a:off x="4495800" y="1447800"/>
            <a:ext cx="4371974" cy="4648200"/>
          </a:xfrm>
          <a:prstGeom prst="rect">
            <a:avLst/>
          </a:prstGeom>
        </p:spPr>
      </p:pic>
      <p:sp>
        <p:nvSpPr>
          <p:cNvPr id="2" name="Title 1"/>
          <p:cNvSpPr>
            <a:spLocks noGrp="1"/>
          </p:cNvSpPr>
          <p:nvPr>
            <p:ph type="title"/>
          </p:nvPr>
        </p:nvSpPr>
        <p:spPr>
          <a:xfrm>
            <a:off x="609600" y="457200"/>
            <a:ext cx="3657600" cy="808038"/>
          </a:xfrm>
        </p:spPr>
        <p:txBody>
          <a:bodyPr>
            <a:normAutofit/>
          </a:bodyPr>
          <a:lstStyle/>
          <a:p>
            <a:pPr algn="l"/>
            <a:r>
              <a:rPr lang="en-US" sz="3600" b="1" dirty="0" smtClean="0">
                <a:solidFill>
                  <a:schemeClr val="tx2">
                    <a:lumMod val="60000"/>
                    <a:lumOff val="40000"/>
                  </a:schemeClr>
                </a:solidFill>
              </a:rPr>
              <a:t>Symptoms</a:t>
            </a:r>
            <a:endParaRPr lang="en-US" sz="3600" b="1" dirty="0">
              <a:solidFill>
                <a:schemeClr val="tx2">
                  <a:lumMod val="60000"/>
                  <a:lumOff val="40000"/>
                </a:schemeClr>
              </a:solidFill>
            </a:endParaRPr>
          </a:p>
        </p:txBody>
      </p:sp>
      <p:sp>
        <p:nvSpPr>
          <p:cNvPr id="3" name="Content Placeholder 2"/>
          <p:cNvSpPr>
            <a:spLocks noGrp="1"/>
          </p:cNvSpPr>
          <p:nvPr>
            <p:ph idx="1"/>
          </p:nvPr>
        </p:nvSpPr>
        <p:spPr>
          <a:xfrm>
            <a:off x="609600" y="1219200"/>
            <a:ext cx="3810000" cy="5410200"/>
          </a:xfrm>
        </p:spPr>
        <p:txBody>
          <a:bodyPr>
            <a:noAutofit/>
          </a:bodyPr>
          <a:lstStyle/>
          <a:p>
            <a:pPr marL="0" indent="0">
              <a:buNone/>
            </a:pPr>
            <a:r>
              <a:rPr lang="en-US" sz="2000" dirty="0" smtClean="0"/>
              <a:t>Early symptoms of gum disease include:</a:t>
            </a:r>
          </a:p>
          <a:p>
            <a:pPr lvl="0"/>
            <a:r>
              <a:rPr lang="en-US" sz="2000" dirty="0" smtClean="0"/>
              <a:t>Bleeding gums during or after brushing</a:t>
            </a:r>
          </a:p>
          <a:p>
            <a:pPr lvl="0"/>
            <a:r>
              <a:rPr lang="en-US" sz="2000" dirty="0" smtClean="0"/>
              <a:t>Red, swollen, or tender gums</a:t>
            </a:r>
          </a:p>
          <a:p>
            <a:pPr lvl="0"/>
            <a:r>
              <a:rPr lang="en-US" sz="2000" dirty="0" smtClean="0"/>
              <a:t>Persistent bad breath or bad taste in the mouth</a:t>
            </a:r>
          </a:p>
          <a:p>
            <a:pPr marL="0" lvl="0" indent="0">
              <a:buNone/>
            </a:pPr>
            <a:endParaRPr lang="en-US" sz="2000" dirty="0" smtClean="0"/>
          </a:p>
          <a:p>
            <a:pPr marL="0" lvl="0" indent="0">
              <a:buNone/>
            </a:pPr>
            <a:r>
              <a:rPr lang="en-US" sz="2000" dirty="0" smtClean="0"/>
              <a:t>Symptoms of more advanced gum disease (</a:t>
            </a:r>
            <a:r>
              <a:rPr lang="en-US" sz="2000" dirty="0" err="1" smtClean="0"/>
              <a:t>periodontitis</a:t>
            </a:r>
            <a:r>
              <a:rPr lang="en-US" sz="2000" dirty="0" smtClean="0"/>
              <a:t>)</a:t>
            </a:r>
          </a:p>
          <a:p>
            <a:pPr lvl="0"/>
            <a:r>
              <a:rPr lang="en-US" sz="2000" dirty="0" smtClean="0"/>
              <a:t>Receding gum line</a:t>
            </a:r>
          </a:p>
          <a:p>
            <a:pPr lvl="0"/>
            <a:r>
              <a:rPr lang="en-US" sz="2000" dirty="0" smtClean="0"/>
              <a:t>Formation of deep pockets between teeth and gums</a:t>
            </a:r>
          </a:p>
          <a:p>
            <a:pPr lvl="0"/>
            <a:r>
              <a:rPr lang="en-US" sz="2000" dirty="0" smtClean="0"/>
              <a:t>Loose or shifting teeth</a:t>
            </a:r>
          </a:p>
          <a:p>
            <a:pPr>
              <a:buNone/>
            </a:pP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1638</Words>
  <Application>Microsoft Office PowerPoint</Application>
  <PresentationFormat>On-screen Show (4:3)</PresentationFormat>
  <Paragraphs>168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Importance of Oral Health</vt:lpstr>
      <vt:lpstr>Health Risks of Poor Oral Health</vt:lpstr>
      <vt:lpstr>Parts of a Tooth</vt:lpstr>
      <vt:lpstr>Common Oral Problems</vt:lpstr>
      <vt:lpstr>Dental Plaque</vt:lpstr>
      <vt:lpstr>Gum Disease</vt:lpstr>
      <vt:lpstr>Slide 8</vt:lpstr>
      <vt:lpstr>Symptoms</vt:lpstr>
      <vt:lpstr>Dental Cavities and Tooth Decay</vt:lpstr>
      <vt:lpstr>Tooth Decay</vt:lpstr>
      <vt:lpstr>Symptoms</vt:lpstr>
      <vt:lpstr>Tooth Sensitivity</vt:lpstr>
      <vt:lpstr>Tooth Sensitivity</vt:lpstr>
      <vt:lpstr>How to avoid Dental Problems?</vt:lpstr>
      <vt:lpstr>How to avoid Dental Problems?</vt:lpstr>
      <vt:lpstr>Fluoride</vt:lpstr>
      <vt:lpstr>How it works for the teeth?</vt:lpstr>
      <vt:lpstr>Slide 19</vt:lpstr>
      <vt:lpstr>Dentassure Toothpaste</vt:lpstr>
      <vt:lpstr>Dentassure Toothbrush</vt:lpstr>
      <vt:lpstr>How to brush your teeth</vt:lpstr>
      <vt:lpstr>Whitening Toothpaste</vt:lpstr>
      <vt:lpstr>Teeth Discolouration</vt:lpstr>
      <vt:lpstr>Teeth Discolouration</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DENTASSURE</dc:title>
  <dc:creator>swapna</dc:creator>
  <cp:lastModifiedBy>swapna</cp:lastModifiedBy>
  <cp:revision>133</cp:revision>
  <dcterms:created xsi:type="dcterms:W3CDTF">2015-09-17T10:06:10Z</dcterms:created>
  <dcterms:modified xsi:type="dcterms:W3CDTF">2015-10-06T06:15:53Z</dcterms:modified>
</cp:coreProperties>
</file>