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5" r:id="rId6"/>
    <p:sldId id="260" r:id="rId7"/>
    <p:sldId id="263" r:id="rId8"/>
    <p:sldId id="267" r:id="rId9"/>
    <p:sldId id="269" r:id="rId10"/>
    <p:sldId id="274" r:id="rId11"/>
    <p:sldId id="275" r:id="rId12"/>
    <p:sldId id="276" r:id="rId13"/>
    <p:sldId id="280" r:id="rId14"/>
    <p:sldId id="292" r:id="rId15"/>
    <p:sldId id="282" r:id="rId16"/>
    <p:sldId id="296" r:id="rId17"/>
    <p:sldId id="283" r:id="rId18"/>
    <p:sldId id="289" r:id="rId19"/>
    <p:sldId id="297" r:id="rId20"/>
    <p:sldId id="299" r:id="rId21"/>
    <p:sldId id="298" r:id="rId22"/>
    <p:sldId id="300" r:id="rId23"/>
    <p:sldId id="301" r:id="rId24"/>
    <p:sldId id="302" r:id="rId25"/>
    <p:sldId id="303" r:id="rId26"/>
    <p:sldId id="304" r:id="rId27"/>
    <p:sldId id="291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AC83"/>
    <a:srgbClr val="32AC86"/>
    <a:srgbClr val="36BC93"/>
    <a:srgbClr val="32B9C0"/>
    <a:srgbClr val="4081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9821" autoAdjust="0"/>
  </p:normalViewPr>
  <p:slideViewPr>
    <p:cSldViewPr>
      <p:cViewPr varScale="1">
        <p:scale>
          <a:sx n="74" d="100"/>
          <a:sy n="74" d="100"/>
        </p:scale>
        <p:origin x="-126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43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F6592-56D0-4315-8A5C-C74520B0385C}" type="datetimeFigureOut">
              <a:rPr lang="en-US" smtClean="0"/>
              <a:pPr/>
              <a:t>8/22/2017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FDFD0B-DBB1-43CC-B6B9-43A22F4A48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708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D649C-252F-48A0-8C90-088FEB8A3F94}" type="datetimeFigureOut">
              <a:rPr lang="en-US" smtClean="0"/>
              <a:pPr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901F-E8C7-43C1-BFCA-A693CFFF8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D649C-252F-48A0-8C90-088FEB8A3F94}" type="datetimeFigureOut">
              <a:rPr lang="en-US" smtClean="0"/>
              <a:pPr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901F-E8C7-43C1-BFCA-A693CFFF8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D649C-252F-48A0-8C90-088FEB8A3F94}" type="datetimeFigureOut">
              <a:rPr lang="en-US" smtClean="0"/>
              <a:pPr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901F-E8C7-43C1-BFCA-A693CFFF8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D649C-252F-48A0-8C90-088FEB8A3F94}" type="datetimeFigureOut">
              <a:rPr lang="en-US" smtClean="0"/>
              <a:pPr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901F-E8C7-43C1-BFCA-A693CFFF8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D649C-252F-48A0-8C90-088FEB8A3F94}" type="datetimeFigureOut">
              <a:rPr lang="en-US" smtClean="0"/>
              <a:pPr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901F-E8C7-43C1-BFCA-A693CFFF8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D649C-252F-48A0-8C90-088FEB8A3F94}" type="datetimeFigureOut">
              <a:rPr lang="en-US" smtClean="0"/>
              <a:pPr/>
              <a:t>8/22/2017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901F-E8C7-43C1-BFCA-A693CFFF8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D649C-252F-48A0-8C90-088FEB8A3F94}" type="datetimeFigureOut">
              <a:rPr lang="en-US" smtClean="0"/>
              <a:pPr/>
              <a:t>8/22/2017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901F-E8C7-43C1-BFCA-A693CFFF8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D649C-252F-48A0-8C90-088FEB8A3F94}" type="datetimeFigureOut">
              <a:rPr lang="en-US" smtClean="0"/>
              <a:pPr/>
              <a:t>8/22/2017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901F-E8C7-43C1-BFCA-A693CFFF8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D649C-252F-48A0-8C90-088FEB8A3F94}" type="datetimeFigureOut">
              <a:rPr lang="en-US" smtClean="0"/>
              <a:pPr/>
              <a:t>8/22/2017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901F-E8C7-43C1-BFCA-A693CFFF8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D649C-252F-48A0-8C90-088FEB8A3F94}" type="datetimeFigureOut">
              <a:rPr lang="en-US" smtClean="0"/>
              <a:pPr/>
              <a:t>8/22/2017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901F-E8C7-43C1-BFCA-A693CFFF8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D649C-252F-48A0-8C90-088FEB8A3F94}" type="datetimeFigureOut">
              <a:rPr lang="en-US" smtClean="0"/>
              <a:pPr/>
              <a:t>8/22/2017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901F-E8C7-43C1-BFCA-A693CFFF8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D649C-252F-48A0-8C90-088FEB8A3F94}" type="datetimeFigureOut">
              <a:rPr lang="en-US" smtClean="0"/>
              <a:pPr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0901F-E8C7-43C1-BFCA-A693CFFF88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68362"/>
            <a:ext cx="6019800" cy="960438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solidFill>
                  <a:srgbClr val="32AC83"/>
                </a:solidFill>
              </a:rPr>
              <a:t>How to avoid Dental Problems?</a:t>
            </a:r>
            <a:endParaRPr lang="en-US" sz="3200" b="1" dirty="0">
              <a:solidFill>
                <a:srgbClr val="32AC8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4800600" cy="50292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700" dirty="0" smtClean="0"/>
              <a:t>Maintaining good </a:t>
            </a:r>
            <a:r>
              <a:rPr lang="en-US" sz="1700" b="1" dirty="0" smtClean="0"/>
              <a:t>oral hygiene </a:t>
            </a:r>
            <a:r>
              <a:rPr lang="en-US" sz="1700" dirty="0" smtClean="0"/>
              <a:t>is important to ensure a healthy mouth and overall well being</a:t>
            </a:r>
          </a:p>
          <a:p>
            <a:pPr>
              <a:lnSpc>
                <a:spcPct val="120000"/>
              </a:lnSpc>
            </a:pPr>
            <a:r>
              <a:rPr lang="en-US" sz="1700" dirty="0" smtClean="0"/>
              <a:t>Brush twice a day, using a medium / soft - bristled toothbrush and </a:t>
            </a:r>
            <a:r>
              <a:rPr lang="en-US" sz="1700" b="1" dirty="0" smtClean="0"/>
              <a:t>fluoride – containing toothpaste </a:t>
            </a:r>
            <a:r>
              <a:rPr lang="en-US" sz="1700" dirty="0" smtClean="0"/>
              <a:t>to remove plaque from tooth surface</a:t>
            </a:r>
          </a:p>
          <a:p>
            <a:pPr>
              <a:lnSpc>
                <a:spcPct val="120000"/>
              </a:lnSpc>
            </a:pPr>
            <a:r>
              <a:rPr lang="en-US" sz="1700" dirty="0"/>
              <a:t>Change your toothbrush every 3 months, and choose a toothbrush with a </a:t>
            </a:r>
            <a:r>
              <a:rPr lang="en-US" sz="1700" b="1" dirty="0"/>
              <a:t>tongue cleaner </a:t>
            </a:r>
            <a:r>
              <a:rPr lang="en-US" sz="1700" dirty="0"/>
              <a:t>and </a:t>
            </a:r>
            <a:r>
              <a:rPr lang="en-US" sz="1700" b="1" dirty="0"/>
              <a:t>gum </a:t>
            </a:r>
            <a:r>
              <a:rPr lang="en-US" sz="1700" b="1" dirty="0" smtClean="0"/>
              <a:t>massager</a:t>
            </a:r>
            <a:endParaRPr lang="en-US" sz="1700" dirty="0" smtClean="0"/>
          </a:p>
          <a:p>
            <a:pPr>
              <a:lnSpc>
                <a:spcPct val="120000"/>
              </a:lnSpc>
            </a:pPr>
            <a:r>
              <a:rPr lang="en-US" sz="1700" dirty="0" smtClean="0"/>
              <a:t>Clean between teeth daily with </a:t>
            </a:r>
            <a:r>
              <a:rPr lang="en-US" sz="1700" b="1" dirty="0" smtClean="0"/>
              <a:t>dental floss </a:t>
            </a:r>
            <a:r>
              <a:rPr lang="en-US" sz="1700" dirty="0" smtClean="0"/>
              <a:t>or an </a:t>
            </a:r>
            <a:r>
              <a:rPr lang="en-US" sz="1700" b="1" dirty="0" smtClean="0"/>
              <a:t>interdental cleaner </a:t>
            </a:r>
            <a:r>
              <a:rPr lang="en-US" sz="1700" dirty="0" smtClean="0"/>
              <a:t>to remove plaque from the places where the toothbrush can’t reach</a:t>
            </a:r>
          </a:p>
          <a:p>
            <a:pPr>
              <a:lnSpc>
                <a:spcPct val="120000"/>
              </a:lnSpc>
            </a:pPr>
            <a:r>
              <a:rPr lang="en-US" sz="1700" b="1" dirty="0" smtClean="0"/>
              <a:t>Flossing</a:t>
            </a:r>
            <a:r>
              <a:rPr lang="en-US" sz="1700" dirty="0" smtClean="0"/>
              <a:t> is also essential to prevent gum diseases</a:t>
            </a:r>
          </a:p>
        </p:txBody>
      </p:sp>
      <p:pic>
        <p:nvPicPr>
          <p:cNvPr id="5" name="Picture 4" descr="shutterstock_236562559-1.jpg"/>
          <p:cNvPicPr>
            <a:picLocks noChangeAspect="1"/>
          </p:cNvPicPr>
          <p:nvPr/>
        </p:nvPicPr>
        <p:blipFill>
          <a:blip r:embed="rId2" cstate="print"/>
          <a:srcRect l="8467" r="11460"/>
          <a:stretch>
            <a:fillRect/>
          </a:stretch>
        </p:blipFill>
        <p:spPr>
          <a:xfrm>
            <a:off x="5584258" y="1550975"/>
            <a:ext cx="3566160" cy="2308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3"/>
          <a:stretch/>
        </p:blipFill>
        <p:spPr>
          <a:xfrm>
            <a:off x="5577840" y="3962400"/>
            <a:ext cx="3566160" cy="2900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22437"/>
            <a:ext cx="5029200" cy="4754563"/>
          </a:xfrm>
        </p:spPr>
        <p:txBody>
          <a:bodyPr>
            <a:normAutofit/>
          </a:bodyPr>
          <a:lstStyle/>
          <a:p>
            <a:pPr marL="274320" indent="-274320">
              <a:lnSpc>
                <a:spcPct val="120000"/>
              </a:lnSpc>
            </a:pPr>
            <a:r>
              <a:rPr lang="en-US" sz="1700" dirty="0"/>
              <a:t>The tongue harbors bacteria, gently brushing the tongue also helps reduce bad breath. Use a </a:t>
            </a:r>
            <a:r>
              <a:rPr lang="en-US" sz="1700" b="1" dirty="0"/>
              <a:t>tongue scraper </a:t>
            </a:r>
            <a:r>
              <a:rPr lang="en-US" sz="1700" dirty="0"/>
              <a:t>or a toothbrush that has a </a:t>
            </a:r>
            <a:r>
              <a:rPr lang="en-US" sz="1700" b="1" dirty="0"/>
              <a:t>built-in tongue </a:t>
            </a:r>
            <a:r>
              <a:rPr lang="en-US" sz="1700" b="1" dirty="0" smtClean="0"/>
              <a:t>cleaner</a:t>
            </a:r>
            <a:endParaRPr lang="en-US" sz="1700" dirty="0" smtClean="0"/>
          </a:p>
          <a:p>
            <a:pPr marL="274320" indent="-274320">
              <a:lnSpc>
                <a:spcPct val="120000"/>
              </a:lnSpc>
            </a:pPr>
            <a:r>
              <a:rPr lang="en-US" sz="1700" dirty="0" smtClean="0"/>
              <a:t>Eat a </a:t>
            </a:r>
            <a:r>
              <a:rPr lang="en-US" sz="1700" b="1" dirty="0" smtClean="0"/>
              <a:t>balanced diet </a:t>
            </a:r>
            <a:r>
              <a:rPr lang="en-US" sz="1700" dirty="0" smtClean="0"/>
              <a:t>and limit between-meal snacks, which provide sugar for the bacteria in plaque to convert into acids that causes tooth decay</a:t>
            </a:r>
          </a:p>
          <a:p>
            <a:pPr marL="274320" indent="-274320">
              <a:lnSpc>
                <a:spcPct val="120000"/>
              </a:lnSpc>
            </a:pPr>
            <a:r>
              <a:rPr lang="en-US" sz="1700" dirty="0" smtClean="0"/>
              <a:t>Keep your </a:t>
            </a:r>
            <a:r>
              <a:rPr lang="en-US" sz="1700" b="1" dirty="0" smtClean="0"/>
              <a:t>mouth moist</a:t>
            </a:r>
            <a:endParaRPr lang="en-US" sz="1700" dirty="0" smtClean="0"/>
          </a:p>
          <a:p>
            <a:pPr marL="274320" indent="-274320">
              <a:lnSpc>
                <a:spcPct val="120000"/>
              </a:lnSpc>
            </a:pPr>
            <a:r>
              <a:rPr lang="en-US" sz="1700" dirty="0" smtClean="0"/>
              <a:t>Visit your dentist on a regular basis — generally once or twice a year — for professional cleanings and oral exams</a:t>
            </a:r>
          </a:p>
        </p:txBody>
      </p:sp>
      <p:pic>
        <p:nvPicPr>
          <p:cNvPr id="8" name="Picture 7" descr="Depositphotos_2593118_x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3600" y="4572000"/>
            <a:ext cx="3200400" cy="2136116"/>
          </a:xfrm>
          <a:prstGeom prst="rect">
            <a:avLst/>
          </a:prstGeom>
        </p:spPr>
      </p:pic>
      <p:pic>
        <p:nvPicPr>
          <p:cNvPr id="14338" name="Picture 2" descr="http://cdn1.bostonmagazine.com/wp-content/uploads/2012/01/stk87467cor.jpg"/>
          <p:cNvPicPr>
            <a:picLocks noChangeAspect="1" noChangeArrowheads="1"/>
          </p:cNvPicPr>
          <p:nvPr/>
        </p:nvPicPr>
        <p:blipFill rotWithShape="1">
          <a:blip r:embed="rId3" cstate="print"/>
          <a:srcRect l="3421" t="2984"/>
          <a:stretch/>
        </p:blipFill>
        <p:spPr bwMode="auto">
          <a:xfrm>
            <a:off x="5957981" y="1295400"/>
            <a:ext cx="3186019" cy="3200400"/>
          </a:xfrm>
          <a:prstGeom prst="rect">
            <a:avLst/>
          </a:prstGeom>
          <a:noFill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3400" y="868362"/>
            <a:ext cx="6019800" cy="960438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solidFill>
                  <a:srgbClr val="32AC83"/>
                </a:solidFill>
              </a:rPr>
              <a:t>How to avoid Dental Problems?</a:t>
            </a:r>
            <a:endParaRPr lang="en-US" sz="3200" b="1" dirty="0">
              <a:solidFill>
                <a:srgbClr val="32AC8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09806"/>
            <a:ext cx="3886200" cy="79216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32AC83"/>
                </a:solidFill>
              </a:rPr>
              <a:t>Fluoride</a:t>
            </a:r>
            <a:endParaRPr lang="en-US" sz="3200" b="1" dirty="0">
              <a:solidFill>
                <a:srgbClr val="32AC8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215" y="1752600"/>
            <a:ext cx="7849985" cy="19812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800" dirty="0" smtClean="0"/>
              <a:t>Fluoride is a mineral that occurs naturally in all water sources</a:t>
            </a:r>
          </a:p>
          <a:p>
            <a:pPr>
              <a:lnSpc>
                <a:spcPct val="120000"/>
              </a:lnSpc>
            </a:pPr>
            <a:r>
              <a:rPr lang="en-US" sz="1800" dirty="0" smtClean="0"/>
              <a:t>Research has shown that fluoride helps to  reduce cavities and help to prevent tooth decay</a:t>
            </a:r>
          </a:p>
          <a:p>
            <a:pPr>
              <a:lnSpc>
                <a:spcPct val="120000"/>
              </a:lnSpc>
            </a:pPr>
            <a:r>
              <a:rPr lang="en-US" sz="1800" dirty="0" smtClean="0"/>
              <a:t>It helps to re-mineralize the teeth by preventing mineral loss caused due to plaque built up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57200" y="4345954"/>
            <a:ext cx="8305800" cy="2283446"/>
            <a:chOff x="457200" y="3200400"/>
            <a:chExt cx="8382000" cy="2471253"/>
          </a:xfrm>
        </p:grpSpPr>
        <p:pic>
          <p:nvPicPr>
            <p:cNvPr id="6" name="Picture 5" descr="OralHealthThroughEverydayCare_11.jpg"/>
            <p:cNvPicPr>
              <a:picLocks noChangeAspect="1"/>
            </p:cNvPicPr>
            <p:nvPr/>
          </p:nvPicPr>
          <p:blipFill>
            <a:blip r:embed="rId2" cstate="print"/>
            <a:srcRect l="3418" r="4173" b="19840"/>
            <a:stretch>
              <a:fillRect/>
            </a:stretch>
          </p:blipFill>
          <p:spPr>
            <a:xfrm>
              <a:off x="457200" y="3200400"/>
              <a:ext cx="8382000" cy="1905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09600" y="5105400"/>
              <a:ext cx="2209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Reduces the formation of plaque acids</a:t>
              </a:r>
              <a:endParaRPr lang="en-US" sz="14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05200" y="5105400"/>
              <a:ext cx="2209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Helps prevent mineral loss caused by plaque acids</a:t>
              </a:r>
              <a:endParaRPr lang="en-US" sz="14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245604" y="5105400"/>
              <a:ext cx="2439798" cy="566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Promotes re-</a:t>
              </a:r>
              <a:r>
                <a:rPr lang="en-US" sz="1400" b="1" dirty="0" err="1" smtClean="0"/>
                <a:t>mineralisation</a:t>
              </a:r>
              <a:r>
                <a:rPr lang="en-US" sz="1400" b="1" dirty="0" smtClean="0"/>
                <a:t> of early decay</a:t>
              </a:r>
              <a:endParaRPr lang="en-US" sz="1400" b="1" dirty="0"/>
            </a:p>
          </p:txBody>
        </p:sp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3429000" y="3429000"/>
            <a:ext cx="4800600" cy="9169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txBody>
          <a:bodyPr vert="horz" lIns="91440" tIns="45720" rIns="91440" bIns="45720" rtlCol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Always use fluoride containing toothpaste, at least twice daily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to keep cavities at bay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 baseline="0" dirty="0" smtClean="0"/>
              <a:t>It</a:t>
            </a:r>
            <a:r>
              <a:rPr lang="en-US" sz="1400" b="1" dirty="0" smtClean="0"/>
              <a:t> is effective and safe to use even for children (above 6 years)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0" y="5334000"/>
            <a:ext cx="5410200" cy="12192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Ensures Complete Dental Hygiene for Your Family</a:t>
            </a:r>
          </a:p>
          <a:p>
            <a:pPr algn="l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657600"/>
            <a:ext cx="7772400" cy="12192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Multi-Action Toothbrush</a:t>
            </a: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83923" y="2035314"/>
            <a:ext cx="25761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Introducing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827031"/>
            <a:ext cx="6858000" cy="90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1" t="23643" r="12642" b="21724"/>
          <a:stretch/>
        </p:blipFill>
        <p:spPr>
          <a:xfrm>
            <a:off x="1033933" y="3505201"/>
            <a:ext cx="7385630" cy="31239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65916"/>
            <a:ext cx="708660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 err="1" smtClean="0">
                <a:solidFill>
                  <a:srgbClr val="32AC83"/>
                </a:solidFill>
              </a:rPr>
              <a:t>Dentassure</a:t>
            </a:r>
            <a:r>
              <a:rPr lang="en-US" sz="3600" b="1" dirty="0" smtClean="0">
                <a:solidFill>
                  <a:srgbClr val="32AC83"/>
                </a:solidFill>
              </a:rPr>
              <a:t> Multi-Action Toothbrush</a:t>
            </a:r>
            <a:endParaRPr lang="en-US" sz="3600" b="1" dirty="0">
              <a:solidFill>
                <a:srgbClr val="32AC8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7543800" cy="1828800"/>
          </a:xfrm>
        </p:spPr>
        <p:txBody>
          <a:bodyPr>
            <a:normAutofit lnSpcReduction="10000"/>
          </a:bodyPr>
          <a:lstStyle/>
          <a:p>
            <a:pPr marL="274320" indent="-274320">
              <a:lnSpc>
                <a:spcPct val="120000"/>
              </a:lnSpc>
              <a:spcBef>
                <a:spcPts val="400"/>
              </a:spcBef>
            </a:pPr>
            <a:r>
              <a:rPr lang="en-US" sz="2000" dirty="0"/>
              <a:t>The new </a:t>
            </a:r>
            <a:r>
              <a:rPr lang="en-US" sz="2000" dirty="0" err="1"/>
              <a:t>Dentassure</a:t>
            </a:r>
            <a:r>
              <a:rPr lang="en-US" sz="2000" dirty="0"/>
              <a:t> </a:t>
            </a:r>
            <a:r>
              <a:rPr lang="en-US" sz="2000" dirty="0" smtClean="0"/>
              <a:t>Multi- Action toothbrush provides </a:t>
            </a:r>
            <a:r>
              <a:rPr lang="en-US" sz="2000" dirty="0"/>
              <a:t>superior all round cleaning of the entire </a:t>
            </a:r>
            <a:r>
              <a:rPr lang="en-US" sz="2000" dirty="0" smtClean="0"/>
              <a:t>mouth</a:t>
            </a:r>
            <a:endParaRPr lang="en-US" sz="2000" dirty="0"/>
          </a:p>
          <a:p>
            <a:pPr marL="274320" lvl="0" indent="-274320">
              <a:lnSpc>
                <a:spcPct val="120000"/>
              </a:lnSpc>
              <a:spcBef>
                <a:spcPts val="400"/>
              </a:spcBef>
            </a:pPr>
            <a:r>
              <a:rPr lang="en-US" sz="2000" dirty="0" smtClean="0"/>
              <a:t>It is made of </a:t>
            </a:r>
            <a:r>
              <a:rPr lang="en-US" sz="2000" dirty="0"/>
              <a:t>100 % DuPont bristles </a:t>
            </a:r>
            <a:r>
              <a:rPr lang="en-US" sz="2000" dirty="0" smtClean="0"/>
              <a:t>with rounded ends that reach between teeth and remove food particles and help prevent dental plaque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1" t="25836" r="9508" b="23764"/>
          <a:stretch/>
        </p:blipFill>
        <p:spPr>
          <a:xfrm rot="5400000">
            <a:off x="5660177" y="3374177"/>
            <a:ext cx="5570288" cy="13973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5916"/>
            <a:ext cx="708660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 err="1" smtClean="0">
                <a:solidFill>
                  <a:srgbClr val="32AC83"/>
                </a:solidFill>
              </a:rPr>
              <a:t>Dentassure</a:t>
            </a:r>
            <a:r>
              <a:rPr lang="en-US" sz="3600" b="1" dirty="0" smtClean="0">
                <a:solidFill>
                  <a:srgbClr val="32AC83"/>
                </a:solidFill>
              </a:rPr>
              <a:t> Multi-Action Toothbrush</a:t>
            </a:r>
            <a:endParaRPr lang="en-US" sz="3600" b="1" dirty="0">
              <a:solidFill>
                <a:srgbClr val="32AC8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4116"/>
            <a:ext cx="7315200" cy="5108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It is designed </a:t>
            </a:r>
            <a:r>
              <a:rPr lang="en-US" sz="2000" dirty="0"/>
              <a:t>to take complete care of your teeth, gums and </a:t>
            </a:r>
            <a:r>
              <a:rPr lang="en-US" sz="2000" dirty="0" smtClean="0"/>
              <a:t>tongue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2" t="2300" r="49758" b="40612"/>
          <a:stretch/>
        </p:blipFill>
        <p:spPr>
          <a:xfrm>
            <a:off x="365601" y="2438400"/>
            <a:ext cx="1280001" cy="39150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2" t="59389" r="49758" b="1784"/>
          <a:stretch/>
        </p:blipFill>
        <p:spPr>
          <a:xfrm>
            <a:off x="4482921" y="2438400"/>
            <a:ext cx="1280001" cy="2662795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508601" y="2589726"/>
            <a:ext cx="2910999" cy="8907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R</a:t>
            </a:r>
            <a:r>
              <a:rPr lang="en-US" sz="1800" dirty="0" smtClean="0"/>
              <a:t>ounded bristles with extended tip for cleaning hard to reach places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664558" y="3900555"/>
            <a:ext cx="2104296" cy="10203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Unique gum massager for gentle care of your gums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508601" y="3981877"/>
            <a:ext cx="2758599" cy="7049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Specialized tongue cleaner to help freshen up the breath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664558" y="2587088"/>
            <a:ext cx="2184042" cy="8934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Flexible neck for easy navigation in the mouth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508601" y="5392535"/>
            <a:ext cx="2438400" cy="5124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Easy and sturdy grip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6326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0600"/>
            <a:ext cx="6781800" cy="79753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32AC83"/>
                </a:solidFill>
              </a:rPr>
              <a:t>How to properly brush your teeth</a:t>
            </a:r>
            <a:endParaRPr lang="en-US" sz="3200" b="1" dirty="0">
              <a:solidFill>
                <a:srgbClr val="32AC8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22438"/>
            <a:ext cx="7772400" cy="1401762"/>
          </a:xfrm>
        </p:spPr>
        <p:txBody>
          <a:bodyPr>
            <a:normAutofit/>
          </a:bodyPr>
          <a:lstStyle/>
          <a:p>
            <a:r>
              <a:rPr lang="en-US" sz="1800" dirty="0" smtClean="0"/>
              <a:t>Proper brushing takes at least two minutes </a:t>
            </a:r>
          </a:p>
          <a:p>
            <a:r>
              <a:rPr lang="en-US" sz="1800" dirty="0" smtClean="0"/>
              <a:t>Use short, gentle strokes, paying attention to the gum-line, hard-to-reach back teeth and areas around fillings, crowns etc.</a:t>
            </a:r>
          </a:p>
          <a:p>
            <a:r>
              <a:rPr lang="en-US" sz="1800" dirty="0" smtClean="0"/>
              <a:t>Concentrate on thoroughly cleaning each section as follows:</a:t>
            </a:r>
          </a:p>
          <a:p>
            <a:endParaRPr lang="en-US" sz="1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415810"/>
              </p:ext>
            </p:extLst>
          </p:nvPr>
        </p:nvGraphicFramePr>
        <p:xfrm>
          <a:off x="37564" y="5283200"/>
          <a:ext cx="9067799" cy="11176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362199"/>
                <a:gridCol w="4876800"/>
                <a:gridCol w="1828800"/>
              </a:tblGrid>
              <a:tr h="990600">
                <a:tc>
                  <a:txBody>
                    <a:bodyPr/>
                    <a:lstStyle/>
                    <a:p>
                      <a:pPr marL="55563" marR="0" indent="0">
                        <a:lnSpc>
                          <a:spcPts val="162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400" dirty="0"/>
                        <a:t>Tilt the brush at a 45° angle against the </a:t>
                      </a:r>
                      <a:r>
                        <a:rPr lang="en-US" sz="1400" dirty="0" smtClean="0"/>
                        <a:t>gum-line </a:t>
                      </a:r>
                      <a:r>
                        <a:rPr lang="en-US" sz="1400" dirty="0"/>
                        <a:t>and sweep or roll the brush away from </a:t>
                      </a:r>
                      <a:r>
                        <a:rPr lang="en-US" sz="1400" dirty="0" smtClean="0"/>
                        <a:t>it</a:t>
                      </a:r>
                      <a:endParaRPr lang="en-US" sz="20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5563" marR="0" indent="0">
                        <a:lnSpc>
                          <a:spcPts val="162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400" dirty="0"/>
                        <a:t>Gently brush the outside, inside and chewing surface of each tooth using short back-and-forth </a:t>
                      </a:r>
                      <a:r>
                        <a:rPr lang="en-US" sz="1400" dirty="0" smtClean="0"/>
                        <a:t>strokes</a:t>
                      </a:r>
                      <a:endParaRPr lang="en-US" sz="20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5563" marR="0" indent="0">
                        <a:lnSpc>
                          <a:spcPts val="162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400" dirty="0"/>
                        <a:t>Gently brush your tongue to remove bacteria and </a:t>
                      </a:r>
                      <a:r>
                        <a:rPr lang="en-US" sz="1400" dirty="0" smtClean="0"/>
                        <a:t>food</a:t>
                      </a:r>
                      <a:r>
                        <a:rPr lang="en-US" sz="1400" baseline="0" dirty="0" smtClean="0"/>
                        <a:t> debris</a:t>
                      </a:r>
                      <a:endParaRPr lang="en-US" sz="1400" dirty="0" smtClean="0"/>
                    </a:p>
                    <a:p>
                      <a:pPr marL="55563" marR="0" indent="0">
                        <a:lnSpc>
                          <a:spcPts val="162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Scrape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using the back of the brush</a:t>
                      </a:r>
                      <a:endParaRPr lang="en-US" sz="20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7" name="Picture 6" descr="guide-teeth.jpg"/>
          <p:cNvPicPr>
            <a:picLocks noChangeAspect="1"/>
          </p:cNvPicPr>
          <p:nvPr/>
        </p:nvPicPr>
        <p:blipFill>
          <a:blip r:embed="rId2" cstate="print"/>
          <a:srcRect l="1379" t="31333" r="1644" b="34000"/>
          <a:stretch>
            <a:fillRect/>
          </a:stretch>
        </p:blipFill>
        <p:spPr>
          <a:xfrm>
            <a:off x="0" y="3276600"/>
            <a:ext cx="7308270" cy="1959381"/>
          </a:xfrm>
          <a:prstGeom prst="rect">
            <a:avLst/>
          </a:prstGeom>
        </p:spPr>
      </p:pic>
      <p:pic>
        <p:nvPicPr>
          <p:cNvPr id="8" name="Picture 7" descr="brush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3332015"/>
            <a:ext cx="1828800" cy="187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04"/>
          <a:stretch/>
        </p:blipFill>
        <p:spPr>
          <a:xfrm rot="3881963">
            <a:off x="4854136" y="2282868"/>
            <a:ext cx="3902142" cy="244573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590800"/>
            <a:ext cx="4572000" cy="3001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Pack of 4 </a:t>
            </a:r>
            <a:r>
              <a:rPr lang="en-US" sz="2000" dirty="0" smtClean="0"/>
              <a:t>(in beautiful pastel shades) </a:t>
            </a:r>
          </a:p>
          <a:p>
            <a:pPr marL="0" indent="0">
              <a:buNone/>
            </a:pPr>
            <a:r>
              <a:rPr lang="en-US" sz="2800" b="1" dirty="0" smtClean="0"/>
              <a:t>MRP</a:t>
            </a:r>
            <a:r>
              <a:rPr lang="en-US" sz="2800" dirty="0" smtClean="0"/>
              <a:t> Rs. 250.00</a:t>
            </a:r>
          </a:p>
          <a:p>
            <a:pPr marL="0" indent="0">
              <a:buNone/>
            </a:pPr>
            <a:r>
              <a:rPr lang="en-US" sz="2800" b="1" dirty="0" smtClean="0"/>
              <a:t>DP</a:t>
            </a:r>
            <a:r>
              <a:rPr lang="en-US" sz="2800" dirty="0" smtClean="0"/>
              <a:t> Rs. 208.00</a:t>
            </a:r>
          </a:p>
          <a:p>
            <a:pPr marL="0" indent="0">
              <a:buNone/>
            </a:pPr>
            <a:r>
              <a:rPr lang="en-US" sz="2800" b="1" dirty="0" smtClean="0"/>
              <a:t>BV </a:t>
            </a:r>
            <a:r>
              <a:rPr lang="en-US" sz="2800" dirty="0" smtClean="0"/>
              <a:t>124.8</a:t>
            </a:r>
          </a:p>
          <a:p>
            <a:pPr marL="0" indent="0">
              <a:buNone/>
            </a:pPr>
            <a:r>
              <a:rPr lang="en-US" sz="2800" b="1" dirty="0" smtClean="0"/>
              <a:t>PV</a:t>
            </a:r>
            <a:r>
              <a:rPr lang="en-US" sz="2800" dirty="0" smtClean="0"/>
              <a:t> 7.80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1371600"/>
            <a:ext cx="74676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32AC83"/>
                </a:solidFill>
                <a:latin typeface="+mj-lt"/>
                <a:ea typeface="+mj-ea"/>
                <a:cs typeface="+mj-cs"/>
              </a:rPr>
              <a:t>Dentassure</a:t>
            </a:r>
            <a:r>
              <a:rPr lang="en-US" sz="3600" b="1" dirty="0" smtClean="0">
                <a:solidFill>
                  <a:srgbClr val="32AC83"/>
                </a:solidFill>
                <a:latin typeface="+mj-lt"/>
                <a:ea typeface="+mj-ea"/>
                <a:cs typeface="+mj-cs"/>
              </a:rPr>
              <a:t> Multi-Action Toothbrush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2AC8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23427" r="12056" b="19460"/>
          <a:stretch/>
        </p:blipFill>
        <p:spPr>
          <a:xfrm>
            <a:off x="2895600" y="4038600"/>
            <a:ext cx="6017773" cy="26101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657600"/>
            <a:ext cx="7772400" cy="12192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Dental Floss Sticks</a:t>
            </a: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83923" y="2035314"/>
            <a:ext cx="25761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Introducing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827031"/>
            <a:ext cx="6858000" cy="90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2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243533"/>
            <a:ext cx="9144000" cy="5615892"/>
            <a:chOff x="0" y="1243533"/>
            <a:chExt cx="9144000" cy="561589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0" y="1244958"/>
              <a:ext cx="416417" cy="561446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93183" y="1244958"/>
              <a:ext cx="416417" cy="561446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319825" y="1244958"/>
              <a:ext cx="633212" cy="561446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609600" y="1243533"/>
              <a:ext cx="8534400" cy="5614467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81637"/>
            <a:ext cx="5257800" cy="1042467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solidFill>
                  <a:srgbClr val="32AC83"/>
                </a:solidFill>
              </a:rPr>
              <a:t>Importance of Oral </a:t>
            </a:r>
            <a:br>
              <a:rPr lang="en-US" sz="3200" b="1" dirty="0" smtClean="0">
                <a:solidFill>
                  <a:srgbClr val="32AC83"/>
                </a:solidFill>
              </a:rPr>
            </a:br>
            <a:r>
              <a:rPr lang="en-US" sz="3200" b="1" dirty="0" smtClean="0">
                <a:solidFill>
                  <a:srgbClr val="32AC83"/>
                </a:solidFill>
              </a:rPr>
              <a:t>Health</a:t>
            </a:r>
            <a:endParaRPr lang="en-US" sz="3200" b="1" dirty="0">
              <a:solidFill>
                <a:srgbClr val="32AC8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133600"/>
            <a:ext cx="4114800" cy="2286000"/>
          </a:xfrm>
        </p:spPr>
        <p:txBody>
          <a:bodyPr>
            <a:noAutofit/>
          </a:bodyPr>
          <a:lstStyle/>
          <a:p>
            <a:pPr marL="274320" indent="-274320">
              <a:spcBef>
                <a:spcPts val="400"/>
              </a:spcBef>
            </a:pPr>
            <a:r>
              <a:rPr lang="en-US" sz="1800" dirty="0" smtClean="0"/>
              <a:t>Health </a:t>
            </a:r>
            <a:r>
              <a:rPr lang="en-US" sz="1800" dirty="0"/>
              <a:t>of the mouth mirrors the </a:t>
            </a:r>
            <a:r>
              <a:rPr lang="en-US" sz="1800" dirty="0" smtClean="0"/>
              <a:t>health </a:t>
            </a:r>
            <a:r>
              <a:rPr lang="en-US" sz="1800" dirty="0"/>
              <a:t>of the body as a </a:t>
            </a:r>
            <a:r>
              <a:rPr lang="en-US" sz="1800" dirty="0" smtClean="0"/>
              <a:t>whole</a:t>
            </a:r>
          </a:p>
          <a:p>
            <a:pPr marL="274320" indent="-274320">
              <a:spcBef>
                <a:spcPts val="400"/>
              </a:spcBef>
            </a:pPr>
            <a:r>
              <a:rPr lang="en-US" sz="1800" dirty="0" smtClean="0"/>
              <a:t>An </a:t>
            </a:r>
            <a:r>
              <a:rPr lang="en-US" sz="1800" dirty="0"/>
              <a:t>unhealthy mouth, especially </a:t>
            </a:r>
            <a:r>
              <a:rPr lang="en-US" sz="1800" dirty="0" smtClean="0"/>
              <a:t>gum </a:t>
            </a:r>
            <a:r>
              <a:rPr lang="en-US" sz="1800" dirty="0"/>
              <a:t>disease, may increase </a:t>
            </a:r>
            <a:r>
              <a:rPr lang="en-US" sz="1800" dirty="0" smtClean="0"/>
              <a:t>risk </a:t>
            </a:r>
            <a:r>
              <a:rPr lang="en-US" sz="1800" dirty="0"/>
              <a:t>of serious health problems such as </a:t>
            </a:r>
            <a:r>
              <a:rPr lang="en-US" sz="1800" dirty="0" smtClean="0"/>
              <a:t>cardiovascular disease,  </a:t>
            </a:r>
            <a:r>
              <a:rPr lang="en-US" sz="1800" dirty="0"/>
              <a:t>poorly controlled diabetes and preterm </a:t>
            </a:r>
            <a:r>
              <a:rPr lang="en-US" sz="1800" dirty="0" smtClean="0"/>
              <a:t>labor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81000" y="4191000"/>
            <a:ext cx="5715000" cy="2438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/>
            <a:r>
              <a:rPr lang="en-US" sz="1800" dirty="0" smtClean="0"/>
              <a:t>Research shows that many diseases that involve many organs of the body have oral symptoms too, including swollen gums, mouth ulcers and dry mouth. Such diseases include:</a:t>
            </a:r>
          </a:p>
          <a:p>
            <a:pPr marL="674370" lvl="1" indent="-274320">
              <a:buFont typeface="Wingdings" pitchFamily="2" charset="2"/>
              <a:buChar char="ü"/>
            </a:pPr>
            <a:r>
              <a:rPr lang="en-US" sz="1400" dirty="0" smtClean="0"/>
              <a:t>Diabetes</a:t>
            </a:r>
          </a:p>
          <a:p>
            <a:pPr marL="674370" lvl="2" indent="-274320">
              <a:buFont typeface="Wingdings" pitchFamily="2" charset="2"/>
              <a:buChar char="ü"/>
            </a:pPr>
            <a:r>
              <a:rPr lang="en-US" sz="1400" dirty="0" smtClean="0"/>
              <a:t>Oral cancer</a:t>
            </a:r>
          </a:p>
          <a:p>
            <a:pPr marL="674370" lvl="2" indent="-274320">
              <a:buFont typeface="Wingdings" pitchFamily="2" charset="2"/>
              <a:buChar char="ü"/>
            </a:pPr>
            <a:r>
              <a:rPr lang="en-US" sz="1400" dirty="0" smtClean="0"/>
              <a:t>Pancreatic cancer</a:t>
            </a:r>
          </a:p>
          <a:p>
            <a:pPr marL="674370" lvl="2" indent="-274320">
              <a:buFont typeface="Wingdings" pitchFamily="2" charset="2"/>
              <a:buChar char="ü"/>
            </a:pPr>
            <a:r>
              <a:rPr lang="en-US" sz="1400" dirty="0" smtClean="0"/>
              <a:t>Heart disease</a:t>
            </a:r>
          </a:p>
          <a:p>
            <a:pPr marL="674370" lvl="2" indent="-274320">
              <a:buFont typeface="Wingdings" pitchFamily="2" charset="2"/>
              <a:buChar char="ü"/>
            </a:pPr>
            <a:r>
              <a:rPr lang="en-US" sz="1400" dirty="0" smtClean="0"/>
              <a:t>Kidney disease</a:t>
            </a:r>
          </a:p>
          <a:p>
            <a:pPr marL="274320" indent="-274320">
              <a:spcBef>
                <a:spcPts val="400"/>
              </a:spcBef>
            </a:pP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708660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 smtClean="0">
                <a:solidFill>
                  <a:srgbClr val="32AC83"/>
                </a:solidFill>
              </a:rPr>
              <a:t>Importance of Flossing for Oral Hygiene </a:t>
            </a:r>
            <a:endParaRPr lang="en-US" sz="3600" b="1" dirty="0">
              <a:solidFill>
                <a:srgbClr val="32AC8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4343400" cy="51054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sz="1800" dirty="0" smtClean="0"/>
              <a:t>Flossing is vital for maintaining </a:t>
            </a:r>
            <a:r>
              <a:rPr lang="en-US" sz="1800" b="1" dirty="0" smtClean="0"/>
              <a:t>oral health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sz="1800" dirty="0" smtClean="0"/>
              <a:t>Toothbrush cleans the top and outer surface of the teeth and gums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sz="1800" dirty="0"/>
              <a:t>F</a:t>
            </a:r>
            <a:r>
              <a:rPr lang="en-US" sz="1800" dirty="0" smtClean="0"/>
              <a:t>loss </a:t>
            </a:r>
            <a:r>
              <a:rPr lang="en-US" sz="1800" dirty="0"/>
              <a:t>is an </a:t>
            </a:r>
            <a:r>
              <a:rPr lang="en-US" sz="1800" b="1" dirty="0"/>
              <a:t>interdental </a:t>
            </a:r>
            <a:r>
              <a:rPr lang="en-US" sz="1800" b="1" dirty="0" smtClean="0"/>
              <a:t>cleaner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US" sz="1600" dirty="0" smtClean="0"/>
              <a:t>It is specifically designed </a:t>
            </a:r>
            <a:r>
              <a:rPr lang="en-US" sz="1600" dirty="0"/>
              <a:t>to clean the tight spaces between the </a:t>
            </a:r>
            <a:r>
              <a:rPr lang="en-US" sz="1600" dirty="0" smtClean="0"/>
              <a:t>teeth and under the gums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US" sz="1600" dirty="0" smtClean="0"/>
              <a:t>It removes the stubborn tartar and bits of food that lodges between the teeth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sz="1800" dirty="0" smtClean="0"/>
              <a:t>Dentists suggest </a:t>
            </a:r>
            <a:r>
              <a:rPr lang="en-US" sz="1800" dirty="0"/>
              <a:t>flossing </a:t>
            </a:r>
            <a:r>
              <a:rPr lang="en-US" sz="1800" b="1" dirty="0"/>
              <a:t>before </a:t>
            </a:r>
            <a:r>
              <a:rPr lang="en-US" sz="1800" b="1" dirty="0" smtClean="0"/>
              <a:t>brushing </a:t>
            </a:r>
            <a:r>
              <a:rPr lang="en-US" sz="1800" dirty="0" smtClean="0"/>
              <a:t>at </a:t>
            </a:r>
            <a:r>
              <a:rPr lang="en-US" sz="1800" b="1" dirty="0" smtClean="0"/>
              <a:t>bedtime</a:t>
            </a:r>
            <a:r>
              <a:rPr lang="en-US" sz="1800" dirty="0" smtClean="0"/>
              <a:t> that makes </a:t>
            </a:r>
            <a:r>
              <a:rPr lang="en-US" sz="1800" dirty="0"/>
              <a:t>brushing more </a:t>
            </a:r>
            <a:r>
              <a:rPr lang="en-US" sz="1800" dirty="0" smtClean="0"/>
              <a:t>effective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sz="1800" dirty="0" smtClean="0"/>
              <a:t>Flossing </a:t>
            </a:r>
            <a:r>
              <a:rPr lang="en-US" sz="1800" dirty="0"/>
              <a:t>should be done with </a:t>
            </a:r>
            <a:r>
              <a:rPr lang="en-US" sz="1800" b="1" dirty="0"/>
              <a:t>waxed floss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" t="4044" r="35256" b="7317"/>
          <a:stretch/>
        </p:blipFill>
        <p:spPr>
          <a:xfrm>
            <a:off x="5105400" y="2133600"/>
            <a:ext cx="368193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5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7086600" cy="8382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err="1" smtClean="0">
                <a:solidFill>
                  <a:srgbClr val="32AC83"/>
                </a:solidFill>
              </a:rPr>
              <a:t>Dentassure</a:t>
            </a:r>
            <a:r>
              <a:rPr lang="en-US" sz="3600" b="1" dirty="0" smtClean="0">
                <a:solidFill>
                  <a:srgbClr val="32AC83"/>
                </a:solidFill>
              </a:rPr>
              <a:t> Dental Floss Sticks</a:t>
            </a:r>
            <a:endParaRPr lang="en-US" sz="3600" b="1" dirty="0">
              <a:solidFill>
                <a:srgbClr val="32AC8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4038600" cy="48006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sz="2000" dirty="0" smtClean="0"/>
              <a:t>This </a:t>
            </a:r>
            <a:r>
              <a:rPr lang="en-US" sz="2000" dirty="0"/>
              <a:t>unique </a:t>
            </a:r>
            <a:r>
              <a:rPr lang="en-US" sz="2000" b="1" dirty="0"/>
              <a:t>2-in-1 floss stick </a:t>
            </a:r>
            <a:r>
              <a:rPr lang="en-US" sz="2000" dirty="0"/>
              <a:t>provides dual benefits of flossing </a:t>
            </a:r>
            <a:r>
              <a:rPr lang="en-US" sz="2000" dirty="0" smtClean="0"/>
              <a:t>and interdental cleaning at </a:t>
            </a:r>
            <a:r>
              <a:rPr lang="en-US" sz="2000" dirty="0"/>
              <a:t>the same </a:t>
            </a:r>
            <a:r>
              <a:rPr lang="en-US" sz="2000" dirty="0" smtClean="0"/>
              <a:t>time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sz="2000" dirty="0" smtClean="0"/>
              <a:t>On </a:t>
            </a:r>
            <a:r>
              <a:rPr lang="en-US" sz="2000" dirty="0"/>
              <a:t>one side is the interdental cleaning, </a:t>
            </a:r>
            <a:r>
              <a:rPr lang="en-US" sz="2000" b="1" dirty="0"/>
              <a:t>wax coated </a:t>
            </a:r>
            <a:r>
              <a:rPr lang="en-US" sz="2000" dirty="0"/>
              <a:t>high impact polyester </a:t>
            </a:r>
            <a:r>
              <a:rPr lang="en-US" sz="2000" dirty="0" smtClean="0"/>
              <a:t>thread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sz="2000" dirty="0" smtClean="0"/>
              <a:t>On </a:t>
            </a:r>
            <a:r>
              <a:rPr lang="en-US" sz="2000" dirty="0"/>
              <a:t>the other side is a </a:t>
            </a:r>
            <a:r>
              <a:rPr lang="en-US" sz="2000" b="1" dirty="0"/>
              <a:t>pointed tooth pick</a:t>
            </a:r>
            <a:r>
              <a:rPr lang="en-US" sz="2000" dirty="0"/>
              <a:t> for removing debris between the </a:t>
            </a:r>
            <a:r>
              <a:rPr lang="en-US" sz="2000" dirty="0" smtClean="0"/>
              <a:t>teeth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sz="2000" dirty="0" smtClean="0"/>
              <a:t>Studies </a:t>
            </a:r>
            <a:r>
              <a:rPr lang="en-US" sz="2000" dirty="0"/>
              <a:t>have shown that interdental flossing </a:t>
            </a:r>
            <a:r>
              <a:rPr lang="en-US" sz="2000" dirty="0" smtClean="0"/>
              <a:t>have several benefits:</a:t>
            </a:r>
            <a:r>
              <a:rPr lang="en-US" sz="2000" dirty="0"/>
              <a:t> </a:t>
            </a:r>
          </a:p>
          <a:p>
            <a:pPr marL="674370" lvl="1" indent="-274320">
              <a:lnSpc>
                <a:spcPct val="120000"/>
              </a:lnSpc>
              <a:spcBef>
                <a:spcPts val="400"/>
              </a:spcBef>
            </a:pPr>
            <a:r>
              <a:rPr lang="en-US" sz="1600" dirty="0"/>
              <a:t>Reduces plaque</a:t>
            </a:r>
          </a:p>
          <a:p>
            <a:pPr marL="674370" lvl="1" indent="-274320">
              <a:lnSpc>
                <a:spcPct val="120000"/>
              </a:lnSpc>
              <a:spcBef>
                <a:spcPts val="400"/>
              </a:spcBef>
            </a:pPr>
            <a:r>
              <a:rPr lang="en-US" sz="1600" dirty="0"/>
              <a:t>Prevent tooth decay</a:t>
            </a:r>
          </a:p>
          <a:p>
            <a:pPr marL="674370" lvl="1" indent="-274320">
              <a:lnSpc>
                <a:spcPct val="120000"/>
              </a:lnSpc>
              <a:spcBef>
                <a:spcPts val="400"/>
              </a:spcBef>
            </a:pPr>
            <a:r>
              <a:rPr lang="en-US" sz="1600" dirty="0"/>
              <a:t>Fights bad breath</a:t>
            </a:r>
          </a:p>
          <a:p>
            <a:pPr marL="674370" lvl="1" indent="-274320">
              <a:lnSpc>
                <a:spcPct val="120000"/>
              </a:lnSpc>
              <a:spcBef>
                <a:spcPts val="400"/>
              </a:spcBef>
            </a:pPr>
            <a:r>
              <a:rPr lang="en-US" sz="1600" dirty="0"/>
              <a:t>Removes food debris between the teeth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0" t="18239" r="18310" b="16006"/>
          <a:stretch/>
        </p:blipFill>
        <p:spPr>
          <a:xfrm>
            <a:off x="4953000" y="3353491"/>
            <a:ext cx="3830392" cy="3354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0" t="18720" r="6948" b="15841"/>
          <a:stretch/>
        </p:blipFill>
        <p:spPr>
          <a:xfrm rot="10188633">
            <a:off x="5324923" y="2015863"/>
            <a:ext cx="3086546" cy="123605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7773474" y="1791237"/>
            <a:ext cx="0" cy="3048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086600" y="1509219"/>
            <a:ext cx="1696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Wax coated thread</a:t>
            </a:r>
            <a:endParaRPr lang="en-US" sz="14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487474" y="2762019"/>
            <a:ext cx="0" cy="3048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00600" y="2480002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Interdental tooth pick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0040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4419600" cy="4800600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</a:pPr>
            <a:r>
              <a:rPr lang="en-US" sz="1700" dirty="0"/>
              <a:t>Hold the floss </a:t>
            </a:r>
            <a:r>
              <a:rPr lang="en-US" sz="1700" dirty="0" smtClean="0"/>
              <a:t>with the thread facing towards the teeth</a:t>
            </a:r>
          </a:p>
          <a:p>
            <a:pPr>
              <a:spcBef>
                <a:spcPts val="400"/>
              </a:spcBef>
            </a:pPr>
            <a:r>
              <a:rPr lang="en-US" sz="1700" dirty="0"/>
              <a:t>Guide the floss between </a:t>
            </a:r>
            <a:r>
              <a:rPr lang="en-US" sz="1700" dirty="0" smtClean="0"/>
              <a:t>the </a:t>
            </a:r>
            <a:r>
              <a:rPr lang="en-US" sz="1700" dirty="0"/>
              <a:t>teeth using a gentle rubbing </a:t>
            </a:r>
            <a:r>
              <a:rPr lang="en-US" sz="1700" dirty="0" smtClean="0"/>
              <a:t>motion</a:t>
            </a:r>
          </a:p>
          <a:p>
            <a:pPr>
              <a:spcBef>
                <a:spcPts val="400"/>
              </a:spcBef>
            </a:pPr>
            <a:r>
              <a:rPr lang="en-US" sz="1700" dirty="0"/>
              <a:t>When the floss reaches the gum line, curve it into a C shape against one </a:t>
            </a:r>
            <a:r>
              <a:rPr lang="en-US" sz="1700" dirty="0" smtClean="0"/>
              <a:t>tooth</a:t>
            </a:r>
          </a:p>
          <a:p>
            <a:pPr>
              <a:spcBef>
                <a:spcPts val="400"/>
              </a:spcBef>
            </a:pPr>
            <a:r>
              <a:rPr lang="en-US" sz="1700" dirty="0" smtClean="0"/>
              <a:t>Gently </a:t>
            </a:r>
            <a:r>
              <a:rPr lang="en-US" sz="1700" dirty="0"/>
              <a:t>slide it into the space between the gum and the </a:t>
            </a:r>
            <a:r>
              <a:rPr lang="en-US" sz="1700" dirty="0" smtClean="0"/>
              <a:t>tooth</a:t>
            </a:r>
          </a:p>
          <a:p>
            <a:pPr>
              <a:spcBef>
                <a:spcPts val="400"/>
              </a:spcBef>
            </a:pPr>
            <a:r>
              <a:rPr lang="en-US" sz="1700" dirty="0" smtClean="0"/>
              <a:t>Gently </a:t>
            </a:r>
            <a:r>
              <a:rPr lang="en-US" sz="1700" dirty="0"/>
              <a:t>rub the side of the tooth, moving the floss away from the gum with up and down </a:t>
            </a:r>
            <a:r>
              <a:rPr lang="en-US" sz="1700" dirty="0" smtClean="0"/>
              <a:t>motions</a:t>
            </a:r>
          </a:p>
          <a:p>
            <a:pPr>
              <a:spcBef>
                <a:spcPts val="400"/>
              </a:spcBef>
            </a:pPr>
            <a:r>
              <a:rPr lang="en-US" sz="1700" dirty="0" smtClean="0"/>
              <a:t>Repeat </a:t>
            </a:r>
            <a:r>
              <a:rPr lang="en-US" sz="1700" dirty="0"/>
              <a:t>this method on the rest of </a:t>
            </a:r>
            <a:r>
              <a:rPr lang="en-US" sz="1700" dirty="0" smtClean="0"/>
              <a:t>the teeth </a:t>
            </a:r>
          </a:p>
          <a:p>
            <a:pPr>
              <a:spcBef>
                <a:spcPts val="400"/>
              </a:spcBef>
            </a:pPr>
            <a:r>
              <a:rPr lang="en-US" sz="1700" dirty="0" smtClean="0"/>
              <a:t>Once finished throw </a:t>
            </a:r>
            <a:r>
              <a:rPr lang="en-US" sz="1700" dirty="0"/>
              <a:t>the floss </a:t>
            </a:r>
            <a:r>
              <a:rPr lang="en-US" sz="1700" dirty="0" smtClean="0"/>
              <a:t>away</a:t>
            </a:r>
          </a:p>
          <a:p>
            <a:pPr>
              <a:spcBef>
                <a:spcPts val="400"/>
              </a:spcBef>
            </a:pPr>
            <a:r>
              <a:rPr lang="en-US" sz="1700" dirty="0" smtClean="0"/>
              <a:t>A </a:t>
            </a:r>
            <a:r>
              <a:rPr lang="en-US" sz="1700" dirty="0"/>
              <a:t>used piece of floss won’t be as effective </a:t>
            </a:r>
            <a:r>
              <a:rPr lang="en-US" sz="1700" dirty="0" smtClean="0"/>
              <a:t>as it could harbor a lot of plaque causing bacteria</a:t>
            </a:r>
            <a:r>
              <a:rPr lang="en-US" sz="1700" dirty="0"/>
              <a:t> 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33400" y="990600"/>
            <a:ext cx="6781800" cy="79753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32AC83"/>
                </a:solidFill>
              </a:rPr>
              <a:t>How to properly use floss sticks</a:t>
            </a:r>
            <a:endParaRPr lang="en-US" sz="3200" b="1" dirty="0">
              <a:solidFill>
                <a:srgbClr val="32AC83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4" r="4113"/>
          <a:stretch/>
        </p:blipFill>
        <p:spPr>
          <a:xfrm>
            <a:off x="5350405" y="1832690"/>
            <a:ext cx="3361386" cy="29274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18" b="50000"/>
          <a:stretch/>
        </p:blipFill>
        <p:spPr>
          <a:xfrm>
            <a:off x="5350405" y="4943475"/>
            <a:ext cx="3633376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9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590800"/>
            <a:ext cx="4572000" cy="3001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Pack of 25 sticks</a:t>
            </a:r>
            <a:endParaRPr lang="en-US" sz="2000" dirty="0" smtClean="0"/>
          </a:p>
          <a:p>
            <a:pPr marL="0" indent="0">
              <a:buNone/>
            </a:pPr>
            <a:r>
              <a:rPr lang="en-US" sz="2800" b="1" dirty="0" smtClean="0"/>
              <a:t>MRP</a:t>
            </a:r>
            <a:r>
              <a:rPr lang="en-US" sz="2800" dirty="0" smtClean="0"/>
              <a:t> Rs. 115.00</a:t>
            </a:r>
          </a:p>
          <a:p>
            <a:pPr marL="0" indent="0">
              <a:buNone/>
            </a:pPr>
            <a:r>
              <a:rPr lang="en-US" sz="2800" b="1" dirty="0" smtClean="0"/>
              <a:t>DP</a:t>
            </a:r>
            <a:r>
              <a:rPr lang="en-US" sz="2800" dirty="0" smtClean="0"/>
              <a:t> Rs. 100.00</a:t>
            </a:r>
          </a:p>
          <a:p>
            <a:pPr marL="0" indent="0">
              <a:buNone/>
            </a:pPr>
            <a:r>
              <a:rPr lang="en-US" sz="2800" b="1" dirty="0" smtClean="0"/>
              <a:t>BV </a:t>
            </a:r>
            <a:r>
              <a:rPr lang="en-US" sz="2800" dirty="0" smtClean="0"/>
              <a:t>60</a:t>
            </a:r>
          </a:p>
          <a:p>
            <a:pPr marL="0" indent="0">
              <a:buNone/>
            </a:pPr>
            <a:r>
              <a:rPr lang="en-US" sz="2800" b="1" dirty="0" smtClean="0"/>
              <a:t>PV</a:t>
            </a:r>
            <a:r>
              <a:rPr lang="en-US" sz="2800" dirty="0" smtClean="0"/>
              <a:t> 3.75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1371600"/>
            <a:ext cx="74676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32AC83"/>
                </a:solidFill>
                <a:latin typeface="+mj-lt"/>
                <a:ea typeface="+mj-ea"/>
                <a:cs typeface="+mj-cs"/>
              </a:rPr>
              <a:t>Dentassure</a:t>
            </a:r>
            <a:r>
              <a:rPr lang="en-US" sz="3600" b="1" dirty="0" smtClean="0">
                <a:solidFill>
                  <a:srgbClr val="32AC83"/>
                </a:solidFill>
                <a:latin typeface="+mj-lt"/>
                <a:ea typeface="+mj-ea"/>
                <a:cs typeface="+mj-cs"/>
              </a:rPr>
              <a:t> Dental Floss Sticks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2AC8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8839" r="18369" b="10535"/>
          <a:stretch/>
        </p:blipFill>
        <p:spPr>
          <a:xfrm>
            <a:off x="4648200" y="2362200"/>
            <a:ext cx="4132822" cy="386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8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935442" y="1295400"/>
            <a:ext cx="3208558" cy="2442972"/>
            <a:chOff x="5486400" y="1647808"/>
            <a:chExt cx="3208558" cy="2442972"/>
          </a:xfrm>
        </p:grpSpPr>
        <p:pic>
          <p:nvPicPr>
            <p:cNvPr id="4" name="Picture 3" descr="Fotolia_67028953_Subscription_Monthly_M.jpg"/>
            <p:cNvPicPr>
              <a:picLocks noChangeAspect="1"/>
            </p:cNvPicPr>
            <p:nvPr/>
          </p:nvPicPr>
          <p:blipFill rotWithShape="1">
            <a:blip r:embed="rId2" cstate="print"/>
            <a:srcRect r="4750"/>
            <a:stretch/>
          </p:blipFill>
          <p:spPr>
            <a:xfrm>
              <a:off x="5486400" y="1647808"/>
              <a:ext cx="3056158" cy="2442972"/>
            </a:xfrm>
            <a:prstGeom prst="rect">
              <a:avLst/>
            </a:prstGeom>
          </p:spPr>
        </p:pic>
        <p:pic>
          <p:nvPicPr>
            <p:cNvPr id="5" name="Picture 4" descr="download (1)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96863" y="3429000"/>
              <a:ext cx="998095" cy="66178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8" t="7965" r="22306" b="7294"/>
          <a:stretch/>
        </p:blipFill>
        <p:spPr>
          <a:xfrm>
            <a:off x="5181600" y="3270161"/>
            <a:ext cx="1169172" cy="35878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4572000" cy="960438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 smtClean="0">
                <a:solidFill>
                  <a:srgbClr val="32AC83"/>
                </a:solidFill>
              </a:rPr>
              <a:t>Dentassure</a:t>
            </a:r>
            <a:r>
              <a:rPr lang="en-US" sz="3200" b="1" dirty="0" smtClean="0">
                <a:solidFill>
                  <a:srgbClr val="32AC83"/>
                </a:solidFill>
              </a:rPr>
              <a:t> Toothpaste</a:t>
            </a:r>
            <a:endParaRPr lang="en-US" sz="3200" b="1" dirty="0">
              <a:solidFill>
                <a:srgbClr val="32AC8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4572000" cy="2594021"/>
          </a:xfrm>
        </p:spPr>
        <p:txBody>
          <a:bodyPr>
            <a:noAutofit/>
          </a:bodyPr>
          <a:lstStyle/>
          <a:p>
            <a:r>
              <a:rPr lang="en-US" sz="1800" dirty="0" err="1" smtClean="0"/>
              <a:t>Dentassure</a:t>
            </a:r>
            <a:r>
              <a:rPr lang="en-US" sz="1800" dirty="0" smtClean="0"/>
              <a:t> Toothpaste is a foaming paste with </a:t>
            </a:r>
            <a:r>
              <a:rPr lang="en-US" sz="1800" b="1" dirty="0" smtClean="0"/>
              <a:t>fluoride</a:t>
            </a:r>
            <a:r>
              <a:rPr lang="en-US" sz="1800" dirty="0" smtClean="0"/>
              <a:t> for daily use</a:t>
            </a:r>
          </a:p>
          <a:p>
            <a:r>
              <a:rPr lang="en-US" sz="1800" dirty="0" smtClean="0"/>
              <a:t>It is a unique formula with dual protection of </a:t>
            </a:r>
            <a:r>
              <a:rPr lang="en-US" sz="1800" b="1" dirty="0" err="1" smtClean="0"/>
              <a:t>Neem</a:t>
            </a:r>
            <a:r>
              <a:rPr lang="en-US" sz="1800" dirty="0" smtClean="0"/>
              <a:t> and </a:t>
            </a:r>
            <a:r>
              <a:rPr lang="en-US" sz="1800" b="1" dirty="0" smtClean="0"/>
              <a:t>Clove</a:t>
            </a:r>
            <a:r>
              <a:rPr lang="en-US" sz="1800" dirty="0" smtClean="0"/>
              <a:t> that fights germs and prevents dental cavities</a:t>
            </a:r>
          </a:p>
          <a:p>
            <a:r>
              <a:rPr lang="en-US" sz="1800" dirty="0" smtClean="0"/>
              <a:t>It also helps support gum health</a:t>
            </a:r>
          </a:p>
          <a:p>
            <a:r>
              <a:rPr lang="en-US" sz="1800" dirty="0" smtClean="0"/>
              <a:t>It contains </a:t>
            </a:r>
            <a:r>
              <a:rPr lang="en-US" sz="1800" b="1" dirty="0" smtClean="0"/>
              <a:t>calcium</a:t>
            </a:r>
            <a:r>
              <a:rPr lang="en-US" sz="1800" dirty="0" smtClean="0"/>
              <a:t> that strengthens the teeth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503172" y="3657600"/>
            <a:ext cx="2640828" cy="1330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74320" marR="0" lvl="0" indent="-274320" algn="l" defTabSz="914400" rtl="0" eaLnBrk="1" fontAlgn="auto" latinLnBrk="0" hangingPunct="1"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Neem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fights germs</a:t>
            </a:r>
          </a:p>
          <a:p>
            <a:pPr marL="274320" marR="0" lvl="0" indent="-274320" algn="l" defTabSz="914400" rtl="0" eaLnBrk="1" fontAlgn="auto" latinLnBrk="0" hangingPunct="1"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1600" dirty="0" smtClean="0"/>
              <a:t>Clove prevents cavities and supports gum health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274320" marR="0" lvl="0" indent="-274320" algn="l" defTabSz="914400" rtl="0" eaLnBrk="1" fontAlgn="auto" latinLnBrk="0" hangingPunct="1">
              <a:spcBef>
                <a:spcPts val="4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4776989"/>
            <a:ext cx="4178440" cy="20810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2" t="10800" r="10547"/>
          <a:stretch/>
        </p:blipFill>
        <p:spPr>
          <a:xfrm>
            <a:off x="6387105" y="4675030"/>
            <a:ext cx="2682512" cy="20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2971800" cy="4419600"/>
          </a:xfrm>
        </p:spPr>
        <p:txBody>
          <a:bodyPr>
            <a:normAutofit/>
          </a:bodyPr>
          <a:lstStyle/>
          <a:p>
            <a:r>
              <a:rPr lang="en-US" sz="1800" dirty="0" err="1" smtClean="0"/>
              <a:t>Dentassure</a:t>
            </a:r>
            <a:r>
              <a:rPr lang="en-US" sz="1800" dirty="0" smtClean="0"/>
              <a:t> Whitening Toothpaste whitens teeth by removing </a:t>
            </a:r>
            <a:r>
              <a:rPr lang="en-US" sz="1800" b="1" dirty="0" smtClean="0"/>
              <a:t>surface stains</a:t>
            </a:r>
            <a:r>
              <a:rPr lang="en-US" sz="1800" dirty="0" smtClean="0"/>
              <a:t>, such as those caused by drinking coffee or smoking</a:t>
            </a:r>
          </a:p>
          <a:p>
            <a:r>
              <a:rPr lang="en-US" sz="1800" dirty="0" smtClean="0"/>
              <a:t>It gently </a:t>
            </a:r>
            <a:r>
              <a:rPr lang="en-US" sz="1800" b="1" dirty="0" smtClean="0"/>
              <a:t>polishes</a:t>
            </a:r>
            <a:r>
              <a:rPr lang="en-US" sz="1800" dirty="0" smtClean="0"/>
              <a:t> the teeth and </a:t>
            </a:r>
            <a:r>
              <a:rPr lang="en-US" sz="1800" b="1" dirty="0" smtClean="0"/>
              <a:t>removes stains</a:t>
            </a:r>
          </a:p>
          <a:p>
            <a:r>
              <a:rPr lang="en-US" sz="1800" dirty="0" smtClean="0"/>
              <a:t>It helps to retain natural </a:t>
            </a:r>
            <a:r>
              <a:rPr lang="en-US" sz="1800" b="1" dirty="0" smtClean="0"/>
              <a:t>whiteness</a:t>
            </a:r>
            <a:r>
              <a:rPr lang="en-US" sz="1800" dirty="0" smtClean="0"/>
              <a:t> of the teeth</a:t>
            </a:r>
          </a:p>
          <a:p>
            <a:r>
              <a:rPr lang="en-US" sz="1800" dirty="0" smtClean="0"/>
              <a:t>Cool mint </a:t>
            </a:r>
            <a:r>
              <a:rPr lang="en-US" sz="1800" dirty="0" err="1" smtClean="0"/>
              <a:t>flavour</a:t>
            </a:r>
            <a:r>
              <a:rPr lang="en-US" sz="1800" dirty="0" smtClean="0"/>
              <a:t> gives long lasting </a:t>
            </a:r>
            <a:r>
              <a:rPr lang="en-US" sz="1800" b="1" dirty="0" smtClean="0"/>
              <a:t>fresh breath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" y="1143000"/>
            <a:ext cx="4343400" cy="8929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2AC8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Dentassure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AC8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AC8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AC8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Whitening Toothpaste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2AC8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805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1295400"/>
            <a:ext cx="4114800" cy="26980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22063" r="13099" b="17986"/>
          <a:stretch/>
        </p:blipFill>
        <p:spPr>
          <a:xfrm>
            <a:off x="3252989" y="4189566"/>
            <a:ext cx="5891011" cy="266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5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8" t="6950" r="22357" b="7417"/>
          <a:stretch/>
        </p:blipFill>
        <p:spPr>
          <a:xfrm>
            <a:off x="7391400" y="1854558"/>
            <a:ext cx="1599193" cy="50292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36837"/>
            <a:ext cx="2743200" cy="3001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Net Content 100 g</a:t>
            </a:r>
            <a:endParaRPr lang="en-US" sz="1800" dirty="0" smtClean="0"/>
          </a:p>
          <a:p>
            <a:pPr marL="0" indent="0">
              <a:buNone/>
            </a:pPr>
            <a:r>
              <a:rPr lang="en-US" sz="2400" b="1" dirty="0" smtClean="0"/>
              <a:t>MRP</a:t>
            </a:r>
            <a:r>
              <a:rPr lang="en-US" sz="2400" dirty="0" smtClean="0"/>
              <a:t> Rs. 66.00</a:t>
            </a:r>
          </a:p>
          <a:p>
            <a:pPr marL="0" indent="0">
              <a:buNone/>
            </a:pPr>
            <a:r>
              <a:rPr lang="en-US" sz="2400" b="1" dirty="0" smtClean="0"/>
              <a:t>DP</a:t>
            </a:r>
            <a:r>
              <a:rPr lang="en-US" sz="2400" dirty="0" smtClean="0"/>
              <a:t> Rs. 56.00</a:t>
            </a:r>
          </a:p>
          <a:p>
            <a:pPr marL="0" indent="0">
              <a:buNone/>
            </a:pPr>
            <a:r>
              <a:rPr lang="en-US" sz="2400" b="1" dirty="0" smtClean="0"/>
              <a:t>BV </a:t>
            </a:r>
            <a:r>
              <a:rPr lang="en-US" sz="2400" dirty="0" smtClean="0"/>
              <a:t>33.6</a:t>
            </a:r>
          </a:p>
          <a:p>
            <a:pPr marL="0" indent="0">
              <a:buNone/>
            </a:pPr>
            <a:r>
              <a:rPr lang="en-US" sz="2400" b="1" dirty="0" smtClean="0"/>
              <a:t>PV</a:t>
            </a:r>
            <a:r>
              <a:rPr lang="en-US" sz="2400" dirty="0" smtClean="0"/>
              <a:t> 2.10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366121"/>
            <a:ext cx="27432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srgbClr val="32AC83"/>
                </a:solidFill>
                <a:latin typeface="+mj-lt"/>
                <a:ea typeface="+mj-ea"/>
                <a:cs typeface="+mj-cs"/>
              </a:rPr>
              <a:t>Dentassure</a:t>
            </a:r>
            <a:r>
              <a:rPr lang="en-US" sz="2800" b="1" dirty="0" smtClean="0">
                <a:solidFill>
                  <a:srgbClr val="32AC83"/>
                </a:solidFill>
                <a:latin typeface="+mj-lt"/>
                <a:ea typeface="+mj-ea"/>
                <a:cs typeface="+mj-cs"/>
              </a:rPr>
              <a:t> Toothpaste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2AC8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800600" y="2636837"/>
            <a:ext cx="2743200" cy="3001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/>
              <a:t>Net Content 90 g</a:t>
            </a:r>
            <a:endParaRPr lang="en-US" sz="1800" dirty="0" smtClean="0"/>
          </a:p>
          <a:p>
            <a:pPr marL="0" indent="0">
              <a:buFont typeface="Arial" pitchFamily="34" charset="0"/>
              <a:buNone/>
            </a:pPr>
            <a:r>
              <a:rPr lang="en-US" sz="2400" b="1" dirty="0" smtClean="0"/>
              <a:t>MRP</a:t>
            </a:r>
            <a:r>
              <a:rPr lang="en-US" sz="2400" dirty="0" smtClean="0"/>
              <a:t> </a:t>
            </a:r>
            <a:r>
              <a:rPr lang="en-US" sz="2400" dirty="0" err="1" smtClean="0"/>
              <a:t>Rs</a:t>
            </a:r>
            <a:r>
              <a:rPr lang="en-US" sz="2400" dirty="0" smtClean="0"/>
              <a:t>. 133.00</a:t>
            </a:r>
          </a:p>
          <a:p>
            <a:pPr marL="0" indent="0">
              <a:buFont typeface="Arial" pitchFamily="34" charset="0"/>
              <a:buNone/>
            </a:pPr>
            <a:r>
              <a:rPr lang="en-US" sz="2400" b="1" dirty="0" smtClean="0"/>
              <a:t>DP</a:t>
            </a:r>
            <a:r>
              <a:rPr lang="en-US" sz="2400" dirty="0" smtClean="0"/>
              <a:t> </a:t>
            </a:r>
            <a:r>
              <a:rPr lang="en-US" sz="2400" dirty="0" err="1" smtClean="0"/>
              <a:t>Rs</a:t>
            </a:r>
            <a:r>
              <a:rPr lang="en-US" sz="2400" dirty="0" smtClean="0"/>
              <a:t>. 113.00</a:t>
            </a:r>
          </a:p>
          <a:p>
            <a:pPr marL="0" indent="0">
              <a:buFont typeface="Arial" pitchFamily="34" charset="0"/>
              <a:buNone/>
            </a:pPr>
            <a:r>
              <a:rPr lang="en-US" sz="2400" b="1" dirty="0" smtClean="0"/>
              <a:t>BV </a:t>
            </a:r>
            <a:r>
              <a:rPr lang="en-US" sz="2400" dirty="0" smtClean="0"/>
              <a:t>67.80</a:t>
            </a:r>
          </a:p>
          <a:p>
            <a:pPr marL="0" indent="0">
              <a:buFont typeface="Arial" pitchFamily="34" charset="0"/>
              <a:buNone/>
            </a:pPr>
            <a:r>
              <a:rPr lang="en-US" sz="2400" b="1" dirty="0" smtClean="0"/>
              <a:t>PV</a:t>
            </a:r>
            <a:r>
              <a:rPr lang="en-US" sz="2400" dirty="0" smtClean="0"/>
              <a:t> 4.24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00600" y="1366121"/>
            <a:ext cx="37338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srgbClr val="32AC83"/>
                </a:solidFill>
                <a:latin typeface="+mj-lt"/>
                <a:ea typeface="+mj-ea"/>
                <a:cs typeface="+mj-cs"/>
              </a:rPr>
              <a:t>Dentassure</a:t>
            </a:r>
            <a:r>
              <a:rPr lang="en-US" sz="2800" b="1" dirty="0" smtClean="0">
                <a:solidFill>
                  <a:srgbClr val="32AC83"/>
                </a:solidFill>
                <a:latin typeface="+mj-lt"/>
                <a:ea typeface="+mj-ea"/>
                <a:cs typeface="+mj-cs"/>
              </a:rPr>
              <a:t> Whitening Toothpaste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2AC8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7" t="6197" r="22355" b="7042"/>
          <a:stretch/>
        </p:blipFill>
        <p:spPr>
          <a:xfrm>
            <a:off x="2895600" y="1854558"/>
            <a:ext cx="1545772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2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1200" y="2667000"/>
            <a:ext cx="525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32AC83"/>
                </a:solidFill>
              </a:rPr>
              <a:t>Thank you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419600" y="1600200"/>
            <a:ext cx="4800600" cy="4724400"/>
            <a:chOff x="4776839" y="1371600"/>
            <a:chExt cx="4367161" cy="4343400"/>
          </a:xfrm>
        </p:grpSpPr>
        <p:pic>
          <p:nvPicPr>
            <p:cNvPr id="4" name="Picture 3" descr="infographic-healthy-tooth-healthy-body.jpg"/>
            <p:cNvPicPr>
              <a:picLocks noChangeAspect="1"/>
            </p:cNvPicPr>
            <p:nvPr/>
          </p:nvPicPr>
          <p:blipFill>
            <a:blip r:embed="rId2" cstate="email"/>
            <a:srcRect l="4426" t="12222" b="6667"/>
            <a:stretch>
              <a:fillRect/>
            </a:stretch>
          </p:blipFill>
          <p:spPr>
            <a:xfrm>
              <a:off x="4776839" y="1371600"/>
              <a:ext cx="4367161" cy="43434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776839" y="5410200"/>
              <a:ext cx="685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44562"/>
            <a:ext cx="5638800" cy="884238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solidFill>
                  <a:srgbClr val="32AC83"/>
                </a:solidFill>
              </a:rPr>
              <a:t>Health Risks of Poor Oral Health</a:t>
            </a:r>
            <a:endParaRPr lang="en-US" sz="3200" b="1" dirty="0">
              <a:solidFill>
                <a:srgbClr val="32AC8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4038600" cy="5181600"/>
          </a:xfrm>
        </p:spPr>
        <p:txBody>
          <a:bodyPr>
            <a:normAutofit/>
          </a:bodyPr>
          <a:lstStyle/>
          <a:p>
            <a:pPr marL="174625" indent="-174625">
              <a:lnSpc>
                <a:spcPct val="120000"/>
              </a:lnSpc>
              <a:spcBef>
                <a:spcPts val="400"/>
              </a:spcBef>
            </a:pPr>
            <a:r>
              <a:rPr lang="en-US" sz="1700" dirty="0" smtClean="0"/>
              <a:t>Gum disease can lead to loss of teeth</a:t>
            </a:r>
          </a:p>
          <a:p>
            <a:pPr marL="174625" indent="-174625">
              <a:lnSpc>
                <a:spcPct val="120000"/>
              </a:lnSpc>
              <a:spcBef>
                <a:spcPts val="400"/>
              </a:spcBef>
            </a:pPr>
            <a:r>
              <a:rPr lang="en-US" sz="1700" dirty="0" smtClean="0"/>
              <a:t>The bacteria in plaque can travel from the mouth to the lungs, causing infection </a:t>
            </a:r>
          </a:p>
          <a:p>
            <a:pPr marL="174625" indent="-174625">
              <a:lnSpc>
                <a:spcPct val="120000"/>
              </a:lnSpc>
              <a:spcBef>
                <a:spcPts val="400"/>
              </a:spcBef>
            </a:pPr>
            <a:r>
              <a:rPr lang="en-US" sz="1700" dirty="0" smtClean="0"/>
              <a:t>Oral inflammation due to bacteria (gingivitis) may also play a role in clogged arteries and blood clots </a:t>
            </a:r>
          </a:p>
          <a:p>
            <a:pPr marL="174625" indent="-174625">
              <a:lnSpc>
                <a:spcPct val="120000"/>
              </a:lnSpc>
              <a:spcBef>
                <a:spcPts val="400"/>
              </a:spcBef>
            </a:pPr>
            <a:r>
              <a:rPr lang="en-US" sz="1700" dirty="0" smtClean="0"/>
              <a:t>Diabetics are more susceptible to gum disease </a:t>
            </a:r>
          </a:p>
          <a:p>
            <a:pPr marL="174625" indent="-174625">
              <a:lnSpc>
                <a:spcPct val="120000"/>
              </a:lnSpc>
              <a:spcBef>
                <a:spcPts val="400"/>
              </a:spcBef>
            </a:pPr>
            <a:r>
              <a:rPr lang="en-US" sz="1700" dirty="0" smtClean="0"/>
              <a:t>Studies also show that pregnant women with poor oral health may be at a higher risk of delivering pre-term and low birth weight babies</a:t>
            </a:r>
          </a:p>
          <a:p>
            <a:pPr marL="174625" indent="-174625">
              <a:lnSpc>
                <a:spcPct val="120000"/>
              </a:lnSpc>
              <a:spcBef>
                <a:spcPts val="400"/>
              </a:spcBef>
            </a:pPr>
            <a:r>
              <a:rPr lang="en-US" sz="1700" dirty="0" smtClean="0"/>
              <a:t>Oral problems  can also lead to intestinal failure, irritable bowel syndrome and other digestive disorders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/>
          <a:stretch/>
        </p:blipFill>
        <p:spPr>
          <a:xfrm>
            <a:off x="2897746" y="0"/>
            <a:ext cx="624625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6800"/>
            <a:ext cx="4572000" cy="94456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32AC83"/>
                </a:solidFill>
              </a:rPr>
              <a:t>Common Oral Problems</a:t>
            </a:r>
            <a:endParaRPr lang="en-US" sz="3200" b="1" dirty="0">
              <a:solidFill>
                <a:srgbClr val="32AC8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133600"/>
            <a:ext cx="5638800" cy="36576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Dental Plaque</a:t>
            </a:r>
          </a:p>
          <a:p>
            <a:r>
              <a:rPr lang="en-US" sz="2000" dirty="0" smtClean="0"/>
              <a:t>Gum Diseases – Gingivitis &amp; Periodontitis </a:t>
            </a:r>
          </a:p>
          <a:p>
            <a:r>
              <a:rPr lang="en-US" sz="2000" dirty="0" smtClean="0"/>
              <a:t>Tooth Cavities </a:t>
            </a:r>
          </a:p>
          <a:p>
            <a:r>
              <a:rPr lang="en-US" sz="2000" dirty="0" smtClean="0"/>
              <a:t>Tooth Sensitivity</a:t>
            </a:r>
          </a:p>
          <a:p>
            <a:pPr>
              <a:buNone/>
            </a:pPr>
            <a:endParaRPr lang="en-US" sz="2000" dirty="0" smtClean="0"/>
          </a:p>
          <a:p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6981"/>
            <a:ext cx="4114800" cy="78318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32AC83"/>
                </a:solidFill>
              </a:rPr>
              <a:t>Dental Plaque</a:t>
            </a:r>
            <a:endParaRPr lang="en-US" sz="3200" b="1" dirty="0">
              <a:solidFill>
                <a:srgbClr val="32AC8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4876800" cy="35052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Plaque is a </a:t>
            </a:r>
            <a:r>
              <a:rPr lang="en-US" sz="1800" b="1" dirty="0" smtClean="0"/>
              <a:t>sticky layer </a:t>
            </a:r>
            <a:r>
              <a:rPr lang="en-US" sz="1800" dirty="0" smtClean="0"/>
              <a:t>of material containing bacteria that accumulates on teeth</a:t>
            </a:r>
          </a:p>
          <a:p>
            <a:r>
              <a:rPr lang="en-US" sz="1800" dirty="0" smtClean="0"/>
              <a:t>After meals the bacteria in plaque use sugar in food to produce acids that eat away </a:t>
            </a:r>
            <a:r>
              <a:rPr lang="en-US" sz="1800" b="1" dirty="0" smtClean="0"/>
              <a:t>tooth enamel</a:t>
            </a:r>
          </a:p>
          <a:p>
            <a:r>
              <a:rPr lang="en-US" sz="1800" dirty="0" smtClean="0"/>
              <a:t>Plaque that is not removed daily between teeth hardens into </a:t>
            </a:r>
            <a:r>
              <a:rPr lang="en-US" sz="1800" b="1" dirty="0" smtClean="0"/>
              <a:t>tartar</a:t>
            </a:r>
          </a:p>
          <a:p>
            <a:r>
              <a:rPr lang="en-US" sz="1800" dirty="0" smtClean="0"/>
              <a:t>As the tartar, plaque and bacteria continue to increase, the gums become red, swollen and bleed during brushing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943601" y="1447800"/>
            <a:ext cx="2667000" cy="5257800"/>
            <a:chOff x="6476999" y="1219200"/>
            <a:chExt cx="2286001" cy="4880615"/>
          </a:xfrm>
        </p:grpSpPr>
        <p:pic>
          <p:nvPicPr>
            <p:cNvPr id="4" name="Picture 3" descr="stained teeth"/>
            <p:cNvPicPr>
              <a:picLocks noChangeAspect="1"/>
            </p:cNvPicPr>
            <p:nvPr/>
          </p:nvPicPr>
          <p:blipFill>
            <a:blip r:embed="rId2" cstate="print"/>
            <a:srcRect t="4940" b="11082"/>
            <a:stretch>
              <a:fillRect/>
            </a:stretch>
          </p:blipFill>
          <p:spPr bwMode="auto">
            <a:xfrm>
              <a:off x="6477000" y="1219200"/>
              <a:ext cx="2286000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 descr="images.jpg"/>
            <p:cNvPicPr>
              <a:picLocks noChangeAspect="1"/>
            </p:cNvPicPr>
            <p:nvPr/>
          </p:nvPicPr>
          <p:blipFill>
            <a:blip r:embed="rId3" cstate="print"/>
            <a:srcRect t="8154" r="50453"/>
            <a:stretch>
              <a:fillRect/>
            </a:stretch>
          </p:blipFill>
          <p:spPr>
            <a:xfrm>
              <a:off x="6476999" y="2570683"/>
              <a:ext cx="2286000" cy="1716633"/>
            </a:xfrm>
            <a:prstGeom prst="rect">
              <a:avLst/>
            </a:prstGeom>
          </p:spPr>
        </p:pic>
        <p:pic>
          <p:nvPicPr>
            <p:cNvPr id="7" name="Picture 6" descr="images.jpg"/>
            <p:cNvPicPr>
              <a:picLocks noChangeAspect="1"/>
            </p:cNvPicPr>
            <p:nvPr/>
          </p:nvPicPr>
          <p:blipFill>
            <a:blip r:embed="rId3" cstate="print"/>
            <a:srcRect l="49468" t="4158"/>
            <a:stretch>
              <a:fillRect/>
            </a:stretch>
          </p:blipFill>
          <p:spPr>
            <a:xfrm>
              <a:off x="6477000" y="4343400"/>
              <a:ext cx="2286000" cy="175641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3768"/>
            <a:ext cx="4114800" cy="884238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32AC83"/>
                </a:solidFill>
              </a:rPr>
              <a:t>Gum Disease</a:t>
            </a:r>
            <a:endParaRPr lang="en-US" sz="3200" b="1" dirty="0">
              <a:solidFill>
                <a:srgbClr val="32AC8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001000" cy="42672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1800" dirty="0" smtClean="0"/>
              <a:t>Gum disease, like </a:t>
            </a:r>
            <a:r>
              <a:rPr lang="en-US" sz="1800" b="1" dirty="0" smtClean="0"/>
              <a:t>inflammation</a:t>
            </a:r>
            <a:r>
              <a:rPr lang="en-US" sz="1800" dirty="0" smtClean="0"/>
              <a:t> (gingivitis), </a:t>
            </a:r>
            <a:r>
              <a:rPr lang="en-US" sz="1800" b="1" dirty="0" smtClean="0"/>
              <a:t>periodontitis</a:t>
            </a:r>
            <a:r>
              <a:rPr lang="en-US" sz="1800" dirty="0" smtClean="0"/>
              <a:t> etc. is usually caused by build up of plaque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 smtClean="0"/>
              <a:t>Plaque build up causes the gums to become inflamed and cause it to bleed during brushing 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 smtClean="0"/>
              <a:t>The </a:t>
            </a:r>
            <a:r>
              <a:rPr lang="en-US" sz="1800" dirty="0"/>
              <a:t>three stages of gum disease — from least to most severe — are </a:t>
            </a:r>
            <a:r>
              <a:rPr lang="en-US" sz="1800" b="1" dirty="0"/>
              <a:t>gingivitis</a:t>
            </a:r>
            <a:r>
              <a:rPr lang="en-US" sz="1800" dirty="0"/>
              <a:t>, </a:t>
            </a:r>
            <a:r>
              <a:rPr lang="en-US" sz="1800" b="1" dirty="0"/>
              <a:t>periodontitis</a:t>
            </a:r>
            <a:r>
              <a:rPr lang="en-US" sz="1800" dirty="0"/>
              <a:t> and </a:t>
            </a:r>
            <a:r>
              <a:rPr lang="en-US" sz="1800" b="1" dirty="0"/>
              <a:t>advanced periodontitis</a:t>
            </a:r>
            <a:r>
              <a:rPr lang="en-US" sz="1800" dirty="0" smtClean="0"/>
              <a:t>.</a:t>
            </a:r>
          </a:p>
          <a:p>
            <a:pPr>
              <a:buNone/>
            </a:pPr>
            <a:endParaRPr lang="en-US" sz="1800" dirty="0" smtClean="0"/>
          </a:p>
          <a:p>
            <a:endParaRPr lang="en-US" sz="1800" dirty="0"/>
          </a:p>
        </p:txBody>
      </p:sp>
      <p:pic>
        <p:nvPicPr>
          <p:cNvPr id="5" name="Picture 4" descr="perio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6877" y="3733800"/>
            <a:ext cx="3194123" cy="2987236"/>
          </a:xfrm>
          <a:prstGeom prst="rect">
            <a:avLst/>
          </a:prstGeom>
        </p:spPr>
      </p:pic>
      <p:pic>
        <p:nvPicPr>
          <p:cNvPr id="6" name="Picture 5" descr="gingivitis-kamenac.jpg"/>
          <p:cNvPicPr>
            <a:picLocks noChangeAspect="1"/>
          </p:cNvPicPr>
          <p:nvPr/>
        </p:nvPicPr>
        <p:blipFill>
          <a:blip r:embed="rId3" cstate="print"/>
          <a:srcRect b="10264"/>
          <a:stretch>
            <a:fillRect/>
          </a:stretch>
        </p:blipFill>
        <p:spPr>
          <a:xfrm>
            <a:off x="1143000" y="4077008"/>
            <a:ext cx="3173290" cy="21868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00896_im00619_de7_cavitiesthu_jpg.png"/>
          <p:cNvPicPr>
            <a:picLocks noChangeAspect="1"/>
          </p:cNvPicPr>
          <p:nvPr/>
        </p:nvPicPr>
        <p:blipFill>
          <a:blip r:embed="rId2" cstate="print"/>
          <a:srcRect b="6968"/>
          <a:stretch>
            <a:fillRect/>
          </a:stretch>
        </p:blipFill>
        <p:spPr>
          <a:xfrm>
            <a:off x="3962400" y="1524000"/>
            <a:ext cx="5105400" cy="4856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000"/>
            <a:ext cx="3886200" cy="1036638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smtClean="0">
                <a:solidFill>
                  <a:srgbClr val="32AC83"/>
                </a:solidFill>
              </a:rPr>
              <a:t>Dental Cavities and Tooth Decay</a:t>
            </a:r>
            <a:endParaRPr lang="en-US" sz="3200" b="1" dirty="0">
              <a:solidFill>
                <a:srgbClr val="32AC8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09800"/>
            <a:ext cx="3124200" cy="4267200"/>
          </a:xfrm>
        </p:spPr>
        <p:txBody>
          <a:bodyPr>
            <a:noAutofit/>
          </a:bodyPr>
          <a:lstStyle/>
          <a:p>
            <a:r>
              <a:rPr lang="en-US" sz="1800" b="1" dirty="0" smtClean="0"/>
              <a:t>Dental cavities </a:t>
            </a:r>
            <a:r>
              <a:rPr lang="en-US" sz="1800" dirty="0" smtClean="0"/>
              <a:t>are holes or structural damage in the teeth</a:t>
            </a:r>
          </a:p>
          <a:p>
            <a:r>
              <a:rPr lang="en-US" sz="1800" b="1" dirty="0" smtClean="0"/>
              <a:t>Plaque</a:t>
            </a:r>
            <a:r>
              <a:rPr lang="en-US" sz="1800" dirty="0" smtClean="0"/>
              <a:t> and </a:t>
            </a:r>
            <a:r>
              <a:rPr lang="en-US" sz="1800" b="1" dirty="0" smtClean="0"/>
              <a:t>tartar</a:t>
            </a:r>
            <a:r>
              <a:rPr lang="en-US" sz="1800" dirty="0" smtClean="0"/>
              <a:t> causes </a:t>
            </a:r>
            <a:r>
              <a:rPr lang="en-US" sz="1800" b="1" dirty="0" smtClean="0"/>
              <a:t>tooth decay </a:t>
            </a:r>
          </a:p>
          <a:p>
            <a:r>
              <a:rPr lang="en-US" sz="1800" dirty="0" smtClean="0"/>
              <a:t>The </a:t>
            </a:r>
            <a:r>
              <a:rPr lang="en-US" sz="1800" b="1" dirty="0" smtClean="0"/>
              <a:t>acids</a:t>
            </a:r>
            <a:r>
              <a:rPr lang="en-US" sz="1800" dirty="0" smtClean="0"/>
              <a:t> in plaque damages the </a:t>
            </a:r>
            <a:r>
              <a:rPr lang="en-US" sz="1800" b="1" dirty="0" smtClean="0"/>
              <a:t>enamel </a:t>
            </a:r>
            <a:r>
              <a:rPr lang="en-US" sz="1800" dirty="0" smtClean="0"/>
              <a:t>of the teeth, and create holes in the tooth forming </a:t>
            </a:r>
            <a:r>
              <a:rPr lang="en-US" sz="1800" b="1" dirty="0" smtClean="0"/>
              <a:t>cavities</a:t>
            </a:r>
          </a:p>
          <a:p>
            <a:r>
              <a:rPr lang="en-US" sz="1800" dirty="0" smtClean="0"/>
              <a:t>They grow very large and affect the nerves </a:t>
            </a:r>
          </a:p>
          <a:p>
            <a:r>
              <a:rPr lang="en-US" sz="1800" dirty="0" smtClean="0"/>
              <a:t>Untreated tooth decay can also destroy the inside of the tooth (pulp) </a:t>
            </a:r>
          </a:p>
        </p:txBody>
      </p:sp>
      <p:sp>
        <p:nvSpPr>
          <p:cNvPr id="6" name="Rectangle 5"/>
          <p:cNvSpPr/>
          <p:nvPr/>
        </p:nvSpPr>
        <p:spPr>
          <a:xfrm>
            <a:off x="4178121" y="6032679"/>
            <a:ext cx="38100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b="1" dirty="0" smtClean="0"/>
              <a:t>Cavities</a:t>
            </a:r>
            <a:r>
              <a:rPr lang="en-US" dirty="0" smtClean="0"/>
              <a:t> destroys the tooth’s </a:t>
            </a:r>
            <a:r>
              <a:rPr lang="en-US" b="1" dirty="0" smtClean="0"/>
              <a:t>enamel </a:t>
            </a:r>
            <a:r>
              <a:rPr lang="en-US" dirty="0" smtClean="0"/>
              <a:t>and its underlying layers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cay-formation.jpg"/>
          <p:cNvPicPr>
            <a:picLocks noChangeAspect="1"/>
          </p:cNvPicPr>
          <p:nvPr/>
        </p:nvPicPr>
        <p:blipFill rotWithShape="1">
          <a:blip r:embed="rId2" cstate="print"/>
          <a:srcRect l="4536" r="1642"/>
          <a:stretch/>
        </p:blipFill>
        <p:spPr>
          <a:xfrm>
            <a:off x="19573" y="1933556"/>
            <a:ext cx="9124427" cy="33242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65916"/>
            <a:ext cx="3505200" cy="884238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rgbClr val="32AC83"/>
                </a:solidFill>
              </a:rPr>
              <a:t>Tooth Decay</a:t>
            </a:r>
            <a:endParaRPr lang="en-US" sz="3600" b="1" dirty="0">
              <a:solidFill>
                <a:srgbClr val="32AC8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697" y="5562600"/>
            <a:ext cx="8305800" cy="762000"/>
          </a:xfrm>
        </p:spPr>
        <p:txBody>
          <a:bodyPr>
            <a:noAutofit/>
          </a:bodyPr>
          <a:lstStyle/>
          <a:p>
            <a:pPr marL="274320" indent="-274320">
              <a:spcBef>
                <a:spcPts val="600"/>
              </a:spcBef>
            </a:pPr>
            <a:r>
              <a:rPr lang="en-US" sz="2000" dirty="0" smtClean="0"/>
              <a:t>When we eat and drink, bacteria in plaque create acids</a:t>
            </a:r>
          </a:p>
          <a:p>
            <a:pPr marL="274320" indent="-274320">
              <a:spcBef>
                <a:spcPts val="600"/>
              </a:spcBef>
            </a:pPr>
            <a:r>
              <a:rPr lang="en-US" sz="2000" dirty="0" smtClean="0"/>
              <a:t>The acid removes minerals from the enamel, which causes cavity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0762"/>
            <a:ext cx="3657600" cy="808038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32AC83"/>
                </a:solidFill>
              </a:rPr>
              <a:t>Tooth Sensitivity</a:t>
            </a:r>
            <a:endParaRPr lang="en-US" sz="3200" b="1" dirty="0">
              <a:solidFill>
                <a:srgbClr val="32AC8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3505200" cy="4572000"/>
          </a:xfrm>
        </p:spPr>
        <p:txBody>
          <a:bodyPr>
            <a:noAutofit/>
          </a:bodyPr>
          <a:lstStyle/>
          <a:p>
            <a:r>
              <a:rPr lang="en-US" sz="1800" dirty="0" smtClean="0"/>
              <a:t>Tooth sensitivity — also known as </a:t>
            </a:r>
            <a:r>
              <a:rPr lang="en-US" sz="1800" b="1" dirty="0" smtClean="0"/>
              <a:t>dentin hypersensitivity </a:t>
            </a:r>
            <a:r>
              <a:rPr lang="en-US" sz="1800" dirty="0" smtClean="0"/>
              <a:t>— affects the tooth or exposed root surfaces</a:t>
            </a:r>
          </a:p>
          <a:p>
            <a:r>
              <a:rPr lang="en-US" sz="1800" dirty="0" smtClean="0"/>
              <a:t>This occurs when the </a:t>
            </a:r>
            <a:r>
              <a:rPr lang="en-US" sz="1800" b="1" dirty="0" smtClean="0"/>
              <a:t>enamel</a:t>
            </a:r>
            <a:r>
              <a:rPr lang="en-US" sz="1800" dirty="0" smtClean="0"/>
              <a:t> that protects the teeth </a:t>
            </a:r>
            <a:r>
              <a:rPr lang="en-US" sz="1800" b="1" dirty="0" smtClean="0"/>
              <a:t>gets</a:t>
            </a:r>
            <a:r>
              <a:rPr lang="en-US" sz="1800" dirty="0" smtClean="0"/>
              <a:t> </a:t>
            </a:r>
            <a:r>
              <a:rPr lang="en-US" sz="1800" b="1" dirty="0" smtClean="0"/>
              <a:t>thinner</a:t>
            </a:r>
            <a:r>
              <a:rPr lang="en-US" sz="1800" dirty="0" smtClean="0"/>
              <a:t>, or when gums pull back and expose the dentin </a:t>
            </a:r>
          </a:p>
          <a:p>
            <a:r>
              <a:rPr lang="en-US" sz="1800" dirty="0" smtClean="0"/>
              <a:t>Dentin has thousands of tiny tubes that lead to the tooth's nerve center (the pulp)</a:t>
            </a:r>
          </a:p>
          <a:p>
            <a:r>
              <a:rPr lang="en-US" sz="1800" dirty="0" smtClean="0"/>
              <a:t>These channels allow the trigger - like, hot, cold, or sweet food - to reach the nerve, which results in </a:t>
            </a:r>
            <a:r>
              <a:rPr lang="en-US" sz="1800" b="1" dirty="0" smtClean="0"/>
              <a:t>pain </a:t>
            </a:r>
            <a:r>
              <a:rPr lang="en-US" sz="1800" dirty="0" smtClean="0"/>
              <a:t>and </a:t>
            </a:r>
            <a:r>
              <a:rPr lang="en-US" sz="1800" b="1" dirty="0" smtClean="0"/>
              <a:t>sensitivity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962400" y="1764268"/>
            <a:ext cx="4882078" cy="4636532"/>
            <a:chOff x="3962400" y="1447800"/>
            <a:chExt cx="4882078" cy="4636532"/>
          </a:xfrm>
        </p:grpSpPr>
        <p:pic>
          <p:nvPicPr>
            <p:cNvPr id="6" name="Picture 5" descr="hypersensitivity1.jpg"/>
            <p:cNvPicPr>
              <a:picLocks noChangeAspect="1"/>
            </p:cNvPicPr>
            <p:nvPr/>
          </p:nvPicPr>
          <p:blipFill>
            <a:blip r:embed="rId2" cstate="print"/>
            <a:srcRect r="9063"/>
            <a:stretch>
              <a:fillRect/>
            </a:stretch>
          </p:blipFill>
          <p:spPr>
            <a:xfrm>
              <a:off x="3962400" y="1447800"/>
              <a:ext cx="4882078" cy="4191000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 rot="5400000">
              <a:off x="5448300" y="4762500"/>
              <a:ext cx="1295400" cy="762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800600" y="5715000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4081D0"/>
                  </a:solidFill>
                </a:rPr>
                <a:t>Exposed dentin</a:t>
              </a:r>
              <a:endParaRPr lang="en-US" b="1" dirty="0">
                <a:solidFill>
                  <a:srgbClr val="4081D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2923</TotalTime>
  <Words>1272</Words>
  <Application>Microsoft Office PowerPoint</Application>
  <PresentationFormat>On-screen Show (4:3)</PresentationFormat>
  <Paragraphs>154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Importance of Oral  Health</vt:lpstr>
      <vt:lpstr>Health Risks of Poor Oral Health</vt:lpstr>
      <vt:lpstr>Common Oral Problems</vt:lpstr>
      <vt:lpstr>Dental Plaque</vt:lpstr>
      <vt:lpstr>Gum Disease</vt:lpstr>
      <vt:lpstr>Dental Cavities and Tooth Decay</vt:lpstr>
      <vt:lpstr>Tooth Decay</vt:lpstr>
      <vt:lpstr>Tooth Sensitivity</vt:lpstr>
      <vt:lpstr>How to avoid Dental Problems?</vt:lpstr>
      <vt:lpstr>How to avoid Dental Problems?</vt:lpstr>
      <vt:lpstr>Fluoride</vt:lpstr>
      <vt:lpstr>PowerPoint Presentation</vt:lpstr>
      <vt:lpstr>Multi-Action Toothbrush</vt:lpstr>
      <vt:lpstr>Dentassure Multi-Action Toothbrush</vt:lpstr>
      <vt:lpstr>Dentassure Multi-Action Toothbrush</vt:lpstr>
      <vt:lpstr>How to properly brush your teeth</vt:lpstr>
      <vt:lpstr>PowerPoint Presentation</vt:lpstr>
      <vt:lpstr>Dental Floss Sticks</vt:lpstr>
      <vt:lpstr>Importance of Flossing for Oral Hygiene </vt:lpstr>
      <vt:lpstr>Dentassure Dental Floss Sticks</vt:lpstr>
      <vt:lpstr>How to properly use floss sticks</vt:lpstr>
      <vt:lpstr>PowerPoint Presentation</vt:lpstr>
      <vt:lpstr>Dentassure Toothpaste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DENTASSURE</dc:title>
  <dc:creator>swapna</dc:creator>
  <cp:lastModifiedBy>Admin</cp:lastModifiedBy>
  <cp:revision>186</cp:revision>
  <dcterms:created xsi:type="dcterms:W3CDTF">2015-09-17T10:06:10Z</dcterms:created>
  <dcterms:modified xsi:type="dcterms:W3CDTF">2017-08-22T07:28:07Z</dcterms:modified>
</cp:coreProperties>
</file>