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301" r:id="rId7"/>
    <p:sldId id="290" r:id="rId8"/>
    <p:sldId id="291" r:id="rId9"/>
    <p:sldId id="292" r:id="rId10"/>
    <p:sldId id="293" r:id="rId11"/>
    <p:sldId id="294" r:id="rId12"/>
    <p:sldId id="297" r:id="rId13"/>
    <p:sldId id="295" r:id="rId14"/>
    <p:sldId id="296" r:id="rId15"/>
    <p:sldId id="299" r:id="rId16"/>
    <p:sldId id="300" r:id="rId17"/>
    <p:sldId id="262" r:id="rId18"/>
    <p:sldId id="263" r:id="rId19"/>
    <p:sldId id="279" r:id="rId20"/>
    <p:sldId id="264" r:id="rId21"/>
    <p:sldId id="265" r:id="rId22"/>
    <p:sldId id="266" r:id="rId23"/>
    <p:sldId id="267" r:id="rId24"/>
    <p:sldId id="268" r:id="rId25"/>
    <p:sldId id="280" r:id="rId26"/>
    <p:sldId id="281" r:id="rId27"/>
    <p:sldId id="277" r:id="rId28"/>
    <p:sldId id="269" r:id="rId29"/>
    <p:sldId id="270" r:id="rId30"/>
    <p:sldId id="271" r:id="rId31"/>
    <p:sldId id="288" r:id="rId32"/>
    <p:sldId id="285" r:id="rId33"/>
    <p:sldId id="286" r:id="rId34"/>
    <p:sldId id="287" r:id="rId35"/>
    <p:sldId id="278" r:id="rId36"/>
    <p:sldId id="273" r:id="rId37"/>
    <p:sldId id="275" r:id="rId38"/>
    <p:sldId id="274" r:id="rId39"/>
    <p:sldId id="276"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D1"/>
    <a:srgbClr val="1B3B90"/>
    <a:srgbClr val="000093"/>
    <a:srgbClr val="1B06BA"/>
    <a:srgbClr val="4219A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CCD31-4748-46C9-BE45-11AE41B09B57}" type="doc">
      <dgm:prSet loTypeId="urn:microsoft.com/office/officeart/2005/8/layout/gear1" loCatId="relationship" qsTypeId="urn:microsoft.com/office/officeart/2005/8/quickstyle/3d3" qsCatId="3D" csTypeId="urn:microsoft.com/office/officeart/2005/8/colors/colorful1#9" csCatId="colorful" phldr="1"/>
      <dgm:spPr/>
      <dgm:t>
        <a:bodyPr/>
        <a:lstStyle/>
        <a:p>
          <a:endParaRPr lang="en-US"/>
        </a:p>
      </dgm:t>
    </dgm:pt>
    <dgm:pt modelId="{59D1FC1A-673E-4054-941C-8AFE75D06424}">
      <dgm:prSet phldrT="[Text]"/>
      <dgm:spPr>
        <a:solidFill>
          <a:srgbClr val="008000"/>
        </a:solidFill>
      </dgm:spPr>
      <dgm:t>
        <a:bodyPr/>
        <a:lstStyle/>
        <a:p>
          <a:r>
            <a:rPr lang="en-US" b="1" dirty="0" smtClean="0">
              <a:solidFill>
                <a:srgbClr val="000000"/>
              </a:solidFill>
            </a:rPr>
            <a:t> Safety</a:t>
          </a:r>
          <a:endParaRPr lang="en-US" b="1" dirty="0">
            <a:solidFill>
              <a:srgbClr val="000000"/>
            </a:solidFill>
          </a:endParaRPr>
        </a:p>
      </dgm:t>
    </dgm:pt>
    <dgm:pt modelId="{3365CF30-2EEF-465A-94A5-1976EE587127}" type="parTrans" cxnId="{96E314A5-5471-4A26-B472-CBDBC53F3DFE}">
      <dgm:prSet/>
      <dgm:spPr/>
      <dgm:t>
        <a:bodyPr/>
        <a:lstStyle/>
        <a:p>
          <a:endParaRPr lang="en-US" b="1">
            <a:solidFill>
              <a:srgbClr val="000000"/>
            </a:solidFill>
          </a:endParaRPr>
        </a:p>
      </dgm:t>
    </dgm:pt>
    <dgm:pt modelId="{B8CA3F97-64FF-489B-85D4-034EC74430F8}" type="sibTrans" cxnId="{96E314A5-5471-4A26-B472-CBDBC53F3DFE}">
      <dgm:prSet/>
      <dgm:spPr/>
      <dgm:t>
        <a:bodyPr/>
        <a:lstStyle/>
        <a:p>
          <a:endParaRPr lang="en-US" b="1" dirty="0">
            <a:solidFill>
              <a:srgbClr val="000000"/>
            </a:solidFill>
          </a:endParaRPr>
        </a:p>
      </dgm:t>
    </dgm:pt>
    <dgm:pt modelId="{954B3B42-E859-48BA-BCBB-9DB63F0FF73A}">
      <dgm:prSet phldrT="[Text]"/>
      <dgm:spPr>
        <a:solidFill>
          <a:srgbClr val="FFE131"/>
        </a:solidFill>
      </dgm:spPr>
      <dgm:t>
        <a:bodyPr/>
        <a:lstStyle/>
        <a:p>
          <a:r>
            <a:rPr lang="en-US" b="1" dirty="0" smtClean="0">
              <a:solidFill>
                <a:srgbClr val="000000"/>
              </a:solidFill>
            </a:rPr>
            <a:t> Purity</a:t>
          </a:r>
          <a:endParaRPr lang="en-US" b="1" dirty="0">
            <a:solidFill>
              <a:srgbClr val="000000"/>
            </a:solidFill>
          </a:endParaRPr>
        </a:p>
      </dgm:t>
    </dgm:pt>
    <dgm:pt modelId="{BF84B092-F04A-41FC-AE67-815B014FC779}" type="parTrans" cxnId="{C654DE0C-0D74-417A-AF00-E11BEC2A2B5C}">
      <dgm:prSet/>
      <dgm:spPr/>
      <dgm:t>
        <a:bodyPr/>
        <a:lstStyle/>
        <a:p>
          <a:endParaRPr lang="en-US" b="1">
            <a:solidFill>
              <a:srgbClr val="000000"/>
            </a:solidFill>
          </a:endParaRPr>
        </a:p>
      </dgm:t>
    </dgm:pt>
    <dgm:pt modelId="{B6706F72-21CF-4DE6-BA6D-4FAD648938CB}" type="sibTrans" cxnId="{C654DE0C-0D74-417A-AF00-E11BEC2A2B5C}">
      <dgm:prSet/>
      <dgm:spPr/>
      <dgm:t>
        <a:bodyPr/>
        <a:lstStyle/>
        <a:p>
          <a:endParaRPr lang="en-US" b="1" dirty="0">
            <a:solidFill>
              <a:srgbClr val="000000"/>
            </a:solidFill>
          </a:endParaRPr>
        </a:p>
      </dgm:t>
    </dgm:pt>
    <dgm:pt modelId="{8FF9871E-DFC7-4B76-8780-6929C680D4F5}">
      <dgm:prSet phldrT="[Text]"/>
      <dgm:spPr>
        <a:solidFill>
          <a:srgbClr val="0D2577"/>
        </a:solidFill>
      </dgm:spPr>
      <dgm:t>
        <a:bodyPr/>
        <a:lstStyle/>
        <a:p>
          <a:r>
            <a:rPr lang="en-US" b="1" dirty="0" smtClean="0">
              <a:solidFill>
                <a:schemeClr val="bg1"/>
              </a:solidFill>
            </a:rPr>
            <a:t>Efficacy</a:t>
          </a:r>
          <a:endParaRPr lang="en-US" b="1" dirty="0">
            <a:solidFill>
              <a:schemeClr val="bg1"/>
            </a:solidFill>
          </a:endParaRPr>
        </a:p>
      </dgm:t>
    </dgm:pt>
    <dgm:pt modelId="{09B02C80-8447-4618-8653-AE1C5C93F416}" type="parTrans" cxnId="{CF36257F-FB4E-47D7-8380-1287B3F42911}">
      <dgm:prSet/>
      <dgm:spPr/>
      <dgm:t>
        <a:bodyPr/>
        <a:lstStyle/>
        <a:p>
          <a:endParaRPr lang="en-US" b="1">
            <a:solidFill>
              <a:srgbClr val="000000"/>
            </a:solidFill>
          </a:endParaRPr>
        </a:p>
      </dgm:t>
    </dgm:pt>
    <dgm:pt modelId="{97F0BAD1-2418-4942-9F03-618A9A0D0D68}" type="sibTrans" cxnId="{CF36257F-FB4E-47D7-8380-1287B3F42911}">
      <dgm:prSet/>
      <dgm:spPr/>
      <dgm:t>
        <a:bodyPr/>
        <a:lstStyle/>
        <a:p>
          <a:endParaRPr lang="en-US" b="1" dirty="0">
            <a:solidFill>
              <a:srgbClr val="000000"/>
            </a:solidFill>
          </a:endParaRPr>
        </a:p>
      </dgm:t>
    </dgm:pt>
    <dgm:pt modelId="{D371430B-2B60-4AB7-B96F-FE566C3DF139}" type="pres">
      <dgm:prSet presAssocID="{692CCD31-4748-46C9-BE45-11AE41B09B57}" presName="composite" presStyleCnt="0">
        <dgm:presLayoutVars>
          <dgm:chMax val="3"/>
          <dgm:animLvl val="lvl"/>
          <dgm:resizeHandles val="exact"/>
        </dgm:presLayoutVars>
      </dgm:prSet>
      <dgm:spPr/>
      <dgm:t>
        <a:bodyPr/>
        <a:lstStyle/>
        <a:p>
          <a:endParaRPr lang="en-US"/>
        </a:p>
      </dgm:t>
    </dgm:pt>
    <dgm:pt modelId="{FCD2EEAB-A70C-4E46-A6AB-E28AC8045B24}" type="pres">
      <dgm:prSet presAssocID="{59D1FC1A-673E-4054-941C-8AFE75D06424}" presName="gear1" presStyleLbl="node1" presStyleIdx="0" presStyleCnt="3">
        <dgm:presLayoutVars>
          <dgm:chMax val="1"/>
          <dgm:bulletEnabled val="1"/>
        </dgm:presLayoutVars>
      </dgm:prSet>
      <dgm:spPr/>
      <dgm:t>
        <a:bodyPr/>
        <a:lstStyle/>
        <a:p>
          <a:endParaRPr lang="en-US"/>
        </a:p>
      </dgm:t>
    </dgm:pt>
    <dgm:pt modelId="{B4923E3C-EDD5-439C-9484-5622598C00F3}" type="pres">
      <dgm:prSet presAssocID="{59D1FC1A-673E-4054-941C-8AFE75D06424}" presName="gear1srcNode" presStyleLbl="node1" presStyleIdx="0" presStyleCnt="3"/>
      <dgm:spPr/>
      <dgm:t>
        <a:bodyPr/>
        <a:lstStyle/>
        <a:p>
          <a:endParaRPr lang="en-US"/>
        </a:p>
      </dgm:t>
    </dgm:pt>
    <dgm:pt modelId="{911FD7BE-19AF-4D81-836A-83197BA45582}" type="pres">
      <dgm:prSet presAssocID="{59D1FC1A-673E-4054-941C-8AFE75D06424}" presName="gear1dstNode" presStyleLbl="node1" presStyleIdx="0" presStyleCnt="3"/>
      <dgm:spPr/>
      <dgm:t>
        <a:bodyPr/>
        <a:lstStyle/>
        <a:p>
          <a:endParaRPr lang="en-US"/>
        </a:p>
      </dgm:t>
    </dgm:pt>
    <dgm:pt modelId="{F76CC7AC-6A1E-4E91-9101-58C4E2AF7C2D}" type="pres">
      <dgm:prSet presAssocID="{954B3B42-E859-48BA-BCBB-9DB63F0FF73A}" presName="gear2" presStyleLbl="node1" presStyleIdx="1" presStyleCnt="3">
        <dgm:presLayoutVars>
          <dgm:chMax val="1"/>
          <dgm:bulletEnabled val="1"/>
        </dgm:presLayoutVars>
      </dgm:prSet>
      <dgm:spPr/>
      <dgm:t>
        <a:bodyPr/>
        <a:lstStyle/>
        <a:p>
          <a:endParaRPr lang="en-US"/>
        </a:p>
      </dgm:t>
    </dgm:pt>
    <dgm:pt modelId="{B6AD6E0B-53F0-4AC4-9824-9E7BB06A02F3}" type="pres">
      <dgm:prSet presAssocID="{954B3B42-E859-48BA-BCBB-9DB63F0FF73A}" presName="gear2srcNode" presStyleLbl="node1" presStyleIdx="1" presStyleCnt="3"/>
      <dgm:spPr/>
      <dgm:t>
        <a:bodyPr/>
        <a:lstStyle/>
        <a:p>
          <a:endParaRPr lang="en-US"/>
        </a:p>
      </dgm:t>
    </dgm:pt>
    <dgm:pt modelId="{EB084AAF-1345-48B9-860F-3D4151E1945D}" type="pres">
      <dgm:prSet presAssocID="{954B3B42-E859-48BA-BCBB-9DB63F0FF73A}" presName="gear2dstNode" presStyleLbl="node1" presStyleIdx="1" presStyleCnt="3"/>
      <dgm:spPr/>
      <dgm:t>
        <a:bodyPr/>
        <a:lstStyle/>
        <a:p>
          <a:endParaRPr lang="en-US"/>
        </a:p>
      </dgm:t>
    </dgm:pt>
    <dgm:pt modelId="{61F4BACB-5F6A-4F04-86ED-5FBD0DC39A2C}" type="pres">
      <dgm:prSet presAssocID="{8FF9871E-DFC7-4B76-8780-6929C680D4F5}" presName="gear3" presStyleLbl="node1" presStyleIdx="2" presStyleCnt="3"/>
      <dgm:spPr/>
      <dgm:t>
        <a:bodyPr/>
        <a:lstStyle/>
        <a:p>
          <a:endParaRPr lang="en-US"/>
        </a:p>
      </dgm:t>
    </dgm:pt>
    <dgm:pt modelId="{E637CFAE-0309-41C1-A4D2-608EA603C292}" type="pres">
      <dgm:prSet presAssocID="{8FF9871E-DFC7-4B76-8780-6929C680D4F5}" presName="gear3tx" presStyleLbl="node1" presStyleIdx="2" presStyleCnt="3">
        <dgm:presLayoutVars>
          <dgm:chMax val="1"/>
          <dgm:bulletEnabled val="1"/>
        </dgm:presLayoutVars>
      </dgm:prSet>
      <dgm:spPr/>
      <dgm:t>
        <a:bodyPr/>
        <a:lstStyle/>
        <a:p>
          <a:endParaRPr lang="en-US"/>
        </a:p>
      </dgm:t>
    </dgm:pt>
    <dgm:pt modelId="{C1FE3EC4-C6BC-41B4-A911-41BA53E589F2}" type="pres">
      <dgm:prSet presAssocID="{8FF9871E-DFC7-4B76-8780-6929C680D4F5}" presName="gear3srcNode" presStyleLbl="node1" presStyleIdx="2" presStyleCnt="3"/>
      <dgm:spPr/>
      <dgm:t>
        <a:bodyPr/>
        <a:lstStyle/>
        <a:p>
          <a:endParaRPr lang="en-US"/>
        </a:p>
      </dgm:t>
    </dgm:pt>
    <dgm:pt modelId="{00FC0FA6-BF2F-4F0C-A80B-252E1403747F}" type="pres">
      <dgm:prSet presAssocID="{8FF9871E-DFC7-4B76-8780-6929C680D4F5}" presName="gear3dstNode" presStyleLbl="node1" presStyleIdx="2" presStyleCnt="3"/>
      <dgm:spPr/>
      <dgm:t>
        <a:bodyPr/>
        <a:lstStyle/>
        <a:p>
          <a:endParaRPr lang="en-US"/>
        </a:p>
      </dgm:t>
    </dgm:pt>
    <dgm:pt modelId="{E24FED8D-7153-40B9-8BD9-EE8015637838}" type="pres">
      <dgm:prSet presAssocID="{B8CA3F97-64FF-489B-85D4-034EC74430F8}" presName="connector1" presStyleLbl="sibTrans2D1" presStyleIdx="0" presStyleCnt="3"/>
      <dgm:spPr/>
      <dgm:t>
        <a:bodyPr/>
        <a:lstStyle/>
        <a:p>
          <a:endParaRPr lang="en-US"/>
        </a:p>
      </dgm:t>
    </dgm:pt>
    <dgm:pt modelId="{34BBEDDD-185A-4553-92A4-C8E761D5640B}" type="pres">
      <dgm:prSet presAssocID="{B6706F72-21CF-4DE6-BA6D-4FAD648938CB}" presName="connector2" presStyleLbl="sibTrans2D1" presStyleIdx="1" presStyleCnt="3"/>
      <dgm:spPr/>
      <dgm:t>
        <a:bodyPr/>
        <a:lstStyle/>
        <a:p>
          <a:endParaRPr lang="en-US"/>
        </a:p>
      </dgm:t>
    </dgm:pt>
    <dgm:pt modelId="{9305CC2C-6DD0-4149-8FED-6FA5B4167ABD}" type="pres">
      <dgm:prSet presAssocID="{97F0BAD1-2418-4942-9F03-618A9A0D0D68}" presName="connector3" presStyleLbl="sibTrans2D1" presStyleIdx="2" presStyleCnt="3"/>
      <dgm:spPr/>
      <dgm:t>
        <a:bodyPr/>
        <a:lstStyle/>
        <a:p>
          <a:endParaRPr lang="en-US"/>
        </a:p>
      </dgm:t>
    </dgm:pt>
  </dgm:ptLst>
  <dgm:cxnLst>
    <dgm:cxn modelId="{96E314A5-5471-4A26-B472-CBDBC53F3DFE}" srcId="{692CCD31-4748-46C9-BE45-11AE41B09B57}" destId="{59D1FC1A-673E-4054-941C-8AFE75D06424}" srcOrd="0" destOrd="0" parTransId="{3365CF30-2EEF-465A-94A5-1976EE587127}" sibTransId="{B8CA3F97-64FF-489B-85D4-034EC74430F8}"/>
    <dgm:cxn modelId="{50A03C53-C929-44B3-BFC4-366BB22CE21F}" type="presOf" srcId="{8FF9871E-DFC7-4B76-8780-6929C680D4F5}" destId="{E637CFAE-0309-41C1-A4D2-608EA603C292}" srcOrd="1" destOrd="0" presId="urn:microsoft.com/office/officeart/2005/8/layout/gear1"/>
    <dgm:cxn modelId="{3AD6363B-4F11-45F1-8017-D50EDE723BAA}" type="presOf" srcId="{97F0BAD1-2418-4942-9F03-618A9A0D0D68}" destId="{9305CC2C-6DD0-4149-8FED-6FA5B4167ABD}" srcOrd="0" destOrd="0" presId="urn:microsoft.com/office/officeart/2005/8/layout/gear1"/>
    <dgm:cxn modelId="{E6E21C8E-E654-43C1-A753-935D281D24D0}" type="presOf" srcId="{59D1FC1A-673E-4054-941C-8AFE75D06424}" destId="{911FD7BE-19AF-4D81-836A-83197BA45582}" srcOrd="2" destOrd="0" presId="urn:microsoft.com/office/officeart/2005/8/layout/gear1"/>
    <dgm:cxn modelId="{C85B663A-6503-4140-809D-2348BBD1FC9D}" type="presOf" srcId="{954B3B42-E859-48BA-BCBB-9DB63F0FF73A}" destId="{F76CC7AC-6A1E-4E91-9101-58C4E2AF7C2D}" srcOrd="0" destOrd="0" presId="urn:microsoft.com/office/officeart/2005/8/layout/gear1"/>
    <dgm:cxn modelId="{EBEDC49A-20C1-4D78-A9C6-7011510F8A77}" type="presOf" srcId="{59D1FC1A-673E-4054-941C-8AFE75D06424}" destId="{FCD2EEAB-A70C-4E46-A6AB-E28AC8045B24}" srcOrd="0" destOrd="0" presId="urn:microsoft.com/office/officeart/2005/8/layout/gear1"/>
    <dgm:cxn modelId="{E9D4CCE7-FB4D-459D-9BC9-F8F434A64C1F}" type="presOf" srcId="{B6706F72-21CF-4DE6-BA6D-4FAD648938CB}" destId="{34BBEDDD-185A-4553-92A4-C8E761D5640B}" srcOrd="0" destOrd="0" presId="urn:microsoft.com/office/officeart/2005/8/layout/gear1"/>
    <dgm:cxn modelId="{37AD9B59-49B6-4CFB-94FC-C5D181F7559A}" type="presOf" srcId="{954B3B42-E859-48BA-BCBB-9DB63F0FF73A}" destId="{B6AD6E0B-53F0-4AC4-9824-9E7BB06A02F3}" srcOrd="1" destOrd="0" presId="urn:microsoft.com/office/officeart/2005/8/layout/gear1"/>
    <dgm:cxn modelId="{B750D33C-1AD8-4ADF-8B4F-DBF512B540A4}" type="presOf" srcId="{B8CA3F97-64FF-489B-85D4-034EC74430F8}" destId="{E24FED8D-7153-40B9-8BD9-EE8015637838}" srcOrd="0" destOrd="0" presId="urn:microsoft.com/office/officeart/2005/8/layout/gear1"/>
    <dgm:cxn modelId="{073733AA-0B94-4D3B-83DD-C0E0BBF9A1AE}" type="presOf" srcId="{8FF9871E-DFC7-4B76-8780-6929C680D4F5}" destId="{C1FE3EC4-C6BC-41B4-A911-41BA53E589F2}" srcOrd="2" destOrd="0" presId="urn:microsoft.com/office/officeart/2005/8/layout/gear1"/>
    <dgm:cxn modelId="{0BC2DDA9-5266-464F-A530-4775B3F001AA}" type="presOf" srcId="{59D1FC1A-673E-4054-941C-8AFE75D06424}" destId="{B4923E3C-EDD5-439C-9484-5622598C00F3}" srcOrd="1" destOrd="0" presId="urn:microsoft.com/office/officeart/2005/8/layout/gear1"/>
    <dgm:cxn modelId="{2A72FEFB-000E-48BD-AB7B-4EB5890BCAE7}" type="presOf" srcId="{8FF9871E-DFC7-4B76-8780-6929C680D4F5}" destId="{00FC0FA6-BF2F-4F0C-A80B-252E1403747F}" srcOrd="3" destOrd="0" presId="urn:microsoft.com/office/officeart/2005/8/layout/gear1"/>
    <dgm:cxn modelId="{C654DE0C-0D74-417A-AF00-E11BEC2A2B5C}" srcId="{692CCD31-4748-46C9-BE45-11AE41B09B57}" destId="{954B3B42-E859-48BA-BCBB-9DB63F0FF73A}" srcOrd="1" destOrd="0" parTransId="{BF84B092-F04A-41FC-AE67-815B014FC779}" sibTransId="{B6706F72-21CF-4DE6-BA6D-4FAD648938CB}"/>
    <dgm:cxn modelId="{CF36257F-FB4E-47D7-8380-1287B3F42911}" srcId="{692CCD31-4748-46C9-BE45-11AE41B09B57}" destId="{8FF9871E-DFC7-4B76-8780-6929C680D4F5}" srcOrd="2" destOrd="0" parTransId="{09B02C80-8447-4618-8653-AE1C5C93F416}" sibTransId="{97F0BAD1-2418-4942-9F03-618A9A0D0D68}"/>
    <dgm:cxn modelId="{CFE115CD-E5D0-474E-9B6D-445F5377A588}" type="presOf" srcId="{954B3B42-E859-48BA-BCBB-9DB63F0FF73A}" destId="{EB084AAF-1345-48B9-860F-3D4151E1945D}" srcOrd="2" destOrd="0" presId="urn:microsoft.com/office/officeart/2005/8/layout/gear1"/>
    <dgm:cxn modelId="{285C2B61-1747-4065-A45F-C8F0FA13B2A8}" type="presOf" srcId="{8FF9871E-DFC7-4B76-8780-6929C680D4F5}" destId="{61F4BACB-5F6A-4F04-86ED-5FBD0DC39A2C}" srcOrd="0" destOrd="0" presId="urn:microsoft.com/office/officeart/2005/8/layout/gear1"/>
    <dgm:cxn modelId="{A231BE9B-0B5B-49E9-A95F-6CE0C0B4CDD2}" type="presOf" srcId="{692CCD31-4748-46C9-BE45-11AE41B09B57}" destId="{D371430B-2B60-4AB7-B96F-FE566C3DF139}" srcOrd="0" destOrd="0" presId="urn:microsoft.com/office/officeart/2005/8/layout/gear1"/>
    <dgm:cxn modelId="{9A1E680E-E126-488F-8457-25EB3E7970D8}" type="presParOf" srcId="{D371430B-2B60-4AB7-B96F-FE566C3DF139}" destId="{FCD2EEAB-A70C-4E46-A6AB-E28AC8045B24}" srcOrd="0" destOrd="0" presId="urn:microsoft.com/office/officeart/2005/8/layout/gear1"/>
    <dgm:cxn modelId="{40F0BE13-5865-4FF7-9213-72395CE1ABD4}" type="presParOf" srcId="{D371430B-2B60-4AB7-B96F-FE566C3DF139}" destId="{B4923E3C-EDD5-439C-9484-5622598C00F3}" srcOrd="1" destOrd="0" presId="urn:microsoft.com/office/officeart/2005/8/layout/gear1"/>
    <dgm:cxn modelId="{93CD3DD1-2F67-43C5-BC2C-0BB8257B0B9B}" type="presParOf" srcId="{D371430B-2B60-4AB7-B96F-FE566C3DF139}" destId="{911FD7BE-19AF-4D81-836A-83197BA45582}" srcOrd="2" destOrd="0" presId="urn:microsoft.com/office/officeart/2005/8/layout/gear1"/>
    <dgm:cxn modelId="{80CD06C8-D349-4854-8422-6F6E04F87387}" type="presParOf" srcId="{D371430B-2B60-4AB7-B96F-FE566C3DF139}" destId="{F76CC7AC-6A1E-4E91-9101-58C4E2AF7C2D}" srcOrd="3" destOrd="0" presId="urn:microsoft.com/office/officeart/2005/8/layout/gear1"/>
    <dgm:cxn modelId="{F4F447FA-8752-411B-9E33-157EB1B7AAFB}" type="presParOf" srcId="{D371430B-2B60-4AB7-B96F-FE566C3DF139}" destId="{B6AD6E0B-53F0-4AC4-9824-9E7BB06A02F3}" srcOrd="4" destOrd="0" presId="urn:microsoft.com/office/officeart/2005/8/layout/gear1"/>
    <dgm:cxn modelId="{2673DD14-02D1-43F9-BA8D-2B1E5126CD6D}" type="presParOf" srcId="{D371430B-2B60-4AB7-B96F-FE566C3DF139}" destId="{EB084AAF-1345-48B9-860F-3D4151E1945D}" srcOrd="5" destOrd="0" presId="urn:microsoft.com/office/officeart/2005/8/layout/gear1"/>
    <dgm:cxn modelId="{87B48F1C-E475-411A-9F13-75003A313407}" type="presParOf" srcId="{D371430B-2B60-4AB7-B96F-FE566C3DF139}" destId="{61F4BACB-5F6A-4F04-86ED-5FBD0DC39A2C}" srcOrd="6" destOrd="0" presId="urn:microsoft.com/office/officeart/2005/8/layout/gear1"/>
    <dgm:cxn modelId="{A26F06D1-3B08-4CD0-9C11-195566B8CB8E}" type="presParOf" srcId="{D371430B-2B60-4AB7-B96F-FE566C3DF139}" destId="{E637CFAE-0309-41C1-A4D2-608EA603C292}" srcOrd="7" destOrd="0" presId="urn:microsoft.com/office/officeart/2005/8/layout/gear1"/>
    <dgm:cxn modelId="{74F466DA-998F-4B1F-B9DA-5B2C45EA676E}" type="presParOf" srcId="{D371430B-2B60-4AB7-B96F-FE566C3DF139}" destId="{C1FE3EC4-C6BC-41B4-A911-41BA53E589F2}" srcOrd="8" destOrd="0" presId="urn:microsoft.com/office/officeart/2005/8/layout/gear1"/>
    <dgm:cxn modelId="{99A650A6-79AC-44B7-AFFA-1F8FE5BDC0F8}" type="presParOf" srcId="{D371430B-2B60-4AB7-B96F-FE566C3DF139}" destId="{00FC0FA6-BF2F-4F0C-A80B-252E1403747F}" srcOrd="9" destOrd="0" presId="urn:microsoft.com/office/officeart/2005/8/layout/gear1"/>
    <dgm:cxn modelId="{57C23A6F-410E-4BEB-929F-F1602CC6A679}" type="presParOf" srcId="{D371430B-2B60-4AB7-B96F-FE566C3DF139}" destId="{E24FED8D-7153-40B9-8BD9-EE8015637838}" srcOrd="10" destOrd="0" presId="urn:microsoft.com/office/officeart/2005/8/layout/gear1"/>
    <dgm:cxn modelId="{895EC915-0732-4B1F-9BE3-F0BF3CC985A1}" type="presParOf" srcId="{D371430B-2B60-4AB7-B96F-FE566C3DF139}" destId="{34BBEDDD-185A-4553-92A4-C8E761D5640B}" srcOrd="11" destOrd="0" presId="urn:microsoft.com/office/officeart/2005/8/layout/gear1"/>
    <dgm:cxn modelId="{F330A6A6-9EAF-43FF-83D5-FD8776F484CA}" type="presParOf" srcId="{D371430B-2B60-4AB7-B96F-FE566C3DF139}" destId="{9305CC2C-6DD0-4149-8FED-6FA5B4167ABD}" srcOrd="12"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2EEAB-A70C-4E46-A6AB-E28AC8045B24}">
      <dsp:nvSpPr>
        <dsp:cNvPr id="0" name=""/>
        <dsp:cNvSpPr/>
      </dsp:nvSpPr>
      <dsp:spPr>
        <a:xfrm>
          <a:off x="1604009" y="1337309"/>
          <a:ext cx="1634490" cy="1634490"/>
        </a:xfrm>
        <a:prstGeom prst="gear9">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 Safety</a:t>
          </a:r>
          <a:endParaRPr lang="en-US" sz="1500" b="1" kern="1200" dirty="0">
            <a:solidFill>
              <a:srgbClr val="000000"/>
            </a:solidFill>
          </a:endParaRPr>
        </a:p>
      </dsp:txBody>
      <dsp:txXfrm>
        <a:off x="1932614" y="1720180"/>
        <a:ext cx="977280" cy="840162"/>
      </dsp:txXfrm>
    </dsp:sp>
    <dsp:sp modelId="{F76CC7AC-6A1E-4E91-9101-58C4E2AF7C2D}">
      <dsp:nvSpPr>
        <dsp:cNvPr id="0" name=""/>
        <dsp:cNvSpPr/>
      </dsp:nvSpPr>
      <dsp:spPr>
        <a:xfrm>
          <a:off x="653033" y="950975"/>
          <a:ext cx="1188720" cy="1188720"/>
        </a:xfrm>
        <a:prstGeom prst="gear6">
          <a:avLst/>
        </a:prstGeom>
        <a:solidFill>
          <a:srgbClr val="FFE13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 Purity</a:t>
          </a:r>
          <a:endParaRPr lang="en-US" sz="1500" b="1" kern="1200" dirty="0">
            <a:solidFill>
              <a:srgbClr val="000000"/>
            </a:solidFill>
          </a:endParaRPr>
        </a:p>
      </dsp:txBody>
      <dsp:txXfrm>
        <a:off x="952297" y="1252048"/>
        <a:ext cx="590192" cy="586574"/>
      </dsp:txXfrm>
    </dsp:sp>
    <dsp:sp modelId="{61F4BACB-5F6A-4F04-86ED-5FBD0DC39A2C}">
      <dsp:nvSpPr>
        <dsp:cNvPr id="0" name=""/>
        <dsp:cNvSpPr/>
      </dsp:nvSpPr>
      <dsp:spPr>
        <a:xfrm rot="20700000">
          <a:off x="1318838" y="130880"/>
          <a:ext cx="1164702" cy="1164702"/>
        </a:xfrm>
        <a:prstGeom prst="gear6">
          <a:avLst/>
        </a:prstGeom>
        <a:solidFill>
          <a:srgbClr val="0D2577"/>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Efficacy</a:t>
          </a:r>
          <a:endParaRPr lang="en-US" sz="1500" b="1" kern="1200" dirty="0">
            <a:solidFill>
              <a:schemeClr val="bg1"/>
            </a:solidFill>
          </a:endParaRPr>
        </a:p>
      </dsp:txBody>
      <dsp:txXfrm rot="-20700000">
        <a:off x="1574291" y="386333"/>
        <a:ext cx="653796" cy="653796"/>
      </dsp:txXfrm>
    </dsp:sp>
    <dsp:sp modelId="{E24FED8D-7153-40B9-8BD9-EE8015637838}">
      <dsp:nvSpPr>
        <dsp:cNvPr id="0" name=""/>
        <dsp:cNvSpPr/>
      </dsp:nvSpPr>
      <dsp:spPr>
        <a:xfrm>
          <a:off x="1465397" y="1097936"/>
          <a:ext cx="2092147" cy="2092147"/>
        </a:xfrm>
        <a:prstGeom prst="circularArrow">
          <a:avLst>
            <a:gd name="adj1" fmla="val 4688"/>
            <a:gd name="adj2" fmla="val 299029"/>
            <a:gd name="adj3" fmla="val 2477556"/>
            <a:gd name="adj4" fmla="val 15947107"/>
            <a:gd name="adj5" fmla="val 5469"/>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4BBEDDD-185A-4553-92A4-C8E761D5640B}">
      <dsp:nvSpPr>
        <dsp:cNvPr id="0" name=""/>
        <dsp:cNvSpPr/>
      </dsp:nvSpPr>
      <dsp:spPr>
        <a:xfrm>
          <a:off x="442513" y="693203"/>
          <a:ext cx="1520075" cy="1520075"/>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305CC2C-6DD0-4149-8FED-6FA5B4167ABD}">
      <dsp:nvSpPr>
        <dsp:cNvPr id="0" name=""/>
        <dsp:cNvSpPr/>
      </dsp:nvSpPr>
      <dsp:spPr>
        <a:xfrm>
          <a:off x="1049430" y="-118986"/>
          <a:ext cx="1638947" cy="1638947"/>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DD09B-9B7C-4452-9595-8207130E2762}" type="datetimeFigureOut">
              <a:rPr lang="en-US" smtClean="0"/>
              <a:pPr/>
              <a:t>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F313E-A560-4514-8B21-627D47868DCE}" type="slidenum">
              <a:rPr lang="en-US" smtClean="0"/>
              <a:pPr/>
              <a:t>‹#›</a:t>
            </a:fld>
            <a:endParaRPr lang="en-US"/>
          </a:p>
        </p:txBody>
      </p:sp>
    </p:spTree>
    <p:extLst>
      <p:ext uri="{BB962C8B-B14F-4D97-AF65-F5344CB8AC3E}">
        <p14:creationId xmlns="" xmlns:p14="http://schemas.microsoft.com/office/powerpoint/2010/main" val="373700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BF313E-A560-4514-8B21-627D47868DCE}"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C4A78F-5DF0-4681-A1AF-41E5438D3F9D}"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4A78F-5DF0-4681-A1AF-41E5438D3F9D}"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4A78F-5DF0-4681-A1AF-41E5438D3F9D}"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4A78F-5DF0-4681-A1AF-41E5438D3F9D}"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C4A78F-5DF0-4681-A1AF-41E5438D3F9D}"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C4A78F-5DF0-4681-A1AF-41E5438D3F9D}" type="datetimeFigureOut">
              <a:rPr lang="en-US" smtClean="0"/>
              <a:pPr/>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C4A78F-5DF0-4681-A1AF-41E5438D3F9D}" type="datetimeFigureOut">
              <a:rPr lang="en-US" smtClean="0"/>
              <a:pPr/>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C4A78F-5DF0-4681-A1AF-41E5438D3F9D}" type="datetimeFigureOut">
              <a:rPr lang="en-US" smtClean="0"/>
              <a:pPr/>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4A78F-5DF0-4681-A1AF-41E5438D3F9D}" type="datetimeFigureOut">
              <a:rPr lang="en-US" smtClean="0"/>
              <a:pPr/>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4A78F-5DF0-4681-A1AF-41E5438D3F9D}" type="datetimeFigureOut">
              <a:rPr lang="en-US" smtClean="0"/>
              <a:pPr/>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4A78F-5DF0-4681-A1AF-41E5438D3F9D}" type="datetimeFigureOut">
              <a:rPr lang="en-US" smtClean="0"/>
              <a:pPr/>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66BC1-2BC3-44BE-9401-3DE69428BC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4A78F-5DF0-4681-A1AF-41E5438D3F9D}" type="datetimeFigureOut">
              <a:rPr lang="en-US" smtClean="0"/>
              <a:pPr/>
              <a:t>2/24/2016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66BC1-2BC3-44BE-9401-3DE69428BC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28600" y="319790"/>
            <a:ext cx="6248400" cy="707886"/>
          </a:xfrm>
          <a:prstGeom prst="rect">
            <a:avLst/>
          </a:prstGeom>
          <a:noFill/>
          <a:ln w="9525">
            <a:noFill/>
            <a:miter lim="800000"/>
            <a:headEnd/>
            <a:tailEnd/>
          </a:ln>
        </p:spPr>
        <p:txBody>
          <a:bodyPr wrap="square">
            <a:spAutoFit/>
          </a:bodyPr>
          <a:lstStyle/>
          <a:p>
            <a:r>
              <a:rPr lang="en-US" sz="4000" b="1" dirty="0" smtClean="0">
                <a:solidFill>
                  <a:schemeClr val="bg1"/>
                </a:solidFill>
                <a:latin typeface="Times" pitchFamily="18" charset="0"/>
              </a:rPr>
              <a:t>What are Antioxidants?</a:t>
            </a:r>
            <a:endParaRPr lang="en-IN" sz="4000" b="1" dirty="0">
              <a:solidFill>
                <a:schemeClr val="bg1"/>
              </a:solidFill>
              <a:latin typeface="Times" pitchFamily="18" charset="0"/>
            </a:endParaRPr>
          </a:p>
        </p:txBody>
      </p:sp>
      <p:sp>
        <p:nvSpPr>
          <p:cNvPr id="4" name="TextBox 3"/>
          <p:cNvSpPr txBox="1"/>
          <p:nvPr/>
        </p:nvSpPr>
        <p:spPr>
          <a:xfrm>
            <a:off x="304800" y="1143000"/>
            <a:ext cx="2819400" cy="5632311"/>
          </a:xfrm>
          <a:prstGeom prst="rect">
            <a:avLst/>
          </a:prstGeom>
          <a:noFill/>
        </p:spPr>
        <p:txBody>
          <a:bodyPr wrap="square" rtlCol="0">
            <a:spAutoFit/>
          </a:bodyPr>
          <a:lstStyle/>
          <a:p>
            <a:pPr marL="274320" indent="-274320">
              <a:buFont typeface="Arial" pitchFamily="34" charset="0"/>
              <a:buChar char="•"/>
            </a:pPr>
            <a:r>
              <a:rPr lang="en-US" sz="2000" dirty="0" smtClean="0"/>
              <a:t>Antioxidants are synthetic or natural substances that prevents or delay some types of cell damage by free radicals</a:t>
            </a:r>
          </a:p>
          <a:p>
            <a:pPr marL="274320" indent="-274320">
              <a:buFont typeface="Arial" pitchFamily="34" charset="0"/>
              <a:buChar char="•"/>
            </a:pPr>
            <a:r>
              <a:rPr lang="en-US" sz="2000" dirty="0" smtClean="0"/>
              <a:t>Cellular damage is a common pathway for cancer, aging, and a variety of diseases</a:t>
            </a:r>
          </a:p>
          <a:p>
            <a:pPr marL="274320" indent="-274320">
              <a:buFont typeface="Arial" pitchFamily="34" charset="0"/>
              <a:buChar char="•"/>
            </a:pPr>
            <a:r>
              <a:rPr lang="en-US" sz="2000" dirty="0" smtClean="0"/>
              <a:t>Antioxidants are found in many foods, including fruits and vegetables, in the form of essential vitamins (like Vitamin A, C, E, K and H) </a:t>
            </a:r>
            <a:endParaRPr lang="en-US" sz="2000" dirty="0"/>
          </a:p>
        </p:txBody>
      </p:sp>
      <p:pic>
        <p:nvPicPr>
          <p:cNvPr id="6" name="Picture 5" descr="how-antioxidants-works.jpg"/>
          <p:cNvPicPr>
            <a:picLocks noChangeAspect="1"/>
          </p:cNvPicPr>
          <p:nvPr/>
        </p:nvPicPr>
        <p:blipFill>
          <a:blip r:embed="rId2"/>
          <a:srcRect l="4604" t="2943" r="3309"/>
          <a:stretch>
            <a:fillRect/>
          </a:stretch>
        </p:blipFill>
        <p:spPr>
          <a:xfrm>
            <a:off x="3163019" y="1981200"/>
            <a:ext cx="5980981" cy="39624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266701" y="1236372"/>
            <a:ext cx="8534400" cy="152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1B3B90"/>
                </a:solidFill>
                <a:effectLst/>
                <a:uLnTx/>
                <a:uFillTx/>
                <a:latin typeface="+mj-lt"/>
                <a:ea typeface="+mj-ea"/>
                <a:cs typeface="+mj-cs"/>
              </a:rPr>
              <a:t>                      Vital </a:t>
            </a:r>
            <a:r>
              <a:rPr kumimoji="0" lang="en-US" sz="6000" b="1" i="0" u="none" strike="noStrike" kern="1200" cap="none" spc="0" normalizeH="0" baseline="0" noProof="0" dirty="0" smtClean="0">
                <a:ln>
                  <a:noFill/>
                </a:ln>
                <a:solidFill>
                  <a:srgbClr val="FFC000"/>
                </a:solidFill>
                <a:effectLst/>
                <a:uLnTx/>
                <a:uFillTx/>
                <a:latin typeface="+mj-lt"/>
                <a:ea typeface="+mj-ea"/>
                <a:cs typeface="+mj-cs"/>
              </a:rPr>
              <a:t>Complex</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1B3B90"/>
                </a:solidFill>
                <a:effectLst/>
                <a:uLnTx/>
                <a:uFillTx/>
                <a:latin typeface="+mj-lt"/>
                <a:ea typeface="+mj-ea"/>
                <a:cs typeface="+mj-cs"/>
              </a:rPr>
              <a:t>Lutein</a:t>
            </a:r>
            <a:r>
              <a:rPr lang="en-US" sz="2400" b="1" dirty="0" smtClean="0">
                <a:solidFill>
                  <a:srgbClr val="1B3B90"/>
                </a:solidFill>
                <a:latin typeface="+mj-lt"/>
                <a:ea typeface="+mj-ea"/>
                <a:cs typeface="+mj-cs"/>
              </a:rPr>
              <a:t>, Green Tea, Grape Seed Extracts</a:t>
            </a:r>
            <a:endParaRPr kumimoji="0" lang="en-US" sz="2400" b="0" i="0" u="none" strike="noStrike" kern="1200" cap="none" spc="0" normalizeH="0" baseline="0" noProof="0" dirty="0" smtClean="0">
              <a:ln>
                <a:noFill/>
              </a:ln>
              <a:solidFill>
                <a:srgbClr val="1B3B90"/>
              </a:solidFill>
              <a:effectLst/>
              <a:uLnTx/>
              <a:uFillTx/>
              <a:latin typeface="+mj-lt"/>
              <a:ea typeface="+mj-ea"/>
              <a:cs typeface="+mj-cs"/>
            </a:endParaRPr>
          </a:p>
        </p:txBody>
      </p:sp>
      <p:pic>
        <p:nvPicPr>
          <p:cNvPr id="6" name="Picture 3" descr="C:\Users\Abhinav\Desktop\Logos\Ayushante_wo bg.pn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57200" y="1447800"/>
            <a:ext cx="3581400" cy="79328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oup 9"/>
          <p:cNvGrpSpPr/>
          <p:nvPr/>
        </p:nvGrpSpPr>
        <p:grpSpPr>
          <a:xfrm>
            <a:off x="1214857" y="2819400"/>
            <a:ext cx="6714286" cy="3285715"/>
            <a:chOff x="1295400" y="2819400"/>
            <a:chExt cx="6714286" cy="3285715"/>
          </a:xfrm>
        </p:grpSpPr>
        <p:pic>
          <p:nvPicPr>
            <p:cNvPr id="7" name="Picture 6" descr="slide-antioxidants.png"/>
            <p:cNvPicPr>
              <a:picLocks noChangeAspect="1"/>
            </p:cNvPicPr>
            <p:nvPr/>
          </p:nvPicPr>
          <p:blipFill>
            <a:blip r:embed="rId3"/>
            <a:stretch>
              <a:fillRect/>
            </a:stretch>
          </p:blipFill>
          <p:spPr>
            <a:xfrm>
              <a:off x="1295400" y="2819400"/>
              <a:ext cx="6714286" cy="328571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743200" y="3733800"/>
              <a:ext cx="4267200" cy="457200"/>
            </a:xfrm>
            <a:prstGeom prst="rect">
              <a:avLst/>
            </a:prstGeom>
            <a:solidFill>
              <a:srgbClr val="FFF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82910" y="4648200"/>
              <a:ext cx="3352800" cy="381000"/>
            </a:xfrm>
            <a:prstGeom prst="rect">
              <a:avLst/>
            </a:prstGeom>
            <a:solidFill>
              <a:srgbClr val="FFF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l"/>
            <a:r>
              <a:rPr lang="en-US" b="1" dirty="0" smtClean="0">
                <a:solidFill>
                  <a:schemeClr val="bg1"/>
                </a:solidFill>
                <a:latin typeface="Times" pitchFamily="18" charset="0"/>
              </a:rPr>
              <a:t>Benefits</a:t>
            </a:r>
            <a:endParaRPr lang="en-US" b="1" dirty="0">
              <a:solidFill>
                <a:schemeClr val="bg1"/>
              </a:solidFill>
              <a:latin typeface="Times" pitchFamily="18" charset="0"/>
            </a:endParaRPr>
          </a:p>
        </p:txBody>
      </p:sp>
      <p:sp>
        <p:nvSpPr>
          <p:cNvPr id="4" name="Content Placeholder 5"/>
          <p:cNvSpPr>
            <a:spLocks noGrp="1"/>
          </p:cNvSpPr>
          <p:nvPr>
            <p:ph idx="1"/>
          </p:nvPr>
        </p:nvSpPr>
        <p:spPr>
          <a:xfrm>
            <a:off x="304800" y="1447800"/>
            <a:ext cx="4953000" cy="5257800"/>
          </a:xfrm>
        </p:spPr>
        <p:txBody>
          <a:bodyPr>
            <a:normAutofit/>
          </a:bodyPr>
          <a:lstStyle/>
          <a:p>
            <a:pPr lvl="0">
              <a:lnSpc>
                <a:spcPct val="150000"/>
              </a:lnSpc>
              <a:buFont typeface="Wingdings" pitchFamily="2" charset="2"/>
              <a:buChar char="ü"/>
            </a:pPr>
            <a:r>
              <a:rPr lang="en-US" sz="2000" dirty="0" smtClean="0"/>
              <a:t>Protects </a:t>
            </a:r>
            <a:r>
              <a:rPr lang="en-US" sz="2000" dirty="0"/>
              <a:t>from the damage of oxidative stress</a:t>
            </a:r>
            <a:endParaRPr lang="en-IN" sz="2000" dirty="0"/>
          </a:p>
          <a:p>
            <a:pPr lvl="0">
              <a:lnSpc>
                <a:spcPct val="150000"/>
              </a:lnSpc>
              <a:buFont typeface="Wingdings" pitchFamily="2" charset="2"/>
              <a:buChar char="ü"/>
            </a:pPr>
            <a:r>
              <a:rPr lang="en-US" sz="2000" dirty="0" smtClean="0"/>
              <a:t>Helps to nourish </a:t>
            </a:r>
            <a:r>
              <a:rPr lang="en-US" sz="2000" dirty="0"/>
              <a:t>body tissues</a:t>
            </a:r>
            <a:endParaRPr lang="en-IN" sz="2000" dirty="0"/>
          </a:p>
          <a:p>
            <a:pPr lvl="0">
              <a:lnSpc>
                <a:spcPct val="150000"/>
              </a:lnSpc>
              <a:buFont typeface="Wingdings" pitchFamily="2" charset="2"/>
              <a:buChar char="ü"/>
            </a:pPr>
            <a:r>
              <a:rPr lang="en-US" sz="2000" dirty="0" smtClean="0"/>
              <a:t>Accelerates </a:t>
            </a:r>
            <a:r>
              <a:rPr lang="en-US" sz="2000" dirty="0"/>
              <a:t>cell regeneration processes</a:t>
            </a:r>
            <a:endParaRPr lang="en-IN" sz="2000" dirty="0"/>
          </a:p>
          <a:p>
            <a:pPr lvl="0">
              <a:lnSpc>
                <a:spcPct val="150000"/>
              </a:lnSpc>
              <a:buFont typeface="Wingdings" pitchFamily="2" charset="2"/>
              <a:buChar char="ü"/>
            </a:pPr>
            <a:r>
              <a:rPr lang="en-US" sz="2000" dirty="0" smtClean="0"/>
              <a:t>Facilitates </a:t>
            </a:r>
            <a:r>
              <a:rPr lang="en-US" sz="2000" dirty="0"/>
              <a:t>better immunity</a:t>
            </a:r>
            <a:endParaRPr lang="en-IN" sz="2000" dirty="0"/>
          </a:p>
          <a:p>
            <a:pPr lvl="0">
              <a:lnSpc>
                <a:spcPct val="150000"/>
              </a:lnSpc>
              <a:buFont typeface="Wingdings" pitchFamily="2" charset="2"/>
              <a:buChar char="ü"/>
            </a:pPr>
            <a:r>
              <a:rPr lang="en-US" sz="2000" dirty="0" smtClean="0"/>
              <a:t>Tackles </a:t>
            </a:r>
            <a:r>
              <a:rPr lang="en-US" sz="2000" dirty="0"/>
              <a:t>fatigue</a:t>
            </a:r>
            <a:endParaRPr lang="en-IN" sz="2000" dirty="0"/>
          </a:p>
          <a:p>
            <a:pPr>
              <a:lnSpc>
                <a:spcPct val="150000"/>
              </a:lnSpc>
              <a:buFont typeface="Wingdings" pitchFamily="2" charset="2"/>
              <a:buChar char="ü"/>
            </a:pPr>
            <a:r>
              <a:rPr lang="en-US" sz="2000" dirty="0" smtClean="0"/>
              <a:t>Provides </a:t>
            </a:r>
            <a:r>
              <a:rPr lang="en-US" sz="2000" dirty="0"/>
              <a:t>strength, dynamism and vitality to withstand </a:t>
            </a:r>
            <a:r>
              <a:rPr lang="en-US" sz="2000" dirty="0" smtClean="0"/>
              <a:t>stress</a:t>
            </a:r>
          </a:p>
          <a:p>
            <a:pPr lvl="0">
              <a:lnSpc>
                <a:spcPct val="150000"/>
              </a:lnSpc>
              <a:buFont typeface="Wingdings" pitchFamily="2" charset="2"/>
              <a:buChar char="ü"/>
            </a:pPr>
            <a:r>
              <a:rPr lang="en-US" sz="2000" dirty="0" smtClean="0"/>
              <a:t>Assists </a:t>
            </a:r>
            <a:r>
              <a:rPr lang="en-US" sz="2000" dirty="0" smtClean="0"/>
              <a:t>in prevention of lifestyle diseases  </a:t>
            </a:r>
            <a:endParaRPr lang="en-IN" sz="2000" dirty="0" smtClean="0"/>
          </a:p>
        </p:txBody>
      </p:sp>
      <p:pic>
        <p:nvPicPr>
          <p:cNvPr id="5" name="Picture 4" descr="Ayusante Vital.png"/>
          <p:cNvPicPr>
            <a:picLocks noChangeAspect="1"/>
          </p:cNvPicPr>
          <p:nvPr/>
        </p:nvPicPr>
        <p:blipFill>
          <a:blip r:embed="rId2"/>
          <a:stretch>
            <a:fillRect/>
          </a:stretch>
        </p:blipFill>
        <p:spPr>
          <a:xfrm>
            <a:off x="5715000" y="1371600"/>
            <a:ext cx="2819400" cy="508055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228602" y="1042022"/>
          <a:ext cx="8762998" cy="5815978"/>
        </p:xfrm>
        <a:graphic>
          <a:graphicData uri="http://schemas.openxmlformats.org/drawingml/2006/table">
            <a:tbl>
              <a:tblPr firstRow="1" bandRow="1">
                <a:tableStyleId>{5940675A-B579-460E-94D1-54222C63F5DA}</a:tableStyleId>
              </a:tblPr>
              <a:tblGrid>
                <a:gridCol w="2009862"/>
                <a:gridCol w="1447100"/>
                <a:gridCol w="1267436"/>
                <a:gridCol w="4038600"/>
              </a:tblGrid>
              <a:tr h="585632">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94467">
                <a:tc>
                  <a:txBody>
                    <a:bodyPr/>
                    <a:lstStyle/>
                    <a:p>
                      <a:endParaRPr lang="en-US" dirty="0"/>
                    </a:p>
                  </a:txBody>
                  <a:tcPr/>
                </a:tc>
                <a:tc>
                  <a:txBody>
                    <a:bodyPr/>
                    <a:lstStyle/>
                    <a:p>
                      <a:r>
                        <a:rPr lang="en-US" sz="1800" i="1" kern="1200" dirty="0" err="1" smtClean="0"/>
                        <a:t>Emblica</a:t>
                      </a:r>
                      <a:r>
                        <a:rPr lang="en-US" sz="1800" i="1" kern="1200" dirty="0" smtClean="0"/>
                        <a:t> </a:t>
                      </a:r>
                      <a:r>
                        <a:rPr lang="en-US" sz="1800" i="1" kern="1200" dirty="0" err="1" smtClean="0"/>
                        <a:t>officinalis</a:t>
                      </a:r>
                      <a:r>
                        <a:rPr lang="en-US" sz="1800" i="1" kern="1200" dirty="0" smtClean="0"/>
                        <a:t> </a:t>
                      </a:r>
                      <a:endParaRPr lang="en-US" i="1" dirty="0"/>
                    </a:p>
                  </a:txBody>
                  <a:tcPr/>
                </a:tc>
                <a:tc>
                  <a:txBody>
                    <a:bodyPr/>
                    <a:lstStyle/>
                    <a:p>
                      <a:r>
                        <a:rPr lang="en-US" sz="1800" kern="1200" dirty="0" err="1" smtClean="0"/>
                        <a:t>Amalaki</a:t>
                      </a:r>
                      <a:endParaRPr lang="en-US" i="1" dirty="0"/>
                    </a:p>
                  </a:txBody>
                  <a:tcPr/>
                </a:tc>
                <a:tc>
                  <a:txBody>
                    <a:bodyPr/>
                    <a:lstStyle/>
                    <a:p>
                      <a:pPr algn="l"/>
                      <a:r>
                        <a:rPr lang="en-US" sz="1800" b="0" i="0" kern="1200" dirty="0" smtClean="0">
                          <a:solidFill>
                            <a:schemeClr val="tx1"/>
                          </a:solidFill>
                          <a:latin typeface="+mn-lt"/>
                          <a:ea typeface="+mn-ea"/>
                          <a:cs typeface="+mn-cs"/>
                        </a:rPr>
                        <a:t>Also known</a:t>
                      </a:r>
                      <a:r>
                        <a:rPr lang="en-US" sz="1800" b="0" i="0" kern="1200" baseline="0" dirty="0" smtClean="0">
                          <a:solidFill>
                            <a:schemeClr val="tx1"/>
                          </a:solidFill>
                          <a:latin typeface="+mn-lt"/>
                          <a:ea typeface="+mn-ea"/>
                          <a:cs typeface="+mn-cs"/>
                        </a:rPr>
                        <a:t> as Indian </a:t>
                      </a:r>
                      <a:r>
                        <a:rPr lang="en-US" sz="1800" b="0" i="0" kern="1200" dirty="0" smtClean="0">
                          <a:solidFill>
                            <a:schemeClr val="tx1"/>
                          </a:solidFill>
                          <a:latin typeface="+mn-lt"/>
                          <a:ea typeface="+mn-ea"/>
                          <a:cs typeface="+mn-cs"/>
                        </a:rPr>
                        <a:t>Gooseberry, it</a:t>
                      </a:r>
                      <a:r>
                        <a:rPr lang="en-US" sz="1800" b="0" i="0" kern="1200" baseline="0" dirty="0" smtClean="0">
                          <a:solidFill>
                            <a:schemeClr val="tx1"/>
                          </a:solidFill>
                          <a:latin typeface="+mn-lt"/>
                          <a:ea typeface="+mn-ea"/>
                          <a:cs typeface="+mn-cs"/>
                        </a:rPr>
                        <a:t> is a</a:t>
                      </a:r>
                      <a:r>
                        <a:rPr lang="en-US" sz="1800" b="0" i="0" kern="1200" dirty="0" smtClean="0">
                          <a:solidFill>
                            <a:schemeClr val="tx1"/>
                          </a:solidFill>
                          <a:latin typeface="+mn-lt"/>
                          <a:ea typeface="+mn-ea"/>
                          <a:cs typeface="+mn-cs"/>
                        </a:rPr>
                        <a:t> very rich source</a:t>
                      </a:r>
                      <a:r>
                        <a:rPr lang="en-US" sz="1800" b="0" i="0" kern="1200" baseline="0" dirty="0" smtClean="0">
                          <a:solidFill>
                            <a:schemeClr val="tx1"/>
                          </a:solidFill>
                          <a:latin typeface="+mn-lt"/>
                          <a:ea typeface="+mn-ea"/>
                          <a:cs typeface="+mn-cs"/>
                        </a:rPr>
                        <a:t> of</a:t>
                      </a:r>
                      <a:r>
                        <a:rPr lang="en-US" sz="1800" b="0" i="0" kern="1200" dirty="0" smtClean="0">
                          <a:solidFill>
                            <a:schemeClr val="tx1"/>
                          </a:solidFill>
                          <a:latin typeface="+mn-lt"/>
                          <a:ea typeface="+mn-ea"/>
                          <a:cs typeface="+mn-cs"/>
                        </a:rPr>
                        <a:t> Vitamin C, and contains many minerals and vitamins like Calcium, Phosphorus, Iron, Carotene and Vitamin B Complex,</a:t>
                      </a:r>
                      <a:r>
                        <a:rPr lang="en-US" sz="1800" b="0" i="0" kern="1200" baseline="0" dirty="0" smtClean="0">
                          <a:solidFill>
                            <a:schemeClr val="tx1"/>
                          </a:solidFill>
                          <a:latin typeface="+mn-lt"/>
                          <a:ea typeface="+mn-ea"/>
                          <a:cs typeface="+mn-cs"/>
                        </a:rPr>
                        <a:t> making it </a:t>
                      </a:r>
                      <a:r>
                        <a:rPr lang="en-US" sz="1800" b="0" i="0" kern="1200" dirty="0" smtClean="0">
                          <a:solidFill>
                            <a:schemeClr val="tx1"/>
                          </a:solidFill>
                          <a:latin typeface="+mn-lt"/>
                          <a:ea typeface="+mn-ea"/>
                          <a:cs typeface="+mn-cs"/>
                        </a:rPr>
                        <a:t>a powerful antioxidant agent</a:t>
                      </a:r>
                      <a:endParaRPr lang="en-US" sz="1800" kern="1200" dirty="0" smtClean="0"/>
                    </a:p>
                  </a:txBody>
                  <a:tcPr/>
                </a:tc>
              </a:tr>
              <a:tr h="1481306">
                <a:tc>
                  <a:txBody>
                    <a:bodyPr/>
                    <a:lstStyle/>
                    <a:p>
                      <a:endParaRPr lang="en-US" dirty="0"/>
                    </a:p>
                  </a:txBody>
                  <a:tcPr/>
                </a:tc>
                <a:tc>
                  <a:txBody>
                    <a:bodyPr/>
                    <a:lstStyle/>
                    <a:p>
                      <a:r>
                        <a:rPr lang="en-US" sz="1800" i="1" kern="1200" dirty="0" err="1" smtClean="0"/>
                        <a:t>Vitis</a:t>
                      </a:r>
                      <a:r>
                        <a:rPr lang="en-US" sz="1800" i="1" kern="1200" dirty="0" smtClean="0"/>
                        <a:t> </a:t>
                      </a:r>
                      <a:r>
                        <a:rPr lang="en-US" sz="1800" i="1" kern="1200" dirty="0" err="1" smtClean="0"/>
                        <a:t>vinifera</a:t>
                      </a:r>
                      <a:endParaRPr lang="en-US" sz="1800" i="1" dirty="0"/>
                    </a:p>
                  </a:txBody>
                  <a:tcPr/>
                </a:tc>
                <a:tc>
                  <a:txBody>
                    <a:bodyPr/>
                    <a:lstStyle/>
                    <a:p>
                      <a:r>
                        <a:rPr lang="en-US" sz="1800" i="0" kern="1200" dirty="0" err="1" smtClean="0"/>
                        <a:t>Draksha</a:t>
                      </a:r>
                      <a:r>
                        <a:rPr lang="en-US" sz="1800" i="0" kern="1200" dirty="0" smtClean="0"/>
                        <a:t>, </a:t>
                      </a:r>
                      <a:r>
                        <a:rPr lang="en-US" sz="1800" b="0" i="0" kern="1200" dirty="0" err="1" smtClean="0">
                          <a:solidFill>
                            <a:schemeClr val="tx1"/>
                          </a:solidFill>
                          <a:latin typeface="+mn-lt"/>
                          <a:ea typeface="+mn-ea"/>
                          <a:cs typeface="+mn-cs"/>
                        </a:rPr>
                        <a:t>Angoor</a:t>
                      </a:r>
                      <a:endParaRPr lang="en-US" sz="1800" i="0" dirty="0"/>
                    </a:p>
                  </a:txBody>
                  <a:tcPr/>
                </a:tc>
                <a:tc>
                  <a:txBody>
                    <a:bodyPr/>
                    <a:lstStyle/>
                    <a:p>
                      <a:pPr algn="l"/>
                      <a:r>
                        <a:rPr lang="en-US" sz="1800" dirty="0" smtClean="0"/>
                        <a:t>It contains</a:t>
                      </a:r>
                      <a:r>
                        <a:rPr lang="en-US" sz="1800" baseline="0" dirty="0" smtClean="0"/>
                        <a:t> powerful antioxidants known as </a:t>
                      </a:r>
                      <a:r>
                        <a:rPr lang="en-US" sz="1800" baseline="0" dirty="0" err="1" smtClean="0"/>
                        <a:t>polyphenols</a:t>
                      </a:r>
                      <a:r>
                        <a:rPr lang="en-US" sz="1800" baseline="0" dirty="0" smtClean="0"/>
                        <a:t>. It is also rich in </a:t>
                      </a:r>
                      <a:r>
                        <a:rPr lang="en-US" sz="1800" baseline="0" dirty="0" err="1" smtClean="0"/>
                        <a:t>resveretrol</a:t>
                      </a:r>
                      <a:r>
                        <a:rPr lang="en-US" sz="1800" baseline="0" dirty="0" smtClean="0"/>
                        <a:t>, beta-carotene, Vitamin C and K that possess potent antioxidant activity. </a:t>
                      </a:r>
                      <a:r>
                        <a:rPr lang="en-US" sz="1800" b="0" i="0" kern="1200" dirty="0" smtClean="0">
                          <a:solidFill>
                            <a:schemeClr val="tx1"/>
                          </a:solidFill>
                          <a:latin typeface="+mn-lt"/>
                          <a:ea typeface="+mn-ea"/>
                          <a:cs typeface="+mn-cs"/>
                        </a:rPr>
                        <a:t> It also protects the skin from the harmful effects of free radicals and reverse the appearance of wrinkles </a:t>
                      </a:r>
                      <a:endParaRPr lang="en-US" sz="1800" dirty="0"/>
                    </a:p>
                  </a:txBody>
                  <a:tcPr/>
                </a:tc>
              </a:tr>
              <a:tr h="1481306">
                <a:tc>
                  <a:txBody>
                    <a:bodyPr/>
                    <a:lstStyle/>
                    <a:p>
                      <a:endParaRPr lang="en-US" dirty="0"/>
                    </a:p>
                  </a:txBody>
                  <a:tcPr/>
                </a:tc>
                <a:tc>
                  <a:txBody>
                    <a:bodyPr/>
                    <a:lstStyle/>
                    <a:p>
                      <a:r>
                        <a:rPr lang="en-US" sz="1800" i="1" kern="1200" dirty="0" smtClean="0"/>
                        <a:t>Camellia </a:t>
                      </a:r>
                      <a:r>
                        <a:rPr lang="en-US" sz="1800" i="1" kern="1200" dirty="0" err="1" smtClean="0"/>
                        <a:t>sinesis</a:t>
                      </a:r>
                      <a:r>
                        <a:rPr lang="en-US" sz="1800" i="1" kern="1200" dirty="0" smtClean="0"/>
                        <a:t> </a:t>
                      </a:r>
                      <a:endParaRPr lang="en-US" sz="1800" i="1" dirty="0"/>
                    </a:p>
                  </a:txBody>
                  <a:tcPr/>
                </a:tc>
                <a:tc>
                  <a:txBody>
                    <a:bodyPr/>
                    <a:lstStyle/>
                    <a:p>
                      <a:r>
                        <a:rPr lang="en-US" sz="1800" dirty="0" err="1" smtClean="0"/>
                        <a:t>Chai</a:t>
                      </a:r>
                      <a:endParaRPr lang="en-US" sz="18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Rich source</a:t>
                      </a:r>
                      <a:r>
                        <a:rPr lang="en-US" sz="1800" baseline="0" dirty="0" smtClean="0">
                          <a:latin typeface="+mn-lt"/>
                        </a:rPr>
                        <a:t> of </a:t>
                      </a:r>
                      <a:r>
                        <a:rPr lang="en-US" sz="1800" baseline="0" dirty="0" err="1" smtClean="0">
                          <a:latin typeface="+mn-lt"/>
                        </a:rPr>
                        <a:t>flavanoids</a:t>
                      </a:r>
                      <a:r>
                        <a:rPr lang="en-US" sz="1800" baseline="0" dirty="0" smtClean="0">
                          <a:latin typeface="+mn-lt"/>
                        </a:rPr>
                        <a:t> and </a:t>
                      </a:r>
                      <a:r>
                        <a:rPr lang="en-US" sz="1800" baseline="0" dirty="0" err="1" smtClean="0">
                          <a:latin typeface="+mn-lt"/>
                        </a:rPr>
                        <a:t>catechins</a:t>
                      </a:r>
                      <a:r>
                        <a:rPr lang="en-US" sz="1800" baseline="0" dirty="0" smtClean="0">
                          <a:latin typeface="+mn-lt"/>
                        </a:rPr>
                        <a:t> that possesses both antioxidant and anti-microbial </a:t>
                      </a:r>
                      <a:r>
                        <a:rPr lang="en-US" sz="1800" baseline="0" dirty="0" err="1" smtClean="0">
                          <a:latin typeface="+mn-lt"/>
                        </a:rPr>
                        <a:t>activitiy</a:t>
                      </a:r>
                      <a:r>
                        <a:rPr lang="en-US" sz="1800" baseline="0" dirty="0" smtClean="0">
                          <a:latin typeface="+mn-lt"/>
                        </a:rPr>
                        <a:t> </a:t>
                      </a:r>
                      <a:endParaRPr lang="en-US" sz="1800" dirty="0" smtClean="0">
                        <a:latin typeface="+mn-lt"/>
                      </a:endParaRPr>
                    </a:p>
                  </a:txBody>
                  <a:tcPr/>
                </a:tc>
              </a:tr>
            </a:tbl>
          </a:graphicData>
        </a:graphic>
      </p:graphicFrame>
      <p:sp>
        <p:nvSpPr>
          <p:cNvPr id="10" name="Rectangle 9"/>
          <p:cNvSpPr/>
          <p:nvPr/>
        </p:nvSpPr>
        <p:spPr>
          <a:xfrm>
            <a:off x="152400" y="452735"/>
            <a:ext cx="5862503" cy="430887"/>
          </a:xfrm>
          <a:prstGeom prst="rect">
            <a:avLst/>
          </a:prstGeom>
        </p:spPr>
        <p:txBody>
          <a:bodyPr wrap="square">
            <a:spAutoFit/>
          </a:bodyPr>
          <a:lstStyle/>
          <a:p>
            <a:pPr eaLnBrk="0" fontAlgn="auto" hangingPunct="0">
              <a:spcBef>
                <a:spcPts val="0"/>
              </a:spcBef>
              <a:spcAft>
                <a:spcPts val="0"/>
              </a:spcAft>
              <a:defRPr/>
            </a:pPr>
            <a:r>
              <a:rPr lang="en-US" sz="2200" b="1" dirty="0" smtClean="0">
                <a:solidFill>
                  <a:schemeClr val="bg1"/>
                </a:solidFill>
                <a:latin typeface="Times" pitchFamily="18" charset="0"/>
              </a:rPr>
              <a:t>Key Antioxidant </a:t>
            </a:r>
            <a:r>
              <a:rPr lang="en-US" sz="2200" b="1" dirty="0" smtClean="0">
                <a:solidFill>
                  <a:schemeClr val="bg1"/>
                </a:solidFill>
                <a:latin typeface="Times" pitchFamily="18" charset="0"/>
              </a:rPr>
              <a:t>Ingredients in Vital Complex</a:t>
            </a:r>
            <a:endParaRPr lang="en-US" sz="2200" b="1" dirty="0">
              <a:solidFill>
                <a:schemeClr val="bg1"/>
              </a:solidFill>
              <a:latin typeface="Times" pitchFamily="18" charset="0"/>
            </a:endParaRPr>
          </a:p>
        </p:txBody>
      </p:sp>
      <p:pic>
        <p:nvPicPr>
          <p:cNvPr id="11" name="Picture 10" descr="benefits-of-amla-in-weight-loss-1-size-3.jpg"/>
          <p:cNvPicPr>
            <a:picLocks noChangeAspect="1"/>
          </p:cNvPicPr>
          <p:nvPr/>
        </p:nvPicPr>
        <p:blipFill>
          <a:blip r:embed="rId2"/>
          <a:stretch>
            <a:fillRect/>
          </a:stretch>
        </p:blipFill>
        <p:spPr>
          <a:xfrm>
            <a:off x="533400" y="1905000"/>
            <a:ext cx="1593448" cy="1280160"/>
          </a:xfrm>
          <a:prstGeom prst="rect">
            <a:avLst/>
          </a:prstGeom>
        </p:spPr>
      </p:pic>
      <p:pic>
        <p:nvPicPr>
          <p:cNvPr id="15" name="Picture 14" descr="angur.jpg"/>
          <p:cNvPicPr>
            <a:picLocks noChangeAspect="1"/>
          </p:cNvPicPr>
          <p:nvPr/>
        </p:nvPicPr>
        <p:blipFill>
          <a:blip r:embed="rId3"/>
          <a:srcRect l="7679" r="7857"/>
          <a:stretch>
            <a:fillRect/>
          </a:stretch>
        </p:blipFill>
        <p:spPr>
          <a:xfrm>
            <a:off x="304800" y="3733800"/>
            <a:ext cx="1796143" cy="1371600"/>
          </a:xfrm>
          <a:prstGeom prst="rect">
            <a:avLst/>
          </a:prstGeom>
        </p:spPr>
      </p:pic>
      <p:pic>
        <p:nvPicPr>
          <p:cNvPr id="17" name="Picture 16" descr="camellia-sinensis-extract-green-white-tea-enlarged.jpg"/>
          <p:cNvPicPr>
            <a:picLocks noChangeAspect="1"/>
          </p:cNvPicPr>
          <p:nvPr/>
        </p:nvPicPr>
        <p:blipFill>
          <a:blip r:embed="rId4" cstate="print"/>
          <a:stretch>
            <a:fillRect/>
          </a:stretch>
        </p:blipFill>
        <p:spPr>
          <a:xfrm>
            <a:off x="609600" y="5486400"/>
            <a:ext cx="1371600" cy="13716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314450"/>
          <a:ext cx="8686800" cy="5436390"/>
        </p:xfrm>
        <a:graphic>
          <a:graphicData uri="http://schemas.openxmlformats.org/drawingml/2006/table">
            <a:tbl>
              <a:tblPr firstRow="1" bandRow="1">
                <a:tableStyleId>{5940675A-B579-460E-94D1-54222C63F5DA}</a:tableStyleId>
              </a:tblPr>
              <a:tblGrid>
                <a:gridCol w="1981200"/>
                <a:gridCol w="1447800"/>
                <a:gridCol w="1447800"/>
                <a:gridCol w="3810000"/>
              </a:tblGrid>
              <a:tr h="546817">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332746">
                <a:tc>
                  <a:txBody>
                    <a:bodyPr/>
                    <a:lstStyle/>
                    <a:p>
                      <a:endParaRPr lang="en-US" dirty="0"/>
                    </a:p>
                  </a:txBody>
                  <a:tcPr/>
                </a:tc>
                <a:tc>
                  <a:txBody>
                    <a:bodyPr/>
                    <a:lstStyle/>
                    <a:p>
                      <a:r>
                        <a:rPr lang="en-US" sz="1800" i="1" kern="1200" dirty="0" err="1" smtClean="0"/>
                        <a:t>Daucus</a:t>
                      </a:r>
                      <a:r>
                        <a:rPr lang="en-US" sz="1800" i="1" kern="1200" dirty="0" smtClean="0"/>
                        <a:t> </a:t>
                      </a:r>
                      <a:r>
                        <a:rPr lang="en-US" sz="1800" i="1" kern="1200" dirty="0" err="1" smtClean="0"/>
                        <a:t>carota</a:t>
                      </a:r>
                      <a:r>
                        <a:rPr lang="en-US" sz="1800" i="1" kern="1200" dirty="0" smtClean="0"/>
                        <a:t> </a:t>
                      </a:r>
                      <a:endParaRPr lang="en-US" i="1" dirty="0"/>
                    </a:p>
                  </a:txBody>
                  <a:tcPr/>
                </a:tc>
                <a:tc>
                  <a:txBody>
                    <a:bodyPr/>
                    <a:lstStyle/>
                    <a:p>
                      <a:r>
                        <a:rPr lang="en-US" sz="1800" dirty="0" smtClean="0"/>
                        <a:t>Carrot</a:t>
                      </a:r>
                      <a:endParaRPr lang="en-US" sz="1800" i="1" dirty="0"/>
                    </a:p>
                  </a:txBody>
                  <a:tcPr/>
                </a:tc>
                <a:tc>
                  <a:txBody>
                    <a:bodyPr/>
                    <a:lstStyle/>
                    <a:p>
                      <a:r>
                        <a:rPr lang="en-US" sz="1800" kern="1200" dirty="0" smtClean="0"/>
                        <a:t>Rich</a:t>
                      </a:r>
                      <a:r>
                        <a:rPr lang="en-US" sz="1800" kern="1200" baseline="0" dirty="0" smtClean="0"/>
                        <a:t> in </a:t>
                      </a:r>
                      <a:r>
                        <a:rPr lang="en-US" sz="1800" kern="1200" baseline="0" dirty="0" err="1" smtClean="0"/>
                        <a:t>carotinoids</a:t>
                      </a:r>
                      <a:r>
                        <a:rPr lang="en-US" sz="1800" kern="1200" baseline="0" dirty="0" smtClean="0"/>
                        <a:t> and Vitamin A that has potent antioxidant activity. It protects the skin from sun damage and protects the heart </a:t>
                      </a:r>
                      <a:endParaRPr lang="en-US" dirty="0"/>
                    </a:p>
                  </a:txBody>
                  <a:tcPr/>
                </a:tc>
              </a:tr>
              <a:tr h="1530387">
                <a:tc>
                  <a:txBody>
                    <a:bodyPr/>
                    <a:lstStyle/>
                    <a:p>
                      <a:endParaRPr lang="en-US" dirty="0"/>
                    </a:p>
                  </a:txBody>
                  <a:tcPr/>
                </a:tc>
                <a:tc>
                  <a:txBody>
                    <a:bodyPr/>
                    <a:lstStyle/>
                    <a:p>
                      <a:r>
                        <a:rPr lang="en-US" sz="1800" kern="1200" dirty="0" err="1" smtClean="0"/>
                        <a:t>Yashad</a:t>
                      </a:r>
                      <a:r>
                        <a:rPr lang="en-US" sz="1800" kern="1200" dirty="0" smtClean="0"/>
                        <a:t> </a:t>
                      </a:r>
                      <a:r>
                        <a:rPr lang="en-US" sz="1800" kern="1200" dirty="0" err="1" smtClean="0"/>
                        <a:t>Bhasma</a:t>
                      </a:r>
                      <a:endParaRPr lang="en-US" i="1" dirty="0"/>
                    </a:p>
                  </a:txBody>
                  <a:tcPr/>
                </a:tc>
                <a:tc>
                  <a:txBody>
                    <a:bodyPr/>
                    <a:lstStyle/>
                    <a:p>
                      <a:r>
                        <a:rPr lang="en-US" sz="1800" kern="1200" dirty="0" err="1" smtClean="0"/>
                        <a:t>Dus</a:t>
                      </a:r>
                      <a:r>
                        <a:rPr lang="en-US" sz="1800" kern="1200" dirty="0" smtClean="0"/>
                        <a:t> </a:t>
                      </a:r>
                      <a:r>
                        <a:rPr lang="en-US" sz="1800" kern="1200" dirty="0" err="1" smtClean="0"/>
                        <a:t>puti</a:t>
                      </a:r>
                      <a:endParaRPr lang="en-US" sz="1800" i="1" dirty="0"/>
                    </a:p>
                  </a:txBody>
                  <a:tcPr/>
                </a:tc>
                <a:tc>
                  <a:txBody>
                    <a:bodyPr/>
                    <a:lstStyle/>
                    <a:p>
                      <a:r>
                        <a:rPr lang="en-US" dirty="0" smtClean="0"/>
                        <a:t>Supports</a:t>
                      </a:r>
                      <a:r>
                        <a:rPr lang="en-US" baseline="0" dirty="0" smtClean="0"/>
                        <a:t> immune system, vital for fertility, crucial role in enzymatic actions, vital for vision, and has potent health benefits, including antioxidant activity</a:t>
                      </a:r>
                    </a:p>
                  </a:txBody>
                  <a:tcPr/>
                </a:tc>
              </a:tr>
              <a:tr h="2026440">
                <a:tc>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i="1" kern="1200" dirty="0" err="1" smtClean="0"/>
                        <a:t>Tagetes</a:t>
                      </a:r>
                      <a:r>
                        <a:rPr lang="en-US" sz="1800" i="1" kern="1200" dirty="0" smtClean="0"/>
                        <a:t> </a:t>
                      </a:r>
                      <a:r>
                        <a:rPr lang="en-US" sz="1800" i="1" kern="1200" dirty="0" err="1" smtClean="0"/>
                        <a:t>erecta</a:t>
                      </a:r>
                      <a:endParaRPr lang="en-US" sz="1800" i="1" kern="1200" dirty="0" smtClean="0"/>
                    </a:p>
                  </a:txBody>
                  <a:tcPr/>
                </a:tc>
                <a:tc>
                  <a:txBody>
                    <a:bodyPr/>
                    <a:lstStyle/>
                    <a:p>
                      <a:r>
                        <a:rPr lang="en-US" sz="1800" i="0" dirty="0" err="1" smtClean="0"/>
                        <a:t>Jhadu</a:t>
                      </a:r>
                      <a:r>
                        <a:rPr lang="en-US" sz="1800" i="0" dirty="0" smtClean="0"/>
                        <a:t>,</a:t>
                      </a:r>
                      <a:r>
                        <a:rPr lang="en-US" sz="1800" i="0" baseline="0" dirty="0" smtClean="0"/>
                        <a:t> </a:t>
                      </a:r>
                      <a:r>
                        <a:rPr lang="en-US" sz="1800" i="0" baseline="0" dirty="0" err="1" smtClean="0"/>
                        <a:t>Genda-phool</a:t>
                      </a:r>
                      <a:endParaRPr lang="en-US" sz="1800" i="0" dirty="0"/>
                    </a:p>
                  </a:txBody>
                  <a:tcPr/>
                </a:tc>
                <a:tc>
                  <a:txBody>
                    <a:bodyPr/>
                    <a:lstStyle/>
                    <a:p>
                      <a:pPr algn="l"/>
                      <a:r>
                        <a:rPr lang="en-US" sz="1800" dirty="0" smtClean="0"/>
                        <a:t>Contains </a:t>
                      </a:r>
                      <a:r>
                        <a:rPr lang="en-US" sz="1800" dirty="0" err="1" smtClean="0"/>
                        <a:t>Lutein</a:t>
                      </a:r>
                      <a:r>
                        <a:rPr lang="en-US" sz="1800" dirty="0" smtClean="0"/>
                        <a:t> and </a:t>
                      </a:r>
                      <a:r>
                        <a:rPr lang="en-US" sz="1800" dirty="0" err="1" smtClean="0"/>
                        <a:t>Zeaxanthin</a:t>
                      </a:r>
                      <a:r>
                        <a:rPr lang="en-US" sz="1800" dirty="0" smtClean="0"/>
                        <a:t>, that are responsible for central vision and visual sharpness. Potent antioxidant</a:t>
                      </a:r>
                      <a:r>
                        <a:rPr lang="en-US" sz="1800" baseline="0" dirty="0" smtClean="0"/>
                        <a:t> and has anti-inflammatory properties. It is also rich in </a:t>
                      </a:r>
                      <a:r>
                        <a:rPr lang="en-US" sz="1800" baseline="0" dirty="0" err="1" smtClean="0"/>
                        <a:t>flavanoids</a:t>
                      </a:r>
                      <a:r>
                        <a:rPr lang="en-US" sz="1800" baseline="0" dirty="0" smtClean="0"/>
                        <a:t> and Vitamin C that help to prevent various diseases</a:t>
                      </a:r>
                      <a:endParaRPr lang="en-US" sz="1800" dirty="0"/>
                    </a:p>
                  </a:txBody>
                  <a:tcPr/>
                </a:tc>
              </a:tr>
            </a:tbl>
          </a:graphicData>
        </a:graphic>
      </p:graphicFrame>
      <p:pic>
        <p:nvPicPr>
          <p:cNvPr id="8" name="Picture 7" descr="carrot.jpg"/>
          <p:cNvPicPr>
            <a:picLocks noChangeAspect="1"/>
          </p:cNvPicPr>
          <p:nvPr/>
        </p:nvPicPr>
        <p:blipFill>
          <a:blip r:embed="rId2"/>
          <a:srcRect l="14000" t="5000" r="9637" b="3333"/>
          <a:stretch>
            <a:fillRect/>
          </a:stretch>
        </p:blipFill>
        <p:spPr>
          <a:xfrm>
            <a:off x="381000" y="1905000"/>
            <a:ext cx="1551709" cy="1219200"/>
          </a:xfrm>
          <a:prstGeom prst="rect">
            <a:avLst/>
          </a:prstGeom>
        </p:spPr>
      </p:pic>
      <p:pic>
        <p:nvPicPr>
          <p:cNvPr id="9" name="Picture 8" descr="download.jpg"/>
          <p:cNvPicPr>
            <a:picLocks noChangeAspect="1"/>
          </p:cNvPicPr>
          <p:nvPr/>
        </p:nvPicPr>
        <p:blipFill>
          <a:blip r:embed="rId3"/>
          <a:srcRect l="8763" r="14261"/>
          <a:stretch>
            <a:fillRect/>
          </a:stretch>
        </p:blipFill>
        <p:spPr>
          <a:xfrm>
            <a:off x="381000" y="3241902"/>
            <a:ext cx="1605044" cy="1239610"/>
          </a:xfrm>
          <a:prstGeom prst="rect">
            <a:avLst/>
          </a:prstGeom>
        </p:spPr>
      </p:pic>
      <p:pic>
        <p:nvPicPr>
          <p:cNvPr id="11" name="Picture 10" descr="images (2).jpg"/>
          <p:cNvPicPr>
            <a:picLocks noChangeAspect="1"/>
          </p:cNvPicPr>
          <p:nvPr/>
        </p:nvPicPr>
        <p:blipFill>
          <a:blip r:embed="rId4"/>
          <a:stretch>
            <a:fillRect/>
          </a:stretch>
        </p:blipFill>
        <p:spPr>
          <a:xfrm>
            <a:off x="381000" y="4953000"/>
            <a:ext cx="1681162" cy="1681162"/>
          </a:xfrm>
          <a:prstGeom prst="rect">
            <a:avLst/>
          </a:prstGeom>
        </p:spPr>
      </p:pic>
      <p:sp>
        <p:nvSpPr>
          <p:cNvPr id="10" name="Rectangle 9"/>
          <p:cNvSpPr/>
          <p:nvPr/>
        </p:nvSpPr>
        <p:spPr>
          <a:xfrm>
            <a:off x="152400" y="452735"/>
            <a:ext cx="5862503" cy="430887"/>
          </a:xfrm>
          <a:prstGeom prst="rect">
            <a:avLst/>
          </a:prstGeom>
        </p:spPr>
        <p:txBody>
          <a:bodyPr wrap="square">
            <a:spAutoFit/>
          </a:bodyPr>
          <a:lstStyle/>
          <a:p>
            <a:pPr eaLnBrk="0" fontAlgn="auto" hangingPunct="0">
              <a:spcBef>
                <a:spcPts val="0"/>
              </a:spcBef>
              <a:spcAft>
                <a:spcPts val="0"/>
              </a:spcAft>
              <a:defRPr/>
            </a:pPr>
            <a:r>
              <a:rPr lang="en-US" sz="2200" b="1" dirty="0" smtClean="0">
                <a:solidFill>
                  <a:schemeClr val="bg1"/>
                </a:solidFill>
                <a:latin typeface="Times" pitchFamily="18" charset="0"/>
              </a:rPr>
              <a:t>Key Antioxidant </a:t>
            </a:r>
            <a:r>
              <a:rPr lang="en-US" sz="2200" b="1" dirty="0" smtClean="0">
                <a:solidFill>
                  <a:schemeClr val="bg1"/>
                </a:solidFill>
                <a:latin typeface="Times" pitchFamily="18" charset="0"/>
              </a:rPr>
              <a:t>Ingredients in Vital Complex</a:t>
            </a:r>
            <a:endParaRPr lang="en-US" sz="2200" b="1" dirty="0">
              <a:solidFill>
                <a:schemeClr val="bg1"/>
              </a:solidFill>
              <a:latin typeface="Times"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944562"/>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bg1"/>
                </a:solidFill>
                <a:latin typeface="Times" pitchFamily="18" charset="0"/>
                <a:ea typeface="+mj-ea"/>
                <a:cs typeface="+mj-cs"/>
              </a:rPr>
              <a:t>Vital Complex</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467544" y="1556792"/>
            <a:ext cx="5780856"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60000"/>
              </a:lnSpc>
              <a:spcBef>
                <a:spcPct val="20000"/>
              </a:spcBef>
              <a:spcAft>
                <a:spcPts val="0"/>
              </a:spcAft>
              <a:buClrTx/>
              <a:buSzTx/>
              <a:tabLst/>
              <a:defRPr/>
            </a:pPr>
            <a:r>
              <a:rPr lang="en-US" sz="2000" b="1" dirty="0" smtClean="0">
                <a:latin typeface="+mn-lt"/>
                <a:ea typeface="Perpetua"/>
                <a:cs typeface="Perpetua"/>
              </a:rPr>
              <a:t>Dosage:</a:t>
            </a:r>
            <a:r>
              <a:rPr lang="en-US" sz="2000" dirty="0" smtClean="0">
                <a:latin typeface="+mn-lt"/>
                <a:ea typeface="Perpetua"/>
                <a:cs typeface="Perpetua"/>
              </a:rPr>
              <a:t> </a:t>
            </a:r>
            <a:r>
              <a:rPr lang="en-US" sz="2000" dirty="0" smtClean="0">
                <a:ea typeface="Perpetua"/>
                <a:cs typeface="Perpetua"/>
              </a:rPr>
              <a:t>One</a:t>
            </a:r>
            <a:r>
              <a:rPr lang="en-US" sz="2000" dirty="0" smtClean="0">
                <a:latin typeface="+mn-lt"/>
                <a:ea typeface="Perpetua"/>
                <a:cs typeface="Perpetua"/>
              </a:rPr>
              <a:t> Capsules Twice daily (before food)</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MRP Rs. 750.00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DP Rs. 650.00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BV 390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PV 24.38</a:t>
            </a:r>
          </a:p>
        </p:txBody>
      </p:sp>
      <p:pic>
        <p:nvPicPr>
          <p:cNvPr id="6" name="Picture 5" descr="Vital Complex.png"/>
          <p:cNvPicPr>
            <a:picLocks noChangeAspect="1"/>
          </p:cNvPicPr>
          <p:nvPr/>
        </p:nvPicPr>
        <p:blipFill>
          <a:blip r:embed="rId2" cstate="print"/>
          <a:stretch>
            <a:fillRect/>
          </a:stretch>
        </p:blipFill>
        <p:spPr>
          <a:xfrm>
            <a:off x="6005097" y="2057400"/>
            <a:ext cx="2453103" cy="4419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4191000"/>
          </a:xfrm>
        </p:spPr>
        <p:txBody>
          <a:bodyPr>
            <a:normAutofit/>
          </a:bodyPr>
          <a:lstStyle/>
          <a:p>
            <a:r>
              <a:rPr lang="en-US" dirty="0" smtClean="0">
                <a:solidFill>
                  <a:srgbClr val="1B3B90"/>
                </a:solidFill>
              </a:rPr>
              <a:t/>
            </a:r>
            <a:br>
              <a:rPr lang="en-US" dirty="0" smtClean="0">
                <a:solidFill>
                  <a:srgbClr val="1B3B90"/>
                </a:solidFill>
              </a:rPr>
            </a:br>
            <a:r>
              <a:rPr lang="en-US" dirty="0" smtClean="0">
                <a:solidFill>
                  <a:srgbClr val="1B3B90"/>
                </a:solidFill>
              </a:rPr>
              <a:t/>
            </a:r>
            <a:br>
              <a:rPr lang="en-US" dirty="0" smtClean="0">
                <a:solidFill>
                  <a:srgbClr val="1B3B90"/>
                </a:solidFill>
              </a:rPr>
            </a:br>
            <a:r>
              <a:rPr lang="en-US" sz="4800" b="1" dirty="0" smtClean="0">
                <a:solidFill>
                  <a:srgbClr val="1B3B90"/>
                </a:solidFill>
                <a:latin typeface="Times" pitchFamily="18" charset="0"/>
              </a:rPr>
              <a:t>Product Range</a:t>
            </a:r>
            <a:endParaRPr lang="en-US" sz="4800" b="1" dirty="0">
              <a:solidFill>
                <a:srgbClr val="1B3B90"/>
              </a:solidFill>
              <a:latin typeface="Times" pitchFamily="18" charset="0"/>
            </a:endParaRPr>
          </a:p>
        </p:txBody>
      </p:sp>
      <p:pic>
        <p:nvPicPr>
          <p:cNvPr id="4" name="Picture 3" descr="C:\Users\Abhinav\Desktop\Logos\Ayushante_wo bg.pn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2163892" y="2667000"/>
            <a:ext cx="4816217" cy="1066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Times" pitchFamily="18" charset="0"/>
                <a:ea typeface="+mj-ea"/>
                <a:cs typeface="+mj-cs"/>
              </a:rPr>
              <a:t>Diabetes</a:t>
            </a:r>
            <a:endParaRPr kumimoji="0" lang="en-US" sz="44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7" name="Content Placeholder 2"/>
          <p:cNvSpPr txBox="1">
            <a:spLocks/>
          </p:cNvSpPr>
          <p:nvPr/>
        </p:nvSpPr>
        <p:spPr bwMode="auto">
          <a:xfrm>
            <a:off x="381000" y="1219200"/>
            <a:ext cx="5410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spcBef>
                <a:spcPts val="4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Arial" pitchFamily="34" charset="0"/>
              </a:rPr>
              <a:t>Diabetes affects more than </a:t>
            </a:r>
            <a:r>
              <a:rPr kumimoji="0" lang="en-US" sz="2000" b="1" i="0" u="none" strike="noStrike" kern="1200" cap="none" spc="0" normalizeH="0" baseline="0" noProof="0" dirty="0" smtClean="0">
                <a:ln>
                  <a:noFill/>
                </a:ln>
                <a:solidFill>
                  <a:schemeClr val="tx1"/>
                </a:solidFill>
                <a:effectLst/>
                <a:uLnTx/>
                <a:uFillTx/>
                <a:cs typeface="Arial" pitchFamily="34" charset="0"/>
              </a:rPr>
              <a:t>22 </a:t>
            </a:r>
            <a:r>
              <a:rPr kumimoji="0" lang="en-US" sz="2000" b="1" i="0" u="none" strike="noStrike" kern="1200" cap="none" spc="0" normalizeH="0" baseline="0" noProof="0" dirty="0" err="1" smtClean="0">
                <a:ln>
                  <a:noFill/>
                </a:ln>
                <a:solidFill>
                  <a:schemeClr val="tx1"/>
                </a:solidFill>
                <a:effectLst/>
                <a:uLnTx/>
                <a:uFillTx/>
                <a:cs typeface="Arial" pitchFamily="34" charset="0"/>
              </a:rPr>
              <a:t>crores</a:t>
            </a:r>
            <a:r>
              <a:rPr kumimoji="0" lang="en-US" sz="2000" b="1" i="0" u="none" strike="noStrike" kern="1200" cap="none" spc="0" normalizeH="0" baseline="0" noProof="0" dirty="0" smtClean="0">
                <a:ln>
                  <a:noFill/>
                </a:ln>
                <a:solidFill>
                  <a:schemeClr val="tx1"/>
                </a:solidFill>
                <a:effectLst/>
                <a:uLnTx/>
                <a:uFillTx/>
                <a:cs typeface="Arial" pitchFamily="34" charset="0"/>
              </a:rPr>
              <a:t> </a:t>
            </a:r>
            <a:r>
              <a:rPr kumimoji="0" lang="en-US" sz="2000" b="0" i="0" u="none" strike="noStrike" kern="1200" cap="none" spc="0" normalizeH="0" baseline="0" noProof="0" dirty="0" smtClean="0">
                <a:ln>
                  <a:noFill/>
                </a:ln>
                <a:solidFill>
                  <a:schemeClr val="tx1"/>
                </a:solidFill>
                <a:effectLst/>
                <a:uLnTx/>
                <a:uFillTx/>
                <a:cs typeface="Arial" pitchFamily="34" charset="0"/>
              </a:rPr>
              <a:t>people worldwide</a:t>
            </a:r>
          </a:p>
          <a:p>
            <a:pPr marL="342900" lvl="0" indent="-342900" eaLnBrk="0" hangingPunct="0">
              <a:spcBef>
                <a:spcPts val="400"/>
              </a:spcBef>
              <a:buFont typeface="Arial" pitchFamily="34" charset="0"/>
              <a:buChar char="•"/>
            </a:pPr>
            <a:r>
              <a:rPr kumimoji="0" lang="en-US" sz="2000" b="0" i="0" u="none" strike="noStrike" kern="1200" cap="none" spc="0" normalizeH="0" baseline="0" noProof="0" dirty="0" smtClean="0">
                <a:ln>
                  <a:noFill/>
                </a:ln>
                <a:solidFill>
                  <a:schemeClr val="tx1"/>
                </a:solidFill>
                <a:effectLst/>
                <a:uLnTx/>
                <a:uFillTx/>
                <a:cs typeface="Arial" pitchFamily="34" charset="0"/>
              </a:rPr>
              <a:t>India is home to </a:t>
            </a:r>
            <a:r>
              <a:rPr kumimoji="0" lang="en-US" sz="2000" b="1" i="0" u="none" strike="noStrike" kern="1200" cap="none" spc="0" normalizeH="0" baseline="0" noProof="0" dirty="0" smtClean="0">
                <a:ln>
                  <a:noFill/>
                </a:ln>
                <a:solidFill>
                  <a:schemeClr val="tx1"/>
                </a:solidFill>
                <a:effectLst/>
                <a:uLnTx/>
                <a:uFillTx/>
                <a:cs typeface="Arial" pitchFamily="34" charset="0"/>
              </a:rPr>
              <a:t>6.7 </a:t>
            </a:r>
            <a:r>
              <a:rPr kumimoji="0" lang="en-US" sz="2000" b="1" i="0" u="none" strike="noStrike" kern="1200" cap="none" spc="0" normalizeH="0" baseline="0" noProof="0" dirty="0" err="1" smtClean="0">
                <a:ln>
                  <a:noFill/>
                </a:ln>
                <a:solidFill>
                  <a:schemeClr val="tx1"/>
                </a:solidFill>
                <a:effectLst/>
                <a:uLnTx/>
                <a:uFillTx/>
                <a:cs typeface="Arial" pitchFamily="34" charset="0"/>
              </a:rPr>
              <a:t>crores</a:t>
            </a:r>
            <a:r>
              <a:rPr kumimoji="0" lang="en-US" sz="2000" b="1" i="0" u="none" strike="noStrike" kern="1200" cap="none" spc="0" normalizeH="0" baseline="0" noProof="0" dirty="0" smtClean="0">
                <a:ln>
                  <a:noFill/>
                </a:ln>
                <a:solidFill>
                  <a:schemeClr val="tx1"/>
                </a:solidFill>
                <a:effectLst/>
                <a:uLnTx/>
                <a:uFillTx/>
                <a:cs typeface="Arial" pitchFamily="34" charset="0"/>
              </a:rPr>
              <a:t> </a:t>
            </a:r>
            <a:r>
              <a:rPr kumimoji="0" lang="en-US" sz="2000" b="0" i="0" u="none" strike="noStrike" kern="1200" cap="none" spc="0" normalizeH="0" baseline="0" noProof="0" dirty="0" smtClean="0">
                <a:ln>
                  <a:noFill/>
                </a:ln>
                <a:solidFill>
                  <a:schemeClr val="tx1"/>
                </a:solidFill>
                <a:effectLst/>
                <a:uLnTx/>
                <a:uFillTx/>
                <a:cs typeface="Arial" pitchFamily="34" charset="0"/>
              </a:rPr>
              <a:t>diabetics, </a:t>
            </a:r>
            <a:r>
              <a:rPr lang="en-US" sz="2000" dirty="0" smtClean="0">
                <a:cs typeface="Arial" pitchFamily="34" charset="0"/>
              </a:rPr>
              <a:t>and is expected to rise to </a:t>
            </a:r>
            <a:r>
              <a:rPr lang="en-US" sz="2000" b="1" dirty="0" smtClean="0">
                <a:cs typeface="Arial" pitchFamily="34" charset="0"/>
              </a:rPr>
              <a:t>10 </a:t>
            </a:r>
            <a:r>
              <a:rPr lang="en-US" sz="2000" b="1" dirty="0" err="1" smtClean="0">
                <a:cs typeface="Arial" pitchFamily="34" charset="0"/>
              </a:rPr>
              <a:t>crores</a:t>
            </a:r>
            <a:r>
              <a:rPr lang="en-US" sz="2000" b="1" dirty="0" smtClean="0">
                <a:cs typeface="Arial" pitchFamily="34" charset="0"/>
              </a:rPr>
              <a:t> </a:t>
            </a:r>
            <a:r>
              <a:rPr lang="en-US" sz="2000" dirty="0" smtClean="0">
                <a:cs typeface="Arial" pitchFamily="34" charset="0"/>
              </a:rPr>
              <a:t>in 2030, the largest number of patients in the world</a:t>
            </a:r>
            <a:endParaRPr kumimoji="0" lang="en-US" sz="2000" b="0" i="0" u="none" strike="noStrike" kern="1200" cap="none" spc="0" normalizeH="0" baseline="0" noProof="0" dirty="0" smtClean="0">
              <a:ln>
                <a:noFill/>
              </a:ln>
              <a:solidFill>
                <a:schemeClr val="tx1"/>
              </a:solidFill>
              <a:effectLst/>
              <a:uLnTx/>
              <a:uFillTx/>
              <a:cs typeface="Arial" pitchFamily="34" charset="0"/>
            </a:endParaRPr>
          </a:p>
          <a:p>
            <a:pPr marL="342900" marR="0" lvl="0" indent="-342900" algn="l" defTabSz="914400" rtl="0" eaLnBrk="0" fontAlgn="base" latinLnBrk="0" hangingPunct="0">
              <a:spcBef>
                <a:spcPts val="4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Arial" pitchFamily="34" charset="0"/>
              </a:rPr>
              <a:t>Nearly </a:t>
            </a:r>
            <a:r>
              <a:rPr kumimoji="0" lang="en-US" sz="2000" b="1" i="0" u="none" strike="noStrike" kern="1200" cap="none" spc="0" normalizeH="0" baseline="0" noProof="0" dirty="0" smtClean="0">
                <a:ln>
                  <a:noFill/>
                </a:ln>
                <a:solidFill>
                  <a:schemeClr val="tx1"/>
                </a:solidFill>
                <a:effectLst/>
                <a:uLnTx/>
                <a:uFillTx/>
                <a:cs typeface="Arial" pitchFamily="34" charset="0"/>
              </a:rPr>
              <a:t>52%</a:t>
            </a:r>
            <a:r>
              <a:rPr kumimoji="0" lang="en-US" sz="2000" b="0" i="0" u="none" strike="noStrike" kern="1200" cap="none" spc="0" normalizeH="0" baseline="0" noProof="0" dirty="0" smtClean="0">
                <a:ln>
                  <a:noFill/>
                </a:ln>
                <a:solidFill>
                  <a:schemeClr val="tx1"/>
                </a:solidFill>
                <a:effectLst/>
                <a:uLnTx/>
                <a:uFillTx/>
                <a:cs typeface="Arial" pitchFamily="34" charset="0"/>
              </a:rPr>
              <a:t> of Indians are not aware that they are suffering from high blood sugar</a:t>
            </a:r>
          </a:p>
          <a:p>
            <a:pPr marL="342900" marR="0" lvl="0" indent="-342900" algn="l" defTabSz="914400" rtl="0" eaLnBrk="0" fontAlgn="base" latinLnBrk="0" hangingPunct="0">
              <a:spcBef>
                <a:spcPts val="400"/>
              </a:spcBef>
              <a:spcAft>
                <a:spcPct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cs typeface="Arial" pitchFamily="34" charset="0"/>
              </a:rPr>
              <a:t>7.72 </a:t>
            </a:r>
            <a:r>
              <a:rPr kumimoji="0" lang="en-US" sz="2000" b="1" i="0" u="none" strike="noStrike" kern="1200" cap="none" spc="0" normalizeH="0" baseline="0" noProof="0" dirty="0" err="1" smtClean="0">
                <a:ln>
                  <a:noFill/>
                </a:ln>
                <a:solidFill>
                  <a:schemeClr val="tx1"/>
                </a:solidFill>
                <a:effectLst/>
                <a:uLnTx/>
                <a:uFillTx/>
                <a:cs typeface="Arial" pitchFamily="34" charset="0"/>
              </a:rPr>
              <a:t>crores</a:t>
            </a:r>
            <a:r>
              <a:rPr kumimoji="0" lang="en-US" sz="2000" b="1" i="0" u="none" strike="noStrike" kern="1200" cap="none" spc="0" normalizeH="0" baseline="0" noProof="0" dirty="0" smtClean="0">
                <a:ln>
                  <a:noFill/>
                </a:ln>
                <a:solidFill>
                  <a:schemeClr val="tx1"/>
                </a:solidFill>
                <a:effectLst/>
                <a:uLnTx/>
                <a:uFillTx/>
                <a:cs typeface="Arial" pitchFamily="34" charset="0"/>
              </a:rPr>
              <a:t> </a:t>
            </a:r>
            <a:r>
              <a:rPr kumimoji="0" lang="en-US" sz="2000" b="0" i="0" u="none" strike="noStrike" kern="1200" cap="none" spc="0" normalizeH="0" baseline="0" noProof="0" dirty="0" smtClean="0">
                <a:ln>
                  <a:noFill/>
                </a:ln>
                <a:solidFill>
                  <a:schemeClr val="tx1"/>
                </a:solidFill>
                <a:effectLst/>
                <a:uLnTx/>
                <a:uFillTx/>
                <a:cs typeface="Arial" pitchFamily="34" charset="0"/>
              </a:rPr>
              <a:t>people in India suffer from Pre-diabetes</a:t>
            </a:r>
          </a:p>
          <a:p>
            <a:pPr marL="342900" marR="0" lvl="0" indent="-342900" algn="l" defTabSz="914400" rtl="0" eaLnBrk="0" fontAlgn="base" latinLnBrk="0" hangingPunct="0">
              <a:spcBef>
                <a:spcPts val="4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Arial" pitchFamily="34" charset="0"/>
              </a:rPr>
              <a:t>Diabetes kills more than </a:t>
            </a:r>
            <a:r>
              <a:rPr kumimoji="0" lang="en-US" sz="2000" b="1" i="0" u="none" strike="noStrike" kern="1200" cap="none" spc="0" normalizeH="0" baseline="0" noProof="0" dirty="0" smtClean="0">
                <a:ln>
                  <a:noFill/>
                </a:ln>
                <a:solidFill>
                  <a:schemeClr val="tx1"/>
                </a:solidFill>
                <a:effectLst/>
                <a:uLnTx/>
                <a:uFillTx/>
                <a:cs typeface="Arial" pitchFamily="34" charset="0"/>
              </a:rPr>
              <a:t>10 </a:t>
            </a:r>
            <a:r>
              <a:rPr kumimoji="0" lang="en-US" sz="2000" b="1" i="0" u="none" strike="noStrike" kern="1200" cap="none" spc="0" normalizeH="0" baseline="0" noProof="0" dirty="0" err="1" smtClean="0">
                <a:ln>
                  <a:noFill/>
                </a:ln>
                <a:solidFill>
                  <a:schemeClr val="tx1"/>
                </a:solidFill>
                <a:effectLst/>
                <a:uLnTx/>
                <a:uFillTx/>
                <a:cs typeface="Arial" pitchFamily="34" charset="0"/>
              </a:rPr>
              <a:t>lakh</a:t>
            </a:r>
            <a:r>
              <a:rPr kumimoji="0" lang="en-US" sz="2000" b="1" i="0" u="none" strike="noStrike" kern="1200" cap="none" spc="0" normalizeH="0" baseline="0" noProof="0" dirty="0" smtClean="0">
                <a:ln>
                  <a:noFill/>
                </a:ln>
                <a:solidFill>
                  <a:schemeClr val="tx1"/>
                </a:solidFill>
                <a:effectLst/>
                <a:uLnTx/>
                <a:uFillTx/>
                <a:cs typeface="Arial" pitchFamily="34" charset="0"/>
              </a:rPr>
              <a:t> </a:t>
            </a:r>
            <a:r>
              <a:rPr kumimoji="0" lang="en-US" sz="2000" b="0" i="0" u="none" strike="noStrike" kern="1200" cap="none" spc="0" normalizeH="0" baseline="0" noProof="0" dirty="0" smtClean="0">
                <a:ln>
                  <a:noFill/>
                </a:ln>
                <a:solidFill>
                  <a:schemeClr val="tx1"/>
                </a:solidFill>
                <a:effectLst/>
                <a:uLnTx/>
                <a:uFillTx/>
                <a:cs typeface="Arial" pitchFamily="34" charset="0"/>
              </a:rPr>
              <a:t>Indians every year</a:t>
            </a:r>
          </a:p>
          <a:p>
            <a:pPr marL="342900" marR="0" lvl="0" indent="-342900" algn="l" defTabSz="914400" rtl="0" eaLnBrk="0" fontAlgn="base" latinLnBrk="0" hangingPunct="0">
              <a:spcBef>
                <a:spcPts val="4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cs typeface="Arial" pitchFamily="34" charset="0"/>
              </a:rPr>
              <a:t>Annual cost of diabetes in India - </a:t>
            </a:r>
            <a:r>
              <a:rPr kumimoji="0" lang="en-US" sz="2000" b="1" i="0" u="none" strike="noStrike" kern="1200" cap="none" spc="0" normalizeH="0" baseline="0" noProof="0" dirty="0" smtClean="0">
                <a:ln>
                  <a:noFill/>
                </a:ln>
                <a:solidFill>
                  <a:schemeClr val="tx1"/>
                </a:solidFill>
                <a:effectLst/>
                <a:uLnTx/>
                <a:uFillTx/>
                <a:cs typeface="Arial" pitchFamily="34" charset="0"/>
              </a:rPr>
              <a:t>Rs.34,000</a:t>
            </a:r>
            <a:r>
              <a:rPr kumimoji="0" lang="en-US" sz="2000" b="0" i="0" u="none" strike="noStrike" kern="1200" cap="none" spc="0" normalizeH="0" baseline="0" noProof="0" dirty="0" smtClean="0">
                <a:ln>
                  <a:noFill/>
                </a:ln>
                <a:solidFill>
                  <a:schemeClr val="tx1"/>
                </a:solidFill>
                <a:effectLst/>
                <a:uLnTx/>
                <a:uFillTx/>
                <a:cs typeface="Arial" pitchFamily="34" charset="0"/>
              </a:rPr>
              <a:t> </a:t>
            </a:r>
            <a:r>
              <a:rPr kumimoji="0" lang="en-US" sz="2000" b="0" i="0" u="none" strike="noStrike" kern="1200" cap="none" spc="0" normalizeH="0" baseline="0" noProof="0" dirty="0" err="1" smtClean="0">
                <a:ln>
                  <a:noFill/>
                </a:ln>
                <a:solidFill>
                  <a:schemeClr val="tx1"/>
                </a:solidFill>
                <a:effectLst/>
                <a:uLnTx/>
                <a:uFillTx/>
                <a:cs typeface="Arial" pitchFamily="34" charset="0"/>
              </a:rPr>
              <a:t>crore</a:t>
            </a:r>
            <a:r>
              <a:rPr kumimoji="0" lang="en-US" sz="2000" b="0" i="0" u="none" strike="noStrike" kern="1200" cap="none" spc="0" normalizeH="0" baseline="0" noProof="0" dirty="0" smtClean="0">
                <a:ln>
                  <a:noFill/>
                </a:ln>
                <a:solidFill>
                  <a:schemeClr val="tx1"/>
                </a:solidFill>
                <a:effectLst/>
                <a:uLnTx/>
                <a:uFillTx/>
                <a:cs typeface="Arial" pitchFamily="34" charset="0"/>
              </a:rPr>
              <a:t> </a:t>
            </a:r>
          </a:p>
          <a:p>
            <a:pPr marL="228600" indent="-228600" eaLnBrk="0" fontAlgn="base" hangingPunct="0">
              <a:spcBef>
                <a:spcPts val="400"/>
              </a:spcBef>
              <a:spcAft>
                <a:spcPct val="0"/>
              </a:spcAft>
              <a:buFont typeface="Arial" pitchFamily="34" charset="0"/>
              <a:buChar char="•"/>
              <a:defRPr/>
            </a:pPr>
            <a:r>
              <a:rPr kumimoji="0" lang="en-US" sz="1600" b="0" i="0" u="none" strike="noStrike" kern="1200" cap="none" spc="0" normalizeH="0" baseline="0" noProof="0" dirty="0" smtClean="0">
                <a:ln>
                  <a:noFill/>
                </a:ln>
                <a:solidFill>
                  <a:schemeClr val="tx1"/>
                </a:solidFill>
                <a:effectLst/>
                <a:uLnTx/>
                <a:uFillTx/>
                <a:cs typeface="Arial" pitchFamily="34" charset="0"/>
              </a:rPr>
              <a:t>(cost includes medicines, consultation and hospital</a:t>
            </a:r>
            <a:r>
              <a:rPr kumimoji="0" lang="en-US" sz="1600" b="0" i="0" u="none" strike="noStrike" kern="1200" cap="none" spc="0" normalizeH="0" noProof="0" dirty="0" smtClean="0">
                <a:ln>
                  <a:noFill/>
                </a:ln>
                <a:solidFill>
                  <a:schemeClr val="tx1"/>
                </a:solidFill>
                <a:effectLst/>
                <a:uLnTx/>
                <a:uFillTx/>
                <a:cs typeface="Arial" pitchFamily="34" charset="0"/>
              </a:rPr>
              <a:t> </a:t>
            </a:r>
            <a:r>
              <a:rPr kumimoji="0" lang="en-US" sz="1600" b="0" i="0" u="none" strike="noStrike" kern="1200" cap="none" spc="0" normalizeH="0" baseline="0" noProof="0" dirty="0" smtClean="0">
                <a:ln>
                  <a:noFill/>
                </a:ln>
                <a:solidFill>
                  <a:schemeClr val="tx1"/>
                </a:solidFill>
                <a:effectLst/>
                <a:uLnTx/>
                <a:uFillTx/>
                <a:cs typeface="Arial" pitchFamily="34" charset="0"/>
              </a:rPr>
              <a:t>charges)</a:t>
            </a:r>
          </a:p>
          <a:p>
            <a:pPr marL="228600" indent="-228600" eaLnBrk="0" hangingPunct="0">
              <a:spcBef>
                <a:spcPts val="400"/>
              </a:spcBef>
              <a:buFont typeface="Arial" pitchFamily="34" charset="0"/>
              <a:buChar char="•"/>
            </a:pPr>
            <a:r>
              <a:rPr lang="en-US" sz="2000" b="1" dirty="0" smtClean="0">
                <a:cs typeface="Arial" pitchFamily="34" charset="0"/>
              </a:rPr>
              <a:t>One third </a:t>
            </a:r>
            <a:r>
              <a:rPr lang="en-US" sz="2000" dirty="0" smtClean="0">
                <a:cs typeface="Arial" pitchFamily="34" charset="0"/>
              </a:rPr>
              <a:t>of diabetics develop Coronary Artery Disease (CAD)</a:t>
            </a:r>
            <a:endParaRPr kumimoji="0" lang="en-US" sz="2000" b="0" i="0" u="none" strike="noStrike" kern="1200" cap="none" spc="0" normalizeH="0" baseline="0" noProof="0" dirty="0" smtClean="0">
              <a:ln>
                <a:noFill/>
              </a:ln>
              <a:solidFill>
                <a:schemeClr val="tx1"/>
              </a:solidFill>
              <a:effectLst/>
              <a:uLnTx/>
              <a:uFillTx/>
              <a:cs typeface="Arial" pitchFamily="34" charset="0"/>
            </a:endParaRPr>
          </a:p>
        </p:txBody>
      </p:sp>
      <p:pic>
        <p:nvPicPr>
          <p:cNvPr id="4" name="Picture 3" descr="diabetes1.jpg"/>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a:xfrm>
            <a:off x="6059904" y="1981200"/>
            <a:ext cx="2877553" cy="3124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562600" y="6273225"/>
            <a:ext cx="3581400" cy="584775"/>
          </a:xfrm>
          <a:prstGeom prst="rect">
            <a:avLst/>
          </a:prstGeom>
          <a:noFill/>
        </p:spPr>
        <p:txBody>
          <a:bodyPr wrap="square" rtlCol="0">
            <a:spAutoFit/>
          </a:bodyPr>
          <a:lstStyle/>
          <a:p>
            <a:r>
              <a:rPr lang="en-US" sz="1400" b="1" dirty="0" smtClean="0"/>
              <a:t>Source: *</a:t>
            </a:r>
            <a:r>
              <a:rPr lang="en-US" sz="1400" dirty="0" smtClean="0"/>
              <a:t>Public Health Foundation of India (PHFI) &amp; World Health Organization (WHO</a:t>
            </a:r>
            <a:r>
              <a:rPr lang="en-US"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09730" y="258580"/>
            <a:ext cx="8610600" cy="990600"/>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bg1"/>
                </a:solidFill>
                <a:effectLst/>
                <a:uLnTx/>
                <a:uFillTx/>
                <a:latin typeface="Times" pitchFamily="18" charset="0"/>
              </a:rPr>
              <a:t>Symptoms of Diabetes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pic>
        <p:nvPicPr>
          <p:cNvPr id="3" name="Picture 2" descr="http://www.diabetes.co.uk/images/posters/symptoms.gif"/>
          <p:cNvPicPr>
            <a:picLocks noChangeAspect="1" noChangeArrowheads="1"/>
          </p:cNvPicPr>
          <p:nvPr/>
        </p:nvPicPr>
        <p:blipFill>
          <a:blip r:embed="rId2" cstate="screen">
            <a:extLst>
              <a:ext uri="{28A0092B-C50C-407E-A947-70E740481C1C}">
                <a14:useLocalDpi xmlns="" xmlns:a14="http://schemas.microsoft.com/office/drawing/2010/main"/>
              </a:ext>
            </a:extLst>
          </a:blip>
          <a:srcRect b="15294"/>
          <a:stretch>
            <a:fillRect/>
          </a:stretch>
        </p:blipFill>
        <p:spPr bwMode="auto">
          <a:xfrm>
            <a:off x="4800600" y="1367850"/>
            <a:ext cx="3810000" cy="4572000"/>
          </a:xfrm>
          <a:prstGeom prst="rect">
            <a:avLst/>
          </a:prstGeom>
          <a:ln>
            <a:noFill/>
          </a:ln>
          <a:effectLst>
            <a:outerShdw blurRad="292100" dist="139700" dir="2700000" algn="tl" rotWithShape="0">
              <a:srgbClr val="333333">
                <a:alpha val="65000"/>
              </a:srgbClr>
            </a:outerShdw>
          </a:effectLst>
        </p:spPr>
      </p:pic>
      <p:pic>
        <p:nvPicPr>
          <p:cNvPr id="4" name="Picture 4" descr="http://www.diabetes.co.uk/images/posters/type-2-risk-factors.gif"/>
          <p:cNvPicPr>
            <a:picLocks noChangeAspect="1" noChangeArrowheads="1"/>
          </p:cNvPicPr>
          <p:nvPr/>
        </p:nvPicPr>
        <p:blipFill>
          <a:blip r:embed="rId3" cstate="screen">
            <a:extLst>
              <a:ext uri="{28A0092B-C50C-407E-A947-70E740481C1C}">
                <a14:useLocalDpi xmlns="" xmlns:a14="http://schemas.microsoft.com/office/drawing/2010/main"/>
              </a:ext>
            </a:extLst>
          </a:blip>
          <a:srcRect b="15094"/>
          <a:stretch>
            <a:fillRect/>
          </a:stretch>
        </p:blipFill>
        <p:spPr bwMode="auto">
          <a:xfrm>
            <a:off x="609600" y="1367850"/>
            <a:ext cx="3810000" cy="4572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73570" y="6091535"/>
            <a:ext cx="8763000" cy="523220"/>
          </a:xfrm>
          <a:prstGeom prst="rect">
            <a:avLst/>
          </a:prstGeom>
          <a:noFill/>
        </p:spPr>
        <p:txBody>
          <a:bodyPr wrap="square" rtlCol="0">
            <a:spAutoFit/>
          </a:bodyPr>
          <a:lstStyle/>
          <a:p>
            <a:pPr algn="ctr"/>
            <a:r>
              <a:rPr lang="en-US" sz="2800" b="1" dirty="0" smtClean="0">
                <a:solidFill>
                  <a:srgbClr val="1B3B90"/>
                </a:solidFill>
                <a:cs typeface="Arial" pitchFamily="34" charset="0"/>
              </a:rPr>
              <a:t>Diabetes can affect anyone, don’t ignore any symptoms</a:t>
            </a:r>
            <a:endParaRPr lang="en-US" sz="2800" b="1" dirty="0">
              <a:solidFill>
                <a:srgbClr val="1B3B90"/>
              </a:solidFill>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36457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Times" pitchFamily="18" charset="0"/>
                <a:ea typeface="+mj-ea"/>
                <a:cs typeface="+mj-cs"/>
              </a:rPr>
              <a:t>Complications associated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1B3B90"/>
                </a:solidFill>
                <a:effectLst/>
                <a:uLnTx/>
                <a:uFillTx/>
                <a:latin typeface="Times" pitchFamily="18" charset="0"/>
                <a:ea typeface="+mj-ea"/>
                <a:cs typeface="+mj-cs"/>
              </a:rPr>
              <a:t>with Diabetes </a:t>
            </a:r>
            <a:endParaRPr kumimoji="0" lang="en-US" sz="3200" b="1" i="0" u="none" strike="noStrike" kern="1200" cap="none" spc="0" normalizeH="0" baseline="0" noProof="0" dirty="0">
              <a:ln>
                <a:noFill/>
              </a:ln>
              <a:solidFill>
                <a:srgbClr val="1B3B90"/>
              </a:solidFill>
              <a:effectLst/>
              <a:uLnTx/>
              <a:uFillTx/>
              <a:latin typeface="Times" pitchFamily="18" charset="0"/>
              <a:ea typeface="+mj-ea"/>
              <a:cs typeface="+mj-cs"/>
            </a:endParaRPr>
          </a:p>
        </p:txBody>
      </p:sp>
      <p:sp>
        <p:nvSpPr>
          <p:cNvPr id="4" name="Content Placeholder 4"/>
          <p:cNvSpPr txBox="1">
            <a:spLocks/>
          </p:cNvSpPr>
          <p:nvPr/>
        </p:nvSpPr>
        <p:spPr>
          <a:xfrm>
            <a:off x="6553200" y="2286000"/>
            <a:ext cx="2590800" cy="38862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Blindness</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Kidney Failure</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Heart Attack</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Stroke</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Periodontal disease</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Foot amputation</a:t>
            </a:r>
          </a:p>
          <a:p>
            <a:pPr marL="274320" marR="0" lvl="0" indent="-27432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Nerve Damage</a:t>
            </a:r>
            <a:endParaRPr kumimoji="0" lang="en-US" sz="2400" b="0" i="0" u="none" strike="noStrike" kern="1200" cap="none" spc="0" normalizeH="0" baseline="0" noProof="0" dirty="0">
              <a:ln>
                <a:noFill/>
              </a:ln>
              <a:solidFill>
                <a:schemeClr val="tx1"/>
              </a:solidFill>
              <a:effectLst/>
              <a:uLnTx/>
              <a:uFillTx/>
              <a:cs typeface="Arial" pitchFamily="34" charset="0"/>
            </a:endParaRPr>
          </a:p>
        </p:txBody>
      </p:sp>
      <p:pic>
        <p:nvPicPr>
          <p:cNvPr id="6" name="Picture 5" descr="47245589_xl.jpg"/>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a:xfrm>
            <a:off x="143836" y="1524001"/>
            <a:ext cx="6261186" cy="510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erala_ayueda_package_tours.jpg"/>
          <p:cNvPicPr>
            <a:picLocks noChangeAspect="1"/>
          </p:cNvPicPr>
          <p:nvPr/>
        </p:nvPicPr>
        <p:blipFill>
          <a:blip r:embed="rId2"/>
          <a:stretch>
            <a:fillRect/>
          </a:stretch>
        </p:blipFill>
        <p:spPr>
          <a:xfrm>
            <a:off x="14468" y="1219200"/>
            <a:ext cx="9129532" cy="5342467"/>
          </a:xfrm>
          <a:prstGeom prst="rect">
            <a:avLst/>
          </a:prstGeom>
        </p:spPr>
      </p:pic>
      <p:sp>
        <p:nvSpPr>
          <p:cNvPr id="4" name="TextBox 3"/>
          <p:cNvSpPr txBox="1"/>
          <p:nvPr/>
        </p:nvSpPr>
        <p:spPr>
          <a:xfrm>
            <a:off x="246137" y="413474"/>
            <a:ext cx="184666" cy="369332"/>
          </a:xfrm>
          <a:prstGeom prst="rect">
            <a:avLst/>
          </a:prstGeom>
          <a:noFill/>
        </p:spPr>
        <p:txBody>
          <a:bodyPr wrap="none" rtlCol="0">
            <a:spAutoFit/>
          </a:bodyPr>
          <a:lstStyle/>
          <a:p>
            <a:endParaRPr lang="en-US" dirty="0"/>
          </a:p>
        </p:txBody>
      </p:sp>
      <p:sp>
        <p:nvSpPr>
          <p:cNvPr id="8" name="TextBox 7"/>
          <p:cNvSpPr txBox="1"/>
          <p:nvPr/>
        </p:nvSpPr>
        <p:spPr>
          <a:xfrm>
            <a:off x="3429000" y="5577590"/>
            <a:ext cx="2286000" cy="923330"/>
          </a:xfrm>
          <a:prstGeom prst="rect">
            <a:avLst/>
          </a:prstGeom>
          <a:solidFill>
            <a:schemeClr val="bg1"/>
          </a:solidFill>
        </p:spPr>
        <p:txBody>
          <a:bodyPr wrap="square" rtlCol="0">
            <a:spAutoFit/>
          </a:bodyPr>
          <a:lstStyle/>
          <a:p>
            <a:r>
              <a:rPr lang="en-US" sz="5400" b="1" dirty="0" smtClean="0">
                <a:solidFill>
                  <a:srgbClr val="1B3B90"/>
                </a:solidFill>
                <a:latin typeface="Times" pitchFamily="18" charset="0"/>
              </a:rPr>
              <a:t>Why</a:t>
            </a:r>
            <a:endParaRPr lang="en-US" sz="5400" b="1" dirty="0">
              <a:solidFill>
                <a:srgbClr val="1B3B90"/>
              </a:solidFill>
              <a:latin typeface="Times" pitchFamily="18" charset="0"/>
            </a:endParaRPr>
          </a:p>
        </p:txBody>
      </p:sp>
      <p:sp>
        <p:nvSpPr>
          <p:cNvPr id="10" name="TextBox 9"/>
          <p:cNvSpPr txBox="1"/>
          <p:nvPr/>
        </p:nvSpPr>
        <p:spPr>
          <a:xfrm>
            <a:off x="7924800" y="5422691"/>
            <a:ext cx="1219200" cy="1107996"/>
          </a:xfrm>
          <a:prstGeom prst="rect">
            <a:avLst/>
          </a:prstGeom>
          <a:solidFill>
            <a:schemeClr val="bg1"/>
          </a:solidFill>
        </p:spPr>
        <p:txBody>
          <a:bodyPr wrap="square" rtlCol="0">
            <a:spAutoFit/>
          </a:bodyPr>
          <a:lstStyle/>
          <a:p>
            <a:r>
              <a:rPr lang="en-US" sz="6600" b="1" dirty="0">
                <a:solidFill>
                  <a:srgbClr val="1B3B90"/>
                </a:solidFill>
                <a:latin typeface="Times" pitchFamily="18" charset="0"/>
              </a:rPr>
              <a:t>?</a:t>
            </a:r>
          </a:p>
        </p:txBody>
      </p:sp>
      <p:pic>
        <p:nvPicPr>
          <p:cNvPr id="9" name="Picture 20" descr="logo1.jp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105400" y="5791200"/>
            <a:ext cx="2895600" cy="710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eta-para-Diabeticos-Tipo-1-6.jpg"/>
          <p:cNvPicPr>
            <a:picLocks noChangeAspect="1"/>
          </p:cNvPicPr>
          <p:nvPr/>
        </p:nvPicPr>
        <p:blipFill>
          <a:blip r:embed="rId2"/>
          <a:stretch>
            <a:fillRect/>
          </a:stretch>
        </p:blipFill>
        <p:spPr>
          <a:xfrm>
            <a:off x="1981202" y="2760372"/>
            <a:ext cx="5105398" cy="3662920"/>
          </a:xfrm>
          <a:prstGeom prst="rect">
            <a:avLst/>
          </a:prstGeom>
          <a:ln>
            <a:noFill/>
          </a:ln>
          <a:effectLst>
            <a:outerShdw blurRad="292100" dist="139700" dir="2700000" algn="tl" rotWithShape="0">
              <a:srgbClr val="333333">
                <a:alpha val="65000"/>
              </a:srgbClr>
            </a:outerShdw>
          </a:effectLst>
        </p:spPr>
      </p:pic>
      <p:sp>
        <p:nvSpPr>
          <p:cNvPr id="3" name="Title 5"/>
          <p:cNvSpPr txBox="1">
            <a:spLocks/>
          </p:cNvSpPr>
          <p:nvPr/>
        </p:nvSpPr>
        <p:spPr>
          <a:xfrm>
            <a:off x="266701" y="1236372"/>
            <a:ext cx="8534400" cy="152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1B3B90"/>
                </a:solidFill>
                <a:effectLst/>
                <a:uLnTx/>
                <a:uFillTx/>
                <a:latin typeface="+mj-lt"/>
                <a:ea typeface="+mj-ea"/>
                <a:cs typeface="+mj-cs"/>
              </a:rPr>
              <a:t>                       </a:t>
            </a:r>
            <a:r>
              <a:rPr kumimoji="0" lang="en-US" sz="6000" b="1" i="0" u="none" strike="noStrike" kern="1200" cap="none" spc="0" normalizeH="0" baseline="0" noProof="0" dirty="0" err="1" smtClean="0">
                <a:ln>
                  <a:noFill/>
                </a:ln>
                <a:solidFill>
                  <a:srgbClr val="1B3B90"/>
                </a:solidFill>
                <a:effectLst/>
                <a:uLnTx/>
                <a:uFillTx/>
                <a:latin typeface="+mj-lt"/>
                <a:ea typeface="+mj-ea"/>
                <a:cs typeface="+mj-cs"/>
              </a:rPr>
              <a:t>Gluco</a:t>
            </a:r>
            <a:r>
              <a:rPr lang="en-US" sz="6000" b="1" dirty="0" err="1" smtClean="0">
                <a:solidFill>
                  <a:srgbClr val="FFC000"/>
                </a:solidFill>
                <a:latin typeface="+mj-lt"/>
                <a:ea typeface="+mj-ea"/>
                <a:cs typeface="+mj-cs"/>
              </a:rPr>
              <a:t>h</a:t>
            </a:r>
            <a:r>
              <a:rPr kumimoji="0" lang="en-US" sz="6000" b="1" i="0" u="none" strike="noStrike" kern="1200" cap="none" spc="0" normalizeH="0" baseline="0" noProof="0" dirty="0" err="1" smtClean="0">
                <a:ln>
                  <a:noFill/>
                </a:ln>
                <a:solidFill>
                  <a:srgbClr val="FFC000"/>
                </a:solidFill>
                <a:effectLst/>
                <a:uLnTx/>
                <a:uFillTx/>
                <a:latin typeface="+mj-lt"/>
                <a:ea typeface="+mj-ea"/>
                <a:cs typeface="+mj-cs"/>
              </a:rPr>
              <a:t>ealth</a:t>
            </a:r>
            <a:endParaRPr kumimoji="0" lang="en-US" sz="6000" b="1" i="0" u="none" strike="noStrike" kern="1200" cap="none" spc="0" normalizeH="0" baseline="0" noProof="0" dirty="0" smtClean="0">
              <a:ln>
                <a:noFill/>
              </a:ln>
              <a:solidFill>
                <a:srgbClr val="FFC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B3B90"/>
                </a:solidFill>
                <a:effectLst/>
                <a:uLnTx/>
                <a:uFillTx/>
                <a:latin typeface="+mj-lt"/>
                <a:ea typeface="+mj-ea"/>
                <a:cs typeface="+mj-cs"/>
              </a:rPr>
              <a:t>Maintain</a:t>
            </a:r>
            <a:r>
              <a:rPr kumimoji="0" lang="en-US" sz="2400" b="1" i="0" u="none" strike="noStrike" kern="1200" cap="none" spc="0" normalizeH="0" noProof="0" dirty="0" smtClean="0">
                <a:ln>
                  <a:noFill/>
                </a:ln>
                <a:solidFill>
                  <a:srgbClr val="1B3B90"/>
                </a:solidFill>
                <a:effectLst/>
                <a:uLnTx/>
                <a:uFillTx/>
                <a:latin typeface="+mj-lt"/>
                <a:ea typeface="+mj-ea"/>
                <a:cs typeface="+mj-cs"/>
              </a:rPr>
              <a:t> Health, Naturally!</a:t>
            </a:r>
            <a:endParaRPr kumimoji="0" lang="en-US" sz="2400" b="0" i="0" u="none" strike="noStrike" kern="1200" cap="none" spc="0" normalizeH="0" baseline="0" noProof="0" dirty="0" smtClean="0">
              <a:ln>
                <a:noFill/>
              </a:ln>
              <a:solidFill>
                <a:srgbClr val="1B3B90"/>
              </a:solidFill>
              <a:effectLst/>
              <a:uLnTx/>
              <a:uFillTx/>
              <a:latin typeface="+mj-lt"/>
              <a:ea typeface="+mj-ea"/>
              <a:cs typeface="+mj-cs"/>
            </a:endParaRPr>
          </a:p>
        </p:txBody>
      </p:sp>
      <p:pic>
        <p:nvPicPr>
          <p:cNvPr id="5" name="Picture 3" descr="C:\Users\Abhinav\Desktop\Logos\Ayushante_wo bg.pn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808220" y="1447800"/>
            <a:ext cx="3581400" cy="7932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Times" pitchFamily="18" charset="0"/>
                <a:ea typeface="+mj-ea"/>
                <a:cs typeface="+mj-cs"/>
              </a:rPr>
              <a:t>Glucohealth</a:t>
            </a:r>
            <a:r>
              <a:rPr kumimoji="0" lang="en-US" sz="4000" b="1" i="0" u="none" strike="noStrike" kern="1200" cap="none" spc="0" normalizeH="0" baseline="0" noProof="0" dirty="0" smtClean="0">
                <a:ln>
                  <a:noFill/>
                </a:ln>
                <a:solidFill>
                  <a:schemeClr val="bg1"/>
                </a:solidFill>
                <a:effectLst/>
                <a:uLnTx/>
                <a:uFillTx/>
                <a:latin typeface="Times" pitchFamily="18" charset="0"/>
                <a:ea typeface="+mj-ea"/>
                <a:cs typeface="+mj-cs"/>
              </a:rPr>
              <a:t> Benefits</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304800" y="1665040"/>
            <a:ext cx="5334000" cy="4659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Assists the body to maintain normal </a:t>
            </a:r>
            <a:r>
              <a:rPr lang="en-US" sz="2000" dirty="0" err="1" smtClean="0">
                <a:latin typeface="+mn-lt"/>
                <a:ea typeface="Perpetua"/>
                <a:cs typeface="Perpetua"/>
              </a:rPr>
              <a:t>glycemic</a:t>
            </a:r>
            <a:r>
              <a:rPr lang="en-US" sz="2000" dirty="0" smtClean="0">
                <a:latin typeface="+mn-lt"/>
                <a:ea typeface="Perpetua"/>
                <a:cs typeface="Perpetua"/>
              </a:rPr>
              <a:t> health </a:t>
            </a:r>
            <a:endParaRPr lang="en-IN" sz="2000" dirty="0" smtClean="0">
              <a:latin typeface="+mn-lt"/>
              <a:ea typeface="Perpetua"/>
              <a:cs typeface="Perpetua"/>
            </a:endParaRPr>
          </a:p>
          <a:p>
            <a:pPr marL="342900" marR="0" lvl="0" indent="-342900" algn="l" defTabSz="914400" rtl="0" eaLnBrk="1" fontAlgn="auto" latinLnBrk="0" hangingPunct="1">
              <a:lnSpc>
                <a:spcPct val="11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Helps strengthen the pancreas</a:t>
            </a:r>
            <a:endParaRPr lang="en-IN" sz="2000" dirty="0" smtClean="0">
              <a:latin typeface="+mn-lt"/>
              <a:ea typeface="Perpetua"/>
              <a:cs typeface="Perpetua"/>
            </a:endParaRPr>
          </a:p>
          <a:p>
            <a:pPr marL="342900" marR="0" lvl="0" indent="-342900" algn="l" defTabSz="914400" rtl="0" eaLnBrk="1" fontAlgn="auto" latinLnBrk="0" hangingPunct="1">
              <a:lnSpc>
                <a:spcPct val="11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Helps to optimize insulin secretion</a:t>
            </a:r>
            <a:endParaRPr lang="en-IN" sz="2000" dirty="0" smtClean="0">
              <a:latin typeface="+mn-lt"/>
              <a:ea typeface="Perpetua"/>
              <a:cs typeface="Perpetua"/>
            </a:endParaRPr>
          </a:p>
          <a:p>
            <a:pPr marL="342900" marR="0" lvl="0" indent="-342900" algn="l" defTabSz="914400" rtl="0" eaLnBrk="1" fontAlgn="auto" latinLnBrk="0" hangingPunct="1">
              <a:lnSpc>
                <a:spcPct val="11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Facilitates gradual glucose absorption</a:t>
            </a:r>
            <a:endParaRPr lang="en-IN" sz="2000" dirty="0" smtClean="0">
              <a:latin typeface="+mn-lt"/>
              <a:ea typeface="Perpetua"/>
              <a:cs typeface="Perpetua"/>
            </a:endParaRPr>
          </a:p>
          <a:p>
            <a:pPr marL="342900" marR="0" lvl="0" indent="-342900" algn="l" defTabSz="914400" rtl="0" eaLnBrk="1" fontAlgn="auto" latinLnBrk="0" hangingPunct="1">
              <a:lnSpc>
                <a:spcPct val="110000"/>
              </a:lnSpc>
              <a:spcBef>
                <a:spcPct val="20000"/>
              </a:spcBef>
              <a:spcAft>
                <a:spcPts val="0"/>
              </a:spcAft>
              <a:buClrTx/>
              <a:buSzTx/>
              <a:buFont typeface="Wingdings" pitchFamily="2" charset="2"/>
              <a:buChar char="ü"/>
              <a:tabLst/>
              <a:defRPr/>
            </a:pPr>
            <a:r>
              <a:rPr lang="en-US" sz="2000" dirty="0" smtClean="0">
                <a:ea typeface="Perpetua"/>
                <a:cs typeface="Perpetua"/>
              </a:rPr>
              <a:t>Helps to p</a:t>
            </a:r>
            <a:r>
              <a:rPr lang="en-US" sz="2000" dirty="0" smtClean="0">
                <a:latin typeface="+mn-lt"/>
                <a:ea typeface="Perpetua"/>
                <a:cs typeface="Perpetua"/>
              </a:rPr>
              <a:t>revent oxidative damages</a:t>
            </a:r>
            <a:endParaRPr lang="en-IN" sz="2000" dirty="0" smtClean="0">
              <a:latin typeface="+mn-lt"/>
              <a:ea typeface="Perpetua"/>
              <a:cs typeface="Perpetua"/>
            </a:endParaRPr>
          </a:p>
          <a:p>
            <a:pPr marL="342900" marR="0" lvl="0" indent="-342900" algn="l" defTabSz="914400" rtl="0" eaLnBrk="1" fontAlgn="auto" latinLnBrk="0" hangingPunct="1">
              <a:lnSpc>
                <a:spcPct val="11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Regulate appetite to maintain a healthy body weight</a:t>
            </a:r>
            <a:endParaRPr lang="en-IN" sz="2000" dirty="0" smtClean="0">
              <a:latin typeface="+mn-lt"/>
              <a:ea typeface="Perpetua"/>
              <a:cs typeface="Perpetua"/>
            </a:endParaRPr>
          </a:p>
          <a:p>
            <a:pPr marL="342900" marR="0" lvl="0" indent="-342900" algn="l" defTabSz="914400" rtl="0" eaLnBrk="1" fontAlgn="auto" latinLnBrk="0" hangingPunct="1">
              <a:lnSpc>
                <a:spcPct val="110000"/>
              </a:lnSpc>
              <a:spcBef>
                <a:spcPct val="20000"/>
              </a:spcBef>
              <a:spcAft>
                <a:spcPts val="0"/>
              </a:spcAft>
              <a:buClrTx/>
              <a:buSzTx/>
              <a:buFont typeface="Wingdings" pitchFamily="2" charset="2"/>
              <a:buChar char="ü"/>
              <a:tabLst/>
              <a:defRPr/>
            </a:pPr>
            <a:r>
              <a:rPr lang="en-US" sz="2000" dirty="0" smtClean="0">
                <a:latin typeface="+mn-lt"/>
                <a:ea typeface="Perpetua"/>
                <a:cs typeface="Perpetua"/>
              </a:rPr>
              <a:t>Helps to provide strength to keep body free from chronic ailments of hyperglycemia</a:t>
            </a:r>
            <a:endParaRPr lang="en-IN" sz="2000" dirty="0" smtClean="0">
              <a:latin typeface="+mn-lt"/>
              <a:ea typeface="Perpetua"/>
              <a:cs typeface="Perpetua"/>
            </a:endParaRPr>
          </a:p>
        </p:txBody>
      </p:sp>
      <p:pic>
        <p:nvPicPr>
          <p:cNvPr id="4" name="Picture 3" descr="GlucoHealth.png"/>
          <p:cNvPicPr>
            <a:picLocks noChangeAspect="1"/>
          </p:cNvPicPr>
          <p:nvPr/>
        </p:nvPicPr>
        <p:blipFill>
          <a:blip r:embed="rId2" cstate="email"/>
          <a:stretch>
            <a:fillRect/>
          </a:stretch>
        </p:blipFill>
        <p:spPr>
          <a:xfrm>
            <a:off x="6292614" y="1905000"/>
            <a:ext cx="2546586"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52735"/>
            <a:ext cx="6019800" cy="400110"/>
          </a:xfrm>
          <a:prstGeom prst="rect">
            <a:avLst/>
          </a:prstGeom>
        </p:spPr>
        <p:txBody>
          <a:bodyPr wrap="square">
            <a:spAutoFit/>
          </a:bodyPr>
          <a:lstStyle/>
          <a:p>
            <a:pPr eaLnBrk="0" fontAlgn="auto" hangingPunct="0">
              <a:spcBef>
                <a:spcPts val="0"/>
              </a:spcBef>
              <a:spcAft>
                <a:spcPts val="0"/>
              </a:spcAft>
              <a:defRPr/>
            </a:pPr>
            <a:r>
              <a:rPr lang="en-US" sz="2000" b="1" dirty="0" smtClean="0">
                <a:solidFill>
                  <a:schemeClr val="bg1"/>
                </a:solidFill>
                <a:latin typeface="Times" pitchFamily="18" charset="0"/>
              </a:rPr>
              <a:t>Key </a:t>
            </a:r>
            <a:r>
              <a:rPr lang="en-US" sz="2000" b="1" dirty="0" err="1" smtClean="0">
                <a:solidFill>
                  <a:schemeClr val="bg1"/>
                </a:solidFill>
                <a:latin typeface="Times" pitchFamily="18" charset="0"/>
              </a:rPr>
              <a:t>Glycemic</a:t>
            </a:r>
            <a:r>
              <a:rPr lang="en-US" sz="2000" b="1" dirty="0" smtClean="0">
                <a:solidFill>
                  <a:schemeClr val="bg1"/>
                </a:solidFill>
                <a:latin typeface="Times" pitchFamily="18" charset="0"/>
              </a:rPr>
              <a:t> Supporting </a:t>
            </a:r>
            <a:r>
              <a:rPr lang="en-US" sz="2000" b="1" dirty="0" smtClean="0">
                <a:solidFill>
                  <a:schemeClr val="bg1"/>
                </a:solidFill>
                <a:latin typeface="Times" pitchFamily="18" charset="0"/>
              </a:rPr>
              <a:t>Ingredients in </a:t>
            </a:r>
            <a:r>
              <a:rPr lang="en-US" sz="2000" b="1" dirty="0" err="1" smtClean="0">
                <a:solidFill>
                  <a:schemeClr val="bg1"/>
                </a:solidFill>
                <a:latin typeface="Times" pitchFamily="18" charset="0"/>
              </a:rPr>
              <a:t>Glucohealth</a:t>
            </a:r>
            <a:r>
              <a:rPr lang="en-US" sz="2000" b="1" dirty="0" smtClean="0">
                <a:solidFill>
                  <a:schemeClr val="bg1"/>
                </a:solidFill>
                <a:latin typeface="Times" pitchFamily="18" charset="0"/>
              </a:rPr>
              <a:t> </a:t>
            </a:r>
            <a:endParaRPr lang="en-US" sz="2000" b="1" dirty="0">
              <a:solidFill>
                <a:schemeClr val="bg1"/>
              </a:solidFill>
              <a:latin typeface="Times" pitchFamily="18" charset="0"/>
            </a:endParaRPr>
          </a:p>
        </p:txBody>
      </p:sp>
      <p:graphicFrame>
        <p:nvGraphicFramePr>
          <p:cNvPr id="3" name="Table 2"/>
          <p:cNvGraphicFramePr>
            <a:graphicFrameLocks noGrp="1"/>
          </p:cNvGraphicFramePr>
          <p:nvPr/>
        </p:nvGraphicFramePr>
        <p:xfrm>
          <a:off x="152400" y="990333"/>
          <a:ext cx="8839200" cy="5784798"/>
        </p:xfrm>
        <a:graphic>
          <a:graphicData uri="http://schemas.openxmlformats.org/drawingml/2006/table">
            <a:tbl>
              <a:tblPr firstRow="1" bandRow="1">
                <a:tableStyleId>{5940675A-B579-460E-94D1-54222C63F5DA}</a:tableStyleId>
              </a:tblPr>
              <a:tblGrid>
                <a:gridCol w="1636886"/>
                <a:gridCol w="1391356"/>
                <a:gridCol w="1309511"/>
                <a:gridCol w="4501447"/>
              </a:tblGrid>
              <a:tr h="499248">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73950">
                <a:tc>
                  <a:txBody>
                    <a:bodyPr/>
                    <a:lstStyle/>
                    <a:p>
                      <a:endParaRPr lang="en-US" dirty="0"/>
                    </a:p>
                  </a:txBody>
                  <a:tcPr/>
                </a:tc>
                <a:tc>
                  <a:txBody>
                    <a:bodyPr/>
                    <a:lstStyle/>
                    <a:p>
                      <a:r>
                        <a:rPr lang="en-US" sz="1600" i="1" kern="1200" dirty="0" err="1" smtClean="0"/>
                        <a:t>Pterocarpus</a:t>
                      </a:r>
                      <a:r>
                        <a:rPr lang="en-US" sz="1600" i="1" kern="1200" dirty="0" smtClean="0"/>
                        <a:t> </a:t>
                      </a:r>
                      <a:r>
                        <a:rPr lang="en-US" sz="1600" i="1" kern="1200" dirty="0" err="1" smtClean="0"/>
                        <a:t>marsupium</a:t>
                      </a:r>
                      <a:r>
                        <a:rPr lang="en-US" sz="1600" i="1" kern="1200" dirty="0" smtClean="0"/>
                        <a:t> </a:t>
                      </a:r>
                      <a:endParaRPr lang="en-US" sz="1600" i="1" dirty="0"/>
                    </a:p>
                  </a:txBody>
                  <a:tcPr/>
                </a:tc>
                <a:tc>
                  <a:txBody>
                    <a:bodyPr/>
                    <a:lstStyle/>
                    <a:p>
                      <a:r>
                        <a:rPr lang="en-US" sz="1800" kern="1200" dirty="0" smtClean="0"/>
                        <a:t>Vijay </a:t>
                      </a:r>
                      <a:r>
                        <a:rPr lang="en-US" sz="1800" kern="1200" dirty="0" err="1" smtClean="0"/>
                        <a:t>Sar</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Is an effective blood glucose lowering agent and enhance regeneration of pancreatic </a:t>
                      </a:r>
                      <a:r>
                        <a:rPr lang="el-GR" dirty="0" smtClean="0"/>
                        <a:t>β</a:t>
                      </a:r>
                      <a:r>
                        <a:rPr lang="en-US" dirty="0" smtClean="0"/>
                        <a:t>-cells that produces</a:t>
                      </a:r>
                      <a:r>
                        <a:rPr lang="en-US" baseline="0" dirty="0" smtClean="0"/>
                        <a:t> insulin in the body.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It is hypo-</a:t>
                      </a:r>
                      <a:r>
                        <a:rPr lang="en-US" sz="1800" kern="1200" dirty="0" err="1" smtClean="0">
                          <a:solidFill>
                            <a:schemeClr val="tx1"/>
                          </a:solidFill>
                          <a:latin typeface="+mn-lt"/>
                          <a:ea typeface="+mn-ea"/>
                          <a:cs typeface="+mn-cs"/>
                        </a:rPr>
                        <a:t>cholesterolemic</a:t>
                      </a:r>
                      <a:r>
                        <a:rPr lang="en-US" sz="1800" kern="1200" dirty="0" smtClean="0">
                          <a:solidFill>
                            <a:schemeClr val="tx1"/>
                          </a:solidFill>
                          <a:latin typeface="+mn-lt"/>
                          <a:ea typeface="+mn-ea"/>
                          <a:cs typeface="+mn-cs"/>
                        </a:rPr>
                        <a:t>, increases insulin secretion</a:t>
                      </a:r>
                      <a:r>
                        <a:rPr lang="en-US" sz="1800" kern="1200" baseline="0" dirty="0" smtClean="0">
                          <a:solidFill>
                            <a:schemeClr val="tx1"/>
                          </a:solidFill>
                          <a:latin typeface="+mn-lt"/>
                          <a:ea typeface="+mn-ea"/>
                          <a:cs typeface="+mn-cs"/>
                        </a:rPr>
                        <a:t> and helps</a:t>
                      </a:r>
                      <a:r>
                        <a:rPr lang="en-US" sz="1800" kern="1200" dirty="0" smtClean="0">
                          <a:solidFill>
                            <a:schemeClr val="tx1"/>
                          </a:solidFill>
                          <a:latin typeface="+mn-lt"/>
                          <a:ea typeface="+mn-ea"/>
                          <a:cs typeface="+mn-cs"/>
                        </a:rPr>
                        <a:t> modulate glucose utilization by tissues</a:t>
                      </a:r>
                      <a:endParaRPr lang="en-IN" dirty="0" smtClean="0"/>
                    </a:p>
                  </a:txBody>
                  <a:tcPr/>
                </a:tc>
              </a:tr>
              <a:tr h="1673950">
                <a:tc>
                  <a:txBody>
                    <a:bodyPr/>
                    <a:lstStyle/>
                    <a:p>
                      <a:endParaRPr lang="en-US" dirty="0"/>
                    </a:p>
                  </a:txBody>
                  <a:tcPr/>
                </a:tc>
                <a:tc>
                  <a:txBody>
                    <a:bodyPr/>
                    <a:lstStyle/>
                    <a:p>
                      <a:r>
                        <a:rPr lang="en-US" sz="1600" i="1" kern="1200" dirty="0" err="1" smtClean="0"/>
                        <a:t>Cinnamomum</a:t>
                      </a:r>
                      <a:r>
                        <a:rPr lang="en-US" sz="1600" i="1" kern="1200" dirty="0" smtClean="0"/>
                        <a:t> </a:t>
                      </a:r>
                      <a:r>
                        <a:rPr lang="en-US" sz="1600" i="1" kern="1200" dirty="0" err="1" smtClean="0"/>
                        <a:t>zeylanicum</a:t>
                      </a:r>
                      <a:r>
                        <a:rPr lang="en-US" sz="1800" i="1" kern="1200" dirty="0" smtClean="0"/>
                        <a:t> </a:t>
                      </a:r>
                      <a:endParaRPr lang="en-US" i="1" dirty="0"/>
                    </a:p>
                  </a:txBody>
                  <a:tcPr/>
                </a:tc>
                <a:tc>
                  <a:txBody>
                    <a:bodyPr/>
                    <a:lstStyle/>
                    <a:p>
                      <a:r>
                        <a:rPr lang="en-US" sz="1800" kern="1200" dirty="0" smtClean="0"/>
                        <a:t>Cinnamon</a:t>
                      </a:r>
                      <a:r>
                        <a:rPr lang="en-US" sz="1800" kern="1200" baseline="0" dirty="0" smtClean="0"/>
                        <a:t>, </a:t>
                      </a:r>
                      <a:r>
                        <a:rPr lang="en-US" sz="1800" kern="1200" baseline="0" dirty="0" err="1" smtClean="0"/>
                        <a:t>dal-chini</a:t>
                      </a:r>
                      <a:endParaRPr lang="en-US" sz="18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It plays a regulatory role in glucose and cholesterol levels in the</a:t>
                      </a:r>
                      <a:r>
                        <a:rPr lang="en-US" sz="1800" kern="1200" baseline="0" dirty="0" smtClean="0">
                          <a:solidFill>
                            <a:schemeClr val="tx1"/>
                          </a:solidFill>
                          <a:latin typeface="+mn-lt"/>
                          <a:ea typeface="+mn-ea"/>
                          <a:cs typeface="+mn-cs"/>
                        </a:rPr>
                        <a:t> blood. It also helps to reduce </a:t>
                      </a:r>
                      <a:r>
                        <a:rPr lang="en-US" sz="1800" kern="1200" dirty="0" smtClean="0">
                          <a:solidFill>
                            <a:schemeClr val="tx1"/>
                          </a:solidFill>
                          <a:latin typeface="+mn-lt"/>
                          <a:ea typeface="+mn-ea"/>
                          <a:cs typeface="+mn-cs"/>
                        </a:rPr>
                        <a:t>triglyceride levels while raising HDL. It</a:t>
                      </a:r>
                      <a:r>
                        <a:rPr lang="en-US" sz="1800" kern="1200" baseline="0" dirty="0" smtClean="0">
                          <a:solidFill>
                            <a:schemeClr val="tx1"/>
                          </a:solidFill>
                          <a:latin typeface="+mn-lt"/>
                          <a:ea typeface="+mn-ea"/>
                          <a:cs typeface="+mn-cs"/>
                        </a:rPr>
                        <a:t> improves </a:t>
                      </a:r>
                      <a:r>
                        <a:rPr lang="en-US" sz="1800" kern="1200" dirty="0" smtClean="0">
                          <a:solidFill>
                            <a:schemeClr val="tx1"/>
                          </a:solidFill>
                          <a:latin typeface="+mn-lt"/>
                          <a:ea typeface="+mn-ea"/>
                          <a:cs typeface="+mn-cs"/>
                        </a:rPr>
                        <a:t>insulin sensitivity and  slow</a:t>
                      </a:r>
                      <a:r>
                        <a:rPr lang="en-US" sz="1800" kern="1200" baseline="0" dirty="0" smtClean="0">
                          <a:solidFill>
                            <a:schemeClr val="tx1"/>
                          </a:solidFill>
                          <a:latin typeface="+mn-lt"/>
                          <a:ea typeface="+mn-ea"/>
                          <a:cs typeface="+mn-cs"/>
                        </a:rPr>
                        <a:t>s the </a:t>
                      </a:r>
                      <a:r>
                        <a:rPr lang="en-US" sz="1800" kern="1200" dirty="0" smtClean="0">
                          <a:solidFill>
                            <a:schemeClr val="tx1"/>
                          </a:solidFill>
                          <a:latin typeface="+mn-lt"/>
                          <a:ea typeface="+mn-ea"/>
                          <a:cs typeface="+mn-cs"/>
                        </a:rPr>
                        <a:t>absorption of carbohydrates in the small intestine</a:t>
                      </a:r>
                      <a:endParaRPr lang="en-US" dirty="0"/>
                    </a:p>
                  </a:txBody>
                  <a:tcPr/>
                </a:tc>
              </a:tr>
              <a:tr h="1791918">
                <a:tc>
                  <a:txBody>
                    <a:bodyPr/>
                    <a:lstStyle/>
                    <a:p>
                      <a:endParaRPr lang="en-US" dirty="0"/>
                    </a:p>
                  </a:txBody>
                  <a:tcPr/>
                </a:tc>
                <a:tc>
                  <a:txBody>
                    <a:bodyPr/>
                    <a:lstStyle/>
                    <a:p>
                      <a:r>
                        <a:rPr lang="en-US" sz="1600" i="1" dirty="0" smtClean="0"/>
                        <a:t>Curcuma Longa</a:t>
                      </a:r>
                      <a:endParaRPr lang="en-US" sz="1600" i="1" dirty="0"/>
                    </a:p>
                  </a:txBody>
                  <a:tcPr/>
                </a:tc>
                <a:tc>
                  <a:txBody>
                    <a:bodyPr/>
                    <a:lstStyle/>
                    <a:p>
                      <a:r>
                        <a:rPr lang="en-US" sz="1800" i="0" dirty="0" smtClean="0"/>
                        <a:t>Turmeric, </a:t>
                      </a:r>
                      <a:r>
                        <a:rPr lang="en-US" sz="1800" i="0" dirty="0" err="1" smtClean="0"/>
                        <a:t>Haldi</a:t>
                      </a:r>
                      <a:r>
                        <a:rPr lang="en-US" sz="1800" i="0" baseline="0" dirty="0" smtClean="0"/>
                        <a:t>, </a:t>
                      </a:r>
                      <a:r>
                        <a:rPr lang="en-US" sz="1800" i="0" baseline="0" dirty="0" err="1" smtClean="0"/>
                        <a:t>Haridra</a:t>
                      </a:r>
                      <a:endParaRPr lang="en-US" sz="1800" i="0" dirty="0"/>
                    </a:p>
                  </a:txBody>
                  <a:tcPr/>
                </a:tc>
                <a:tc>
                  <a:txBody>
                    <a:bodyPr/>
                    <a:lstStyle/>
                    <a:p>
                      <a:r>
                        <a:rPr lang="en-US" dirty="0" err="1" smtClean="0"/>
                        <a:t>Curcumin</a:t>
                      </a:r>
                      <a:r>
                        <a:rPr lang="en-US" baseline="0" dirty="0" smtClean="0"/>
                        <a:t> in turmeric fights diabetes risk in pre-diabetics. Studies have </a:t>
                      </a:r>
                      <a:r>
                        <a:rPr lang="en-US" sz="1800" b="0" i="0" kern="1200" dirty="0" smtClean="0">
                          <a:solidFill>
                            <a:schemeClr val="tx1"/>
                          </a:solidFill>
                          <a:latin typeface="+mn-lt"/>
                          <a:ea typeface="+mn-ea"/>
                          <a:cs typeface="+mn-cs"/>
                        </a:rPr>
                        <a:t>shown that</a:t>
                      </a:r>
                      <a:r>
                        <a:rPr lang="en-US" sz="1800" b="0" i="0" kern="1200" baseline="0" dirty="0" smtClean="0">
                          <a:solidFill>
                            <a:schemeClr val="tx1"/>
                          </a:solidFill>
                          <a:latin typeface="+mn-lt"/>
                          <a:ea typeface="+mn-ea"/>
                          <a:cs typeface="+mn-cs"/>
                        </a:rPr>
                        <a:t> </a:t>
                      </a:r>
                      <a:r>
                        <a:rPr lang="en-US" sz="1800" b="0" i="0" kern="1200" dirty="0" smtClean="0">
                          <a:solidFill>
                            <a:schemeClr val="tx1"/>
                          </a:solidFill>
                          <a:latin typeface="+mn-lt"/>
                          <a:ea typeface="+mn-ea"/>
                          <a:cs typeface="+mn-cs"/>
                        </a:rPr>
                        <a:t>turmeric normalizes insulin and triglyceride levels and boosts antioxidant defenses in the body</a:t>
                      </a:r>
                      <a:r>
                        <a:rPr lang="en-US" sz="1800" b="0" i="0" kern="1200" baseline="0" dirty="0" smtClean="0">
                          <a:solidFill>
                            <a:schemeClr val="tx1"/>
                          </a:solidFill>
                          <a:latin typeface="+mn-lt"/>
                          <a:ea typeface="+mn-ea"/>
                          <a:cs typeface="+mn-cs"/>
                        </a:rPr>
                        <a:t> reducing risk of developing diabetes and heart disease</a:t>
                      </a:r>
                      <a:endParaRPr lang="en-US" dirty="0"/>
                    </a:p>
                  </a:txBody>
                  <a:tcPr/>
                </a:tc>
              </a:tr>
            </a:tbl>
          </a:graphicData>
        </a:graphic>
      </p:graphicFrame>
      <p:pic>
        <p:nvPicPr>
          <p:cNvPr id="4" name="Picture 3" descr="original3.1300964.1.jp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98120" y="1676400"/>
            <a:ext cx="1554480" cy="1268571"/>
          </a:xfrm>
          <a:prstGeom prst="rect">
            <a:avLst/>
          </a:prstGeom>
        </p:spPr>
      </p:pic>
      <p:pic>
        <p:nvPicPr>
          <p:cNvPr id="5" name="Picture 4" descr="117.jp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197370" y="3520190"/>
            <a:ext cx="1554480" cy="1092740"/>
          </a:xfrm>
          <a:prstGeom prst="rect">
            <a:avLst/>
          </a:prstGeom>
        </p:spPr>
      </p:pic>
      <p:pic>
        <p:nvPicPr>
          <p:cNvPr id="6" name="Picture 5" descr="tur.jpg"/>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197370" y="5188159"/>
            <a:ext cx="1554480" cy="128884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1021829"/>
          <a:ext cx="8839200" cy="5791198"/>
        </p:xfrm>
        <a:graphic>
          <a:graphicData uri="http://schemas.openxmlformats.org/drawingml/2006/table">
            <a:tbl>
              <a:tblPr firstRow="1" bandRow="1">
                <a:tableStyleId>{5940675A-B579-460E-94D1-54222C63F5DA}</a:tableStyleId>
              </a:tblPr>
              <a:tblGrid>
                <a:gridCol w="1636886"/>
                <a:gridCol w="1391356"/>
                <a:gridCol w="1309511"/>
                <a:gridCol w="4501447"/>
              </a:tblGrid>
              <a:tr h="530219">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78949">
                <a:tc>
                  <a:txBody>
                    <a:bodyPr/>
                    <a:lstStyle/>
                    <a:p>
                      <a:endParaRPr lang="en-US" dirty="0"/>
                    </a:p>
                  </a:txBody>
                  <a:tcPr/>
                </a:tc>
                <a:tc>
                  <a:txBody>
                    <a:bodyPr/>
                    <a:lstStyle/>
                    <a:p>
                      <a:r>
                        <a:rPr lang="en-US" sz="1600" i="1" kern="1200" dirty="0" err="1" smtClean="0"/>
                        <a:t>Emblica</a:t>
                      </a:r>
                      <a:r>
                        <a:rPr lang="en-US" sz="1600" i="1" kern="1200" dirty="0" smtClean="0"/>
                        <a:t> </a:t>
                      </a:r>
                      <a:r>
                        <a:rPr lang="en-US" sz="1600" i="1" kern="1200" dirty="0" err="1" smtClean="0"/>
                        <a:t>officinalis</a:t>
                      </a:r>
                      <a:r>
                        <a:rPr lang="en-US" sz="1600" i="1" kern="1200" dirty="0" smtClean="0"/>
                        <a:t> </a:t>
                      </a:r>
                      <a:endParaRPr lang="en-US" sz="1600" i="1" dirty="0"/>
                    </a:p>
                  </a:txBody>
                  <a:tcPr/>
                </a:tc>
                <a:tc>
                  <a:txBody>
                    <a:bodyPr/>
                    <a:lstStyle/>
                    <a:p>
                      <a:r>
                        <a:rPr lang="en-US" sz="1800" kern="1200" dirty="0" err="1" smtClean="0"/>
                        <a:t>Amla</a:t>
                      </a:r>
                      <a:r>
                        <a:rPr lang="en-US" sz="1800" kern="1200" dirty="0" smtClean="0"/>
                        <a:t>,</a:t>
                      </a:r>
                      <a:r>
                        <a:rPr lang="en-US" sz="1800" kern="1200" baseline="0" dirty="0" smtClean="0"/>
                        <a:t> </a:t>
                      </a:r>
                      <a:r>
                        <a:rPr lang="en-US" sz="1800" kern="1200" baseline="0" dirty="0" err="1" smtClean="0"/>
                        <a:t>Amalaki</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It stimulates cells that secrete the hormone insulin, thereby reducing the blood sugar level in diabetic patients. The fruit helps in proper absorption of insulin which simultaneously reduces the level of high sugar level</a:t>
                      </a:r>
                      <a:endParaRPr lang="en-IN" dirty="0" smtClean="0"/>
                    </a:p>
                  </a:txBody>
                  <a:tcPr/>
                </a:tc>
              </a:tr>
              <a:tr h="1678949">
                <a:tc>
                  <a:txBody>
                    <a:bodyPr/>
                    <a:lstStyle/>
                    <a:p>
                      <a:endParaRPr lang="en-US" dirty="0"/>
                    </a:p>
                  </a:txBody>
                  <a:tcPr/>
                </a:tc>
                <a:tc>
                  <a:txBody>
                    <a:bodyPr/>
                    <a:lstStyle/>
                    <a:p>
                      <a:r>
                        <a:rPr lang="en-US" i="1" dirty="0" err="1" smtClean="0"/>
                        <a:t>Tinospora</a:t>
                      </a:r>
                      <a:r>
                        <a:rPr lang="en-US" i="1" dirty="0" smtClean="0"/>
                        <a:t> </a:t>
                      </a:r>
                      <a:r>
                        <a:rPr lang="en-US" i="1" dirty="0" err="1" smtClean="0"/>
                        <a:t>cordifolia</a:t>
                      </a:r>
                      <a:endParaRPr lang="en-US" i="1" dirty="0"/>
                    </a:p>
                  </a:txBody>
                  <a:tcPr/>
                </a:tc>
                <a:tc>
                  <a:txBody>
                    <a:bodyPr/>
                    <a:lstStyle/>
                    <a:p>
                      <a:r>
                        <a:rPr lang="en-US" sz="1800" kern="1200" dirty="0" err="1" smtClean="0"/>
                        <a:t>Guduchi</a:t>
                      </a:r>
                      <a:endParaRPr lang="en-US" sz="18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Helps to </a:t>
                      </a:r>
                      <a:r>
                        <a:rPr lang="en-US" sz="1800" kern="1200" dirty="0" smtClean="0">
                          <a:solidFill>
                            <a:schemeClr val="tx1"/>
                          </a:solidFill>
                          <a:latin typeface="+mn-lt"/>
                          <a:ea typeface="+mn-ea"/>
                          <a:cs typeface="+mn-cs"/>
                        </a:rPr>
                        <a:t>lower blood glucose</a:t>
                      </a:r>
                      <a:r>
                        <a:rPr lang="en-US" baseline="0" dirty="0" smtClean="0"/>
                        <a:t>, p</a:t>
                      </a:r>
                      <a:r>
                        <a:rPr lang="en-US" dirty="0" smtClean="0"/>
                        <a:t>romotes hepatic health</a:t>
                      </a:r>
                      <a:r>
                        <a:rPr lang="en-US" baseline="0" dirty="0" smtClean="0"/>
                        <a:t>, acts as an antioxidant and </a:t>
                      </a:r>
                      <a:r>
                        <a:rPr lang="en-US" dirty="0" smtClean="0"/>
                        <a:t>prevents</a:t>
                      </a:r>
                      <a:r>
                        <a:rPr lang="en-US" baseline="0" dirty="0" smtClean="0"/>
                        <a:t> oxidative damage. It </a:t>
                      </a:r>
                      <a:r>
                        <a:rPr lang="en-US" sz="1800" kern="1200" dirty="0" smtClean="0">
                          <a:solidFill>
                            <a:schemeClr val="tx1"/>
                          </a:solidFill>
                          <a:latin typeface="+mn-lt"/>
                          <a:ea typeface="+mn-ea"/>
                          <a:cs typeface="+mn-cs"/>
                        </a:rPr>
                        <a:t>help reduction in weight associated with diabetes.</a:t>
                      </a:r>
                      <a:endParaRPr lang="en-US" dirty="0" smtClean="0">
                        <a:latin typeface="Capitals"/>
                      </a:endParaRPr>
                    </a:p>
                  </a:txBody>
                  <a:tcPr/>
                </a:tc>
              </a:tr>
              <a:tr h="1903081">
                <a:tc>
                  <a:txBody>
                    <a:bodyPr/>
                    <a:lstStyle/>
                    <a:p>
                      <a:endParaRPr lang="en-US" dirty="0"/>
                    </a:p>
                  </a:txBody>
                  <a:tcPr/>
                </a:tc>
                <a:tc>
                  <a:txBody>
                    <a:bodyPr/>
                    <a:lstStyle/>
                    <a:p>
                      <a:r>
                        <a:rPr lang="en-US" sz="1600" i="1" dirty="0" smtClean="0"/>
                        <a:t>Camellia </a:t>
                      </a:r>
                      <a:r>
                        <a:rPr lang="en-US" sz="1600" i="1" dirty="0" err="1" smtClean="0"/>
                        <a:t>sinesis</a:t>
                      </a:r>
                      <a:endParaRPr lang="en-US" sz="1600" i="1" dirty="0"/>
                    </a:p>
                  </a:txBody>
                  <a:tcPr/>
                </a:tc>
                <a:tc>
                  <a:txBody>
                    <a:bodyPr/>
                    <a:lstStyle/>
                    <a:p>
                      <a:r>
                        <a:rPr lang="en-US" sz="1800" i="0" dirty="0" err="1" smtClean="0"/>
                        <a:t>Chai</a:t>
                      </a:r>
                      <a:r>
                        <a:rPr lang="en-US" sz="1800" i="0" dirty="0" smtClean="0"/>
                        <a:t>, </a:t>
                      </a:r>
                      <a:r>
                        <a:rPr lang="en-US" sz="1800" i="0" dirty="0" err="1" smtClean="0"/>
                        <a:t>Chaha</a:t>
                      </a:r>
                      <a:endParaRPr lang="en-US" sz="18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Hypoglycemic and antioxidant effects by decreasing</a:t>
                      </a:r>
                      <a:r>
                        <a:rPr lang="en-US" sz="1800" kern="1200" baseline="0" dirty="0" smtClean="0"/>
                        <a:t> serum glucose levels and oxidative stress</a:t>
                      </a:r>
                      <a:endParaRPr lang="en-US" b="0" dirty="0" smtClean="0">
                        <a:latin typeface="Capitals"/>
                      </a:endParaRPr>
                    </a:p>
                  </a:txBody>
                  <a:tcPr/>
                </a:tc>
              </a:tr>
            </a:tbl>
          </a:graphicData>
        </a:graphic>
      </p:graphicFrame>
      <p:pic>
        <p:nvPicPr>
          <p:cNvPr id="7" name="Picture 6" descr="benefits-of-amla-in-weight-loss-1-size-3.jp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13610" y="1811310"/>
            <a:ext cx="1554480" cy="1248853"/>
          </a:xfrm>
          <a:prstGeom prst="rect">
            <a:avLst/>
          </a:prstGeom>
        </p:spPr>
      </p:pic>
      <p:pic>
        <p:nvPicPr>
          <p:cNvPr id="8" name="Picture 7" descr="tinospora-cordifolia-guduchi-tinospora-manufacturers-250x250.jpg"/>
          <p:cNvPicPr>
            <a:picLocks noChangeAspect="1"/>
          </p:cNvPicPr>
          <p:nvPr/>
        </p:nvPicPr>
        <p:blipFill>
          <a:blip r:embed="rId3"/>
          <a:stretch>
            <a:fillRect/>
          </a:stretch>
        </p:blipFill>
        <p:spPr>
          <a:xfrm>
            <a:off x="198620" y="3562660"/>
            <a:ext cx="1554480" cy="1162751"/>
          </a:xfrm>
          <a:prstGeom prst="rect">
            <a:avLst/>
          </a:prstGeom>
        </p:spPr>
      </p:pic>
      <p:pic>
        <p:nvPicPr>
          <p:cNvPr id="9" name="Picture 8" descr="camellia-sinensis-extract-green-white-tea-enlarged.jp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198620" y="5105400"/>
            <a:ext cx="1554480" cy="1554480"/>
          </a:xfrm>
          <a:prstGeom prst="rect">
            <a:avLst/>
          </a:prstGeom>
        </p:spPr>
      </p:pic>
      <p:sp>
        <p:nvSpPr>
          <p:cNvPr id="11" name="Rectangle 10"/>
          <p:cNvSpPr/>
          <p:nvPr/>
        </p:nvSpPr>
        <p:spPr>
          <a:xfrm>
            <a:off x="76200" y="452735"/>
            <a:ext cx="6019800" cy="400110"/>
          </a:xfrm>
          <a:prstGeom prst="rect">
            <a:avLst/>
          </a:prstGeom>
        </p:spPr>
        <p:txBody>
          <a:bodyPr wrap="square">
            <a:spAutoFit/>
          </a:bodyPr>
          <a:lstStyle/>
          <a:p>
            <a:pPr eaLnBrk="0" fontAlgn="auto" hangingPunct="0">
              <a:spcBef>
                <a:spcPts val="0"/>
              </a:spcBef>
              <a:spcAft>
                <a:spcPts val="0"/>
              </a:spcAft>
              <a:defRPr/>
            </a:pPr>
            <a:r>
              <a:rPr lang="en-US" sz="2000" b="1" dirty="0" smtClean="0">
                <a:solidFill>
                  <a:schemeClr val="bg1"/>
                </a:solidFill>
                <a:latin typeface="Times" pitchFamily="18" charset="0"/>
              </a:rPr>
              <a:t>Key </a:t>
            </a:r>
            <a:r>
              <a:rPr lang="en-US" sz="2000" b="1" dirty="0" err="1" smtClean="0">
                <a:solidFill>
                  <a:schemeClr val="bg1"/>
                </a:solidFill>
                <a:latin typeface="Times" pitchFamily="18" charset="0"/>
              </a:rPr>
              <a:t>Glycemic</a:t>
            </a:r>
            <a:r>
              <a:rPr lang="en-US" sz="2000" b="1" dirty="0" smtClean="0">
                <a:solidFill>
                  <a:schemeClr val="bg1"/>
                </a:solidFill>
                <a:latin typeface="Times" pitchFamily="18" charset="0"/>
              </a:rPr>
              <a:t> Supporting </a:t>
            </a:r>
            <a:r>
              <a:rPr lang="en-US" sz="2000" b="1" dirty="0" smtClean="0">
                <a:solidFill>
                  <a:schemeClr val="bg1"/>
                </a:solidFill>
                <a:latin typeface="Times" pitchFamily="18" charset="0"/>
              </a:rPr>
              <a:t>Ingredients in </a:t>
            </a:r>
            <a:r>
              <a:rPr lang="en-US" sz="2000" b="1" dirty="0" err="1" smtClean="0">
                <a:solidFill>
                  <a:schemeClr val="bg1"/>
                </a:solidFill>
                <a:latin typeface="Times" pitchFamily="18" charset="0"/>
              </a:rPr>
              <a:t>Glucohealth</a:t>
            </a:r>
            <a:r>
              <a:rPr lang="en-US" sz="2000" b="1" dirty="0" smtClean="0">
                <a:solidFill>
                  <a:schemeClr val="bg1"/>
                </a:solidFill>
                <a:latin typeface="Times" pitchFamily="18" charset="0"/>
              </a:rPr>
              <a:t> </a:t>
            </a:r>
            <a:endParaRPr lang="en-US" sz="2000" b="1" dirty="0">
              <a:solidFill>
                <a:schemeClr val="bg1"/>
              </a:solidFill>
              <a:latin typeface="Times"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Times" pitchFamily="18" charset="0"/>
                <a:ea typeface="+mj-ea"/>
                <a:cs typeface="+mj-cs"/>
              </a:rPr>
              <a:t>Glucohealth</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467544" y="1556792"/>
            <a:ext cx="5780856"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60000"/>
              </a:lnSpc>
              <a:spcBef>
                <a:spcPct val="20000"/>
              </a:spcBef>
              <a:spcAft>
                <a:spcPts val="0"/>
              </a:spcAft>
              <a:buClrTx/>
              <a:buSzTx/>
              <a:tabLst/>
              <a:defRPr/>
            </a:pPr>
            <a:r>
              <a:rPr lang="en-US" sz="2000" b="1" dirty="0" smtClean="0">
                <a:latin typeface="+mn-lt"/>
                <a:ea typeface="Perpetua"/>
                <a:cs typeface="Perpetua"/>
              </a:rPr>
              <a:t>Dosage:</a:t>
            </a:r>
            <a:r>
              <a:rPr lang="en-US" sz="2000" dirty="0" smtClean="0">
                <a:latin typeface="+mn-lt"/>
                <a:ea typeface="Perpetua"/>
                <a:cs typeface="Perpetua"/>
              </a:rPr>
              <a:t> Two Capsules Thrice daily</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MRP Rs. 680.00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DP Rs. 575.00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BV 345</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PV 21.56</a:t>
            </a:r>
          </a:p>
        </p:txBody>
      </p:sp>
      <p:pic>
        <p:nvPicPr>
          <p:cNvPr id="4" name="Picture 3" descr="GlucoHealth.png"/>
          <p:cNvPicPr>
            <a:picLocks noChangeAspect="1"/>
          </p:cNvPicPr>
          <p:nvPr/>
        </p:nvPicPr>
        <p:blipFill>
          <a:blip r:embed="rId2" cstate="email"/>
          <a:stretch>
            <a:fillRect/>
          </a:stretch>
        </p:blipFill>
        <p:spPr>
          <a:xfrm>
            <a:off x="6096000" y="1752600"/>
            <a:ext cx="2762398" cy="487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cg1.jpg"/>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a:xfrm>
            <a:off x="5153890" y="1905000"/>
            <a:ext cx="3990110" cy="2971800"/>
          </a:xfrm>
          <a:prstGeom prst="rect">
            <a:avLst/>
          </a:prstGeom>
          <a:noFill/>
          <a:ln>
            <a:noFill/>
          </a:ln>
        </p:spPr>
      </p:pic>
      <p:sp>
        <p:nvSpPr>
          <p:cNvPr id="2" name="Title 1"/>
          <p:cNvSpPr>
            <a:spLocks noGrp="1"/>
          </p:cNvSpPr>
          <p:nvPr>
            <p:ph type="title"/>
          </p:nvPr>
        </p:nvSpPr>
        <p:spPr>
          <a:xfrm>
            <a:off x="457200" y="259648"/>
            <a:ext cx="8229600" cy="792162"/>
          </a:xfrm>
        </p:spPr>
        <p:txBody>
          <a:bodyPr>
            <a:normAutofit/>
          </a:bodyPr>
          <a:lstStyle/>
          <a:p>
            <a:pPr algn="l"/>
            <a:r>
              <a:rPr lang="en-US" sz="4000" b="1" dirty="0" smtClean="0">
                <a:solidFill>
                  <a:schemeClr val="bg1"/>
                </a:solidFill>
                <a:latin typeface="Times" pitchFamily="18" charset="0"/>
              </a:rPr>
              <a:t>Heart Disease</a:t>
            </a:r>
            <a:endParaRPr lang="en-US" sz="4000" b="1" dirty="0">
              <a:solidFill>
                <a:schemeClr val="bg1"/>
              </a:solidFill>
              <a:latin typeface="Times" pitchFamily="18" charset="0"/>
            </a:endParaRPr>
          </a:p>
        </p:txBody>
      </p:sp>
      <p:sp>
        <p:nvSpPr>
          <p:cNvPr id="3" name="Content Placeholder 2"/>
          <p:cNvSpPr>
            <a:spLocks noGrp="1"/>
          </p:cNvSpPr>
          <p:nvPr>
            <p:ph idx="1"/>
          </p:nvPr>
        </p:nvSpPr>
        <p:spPr>
          <a:xfrm>
            <a:off x="228600" y="2362200"/>
            <a:ext cx="4953000" cy="3124200"/>
          </a:xfrm>
        </p:spPr>
        <p:txBody>
          <a:bodyPr>
            <a:noAutofit/>
          </a:bodyPr>
          <a:lstStyle/>
          <a:p>
            <a:pPr fontAlgn="auto">
              <a:spcBef>
                <a:spcPts val="0"/>
              </a:spcBef>
              <a:spcAft>
                <a:spcPts val="0"/>
              </a:spcAft>
              <a:defRPr/>
            </a:pPr>
            <a:r>
              <a:rPr lang="en-US" sz="1900" b="1" dirty="0" smtClean="0"/>
              <a:t>1</a:t>
            </a:r>
            <a:r>
              <a:rPr lang="en-US" sz="1900" dirty="0" smtClean="0"/>
              <a:t> </a:t>
            </a:r>
            <a:r>
              <a:rPr lang="en-US" sz="1900" dirty="0"/>
              <a:t>out of every </a:t>
            </a:r>
            <a:r>
              <a:rPr lang="en-US" sz="1900" b="1" dirty="0" smtClean="0"/>
              <a:t>4</a:t>
            </a:r>
            <a:r>
              <a:rPr lang="en-US" sz="1900" dirty="0" smtClean="0"/>
              <a:t> </a:t>
            </a:r>
            <a:r>
              <a:rPr lang="en-US" sz="1900" dirty="0"/>
              <a:t>Indians between the age–group of 20–29 years have high cholesterol which is </a:t>
            </a:r>
            <a:r>
              <a:rPr lang="en-US" sz="1900" dirty="0" smtClean="0"/>
              <a:t>makes them prone </a:t>
            </a:r>
            <a:r>
              <a:rPr lang="en-US" sz="1900" dirty="0"/>
              <a:t>to heart and liver </a:t>
            </a:r>
            <a:r>
              <a:rPr lang="en-US" sz="1900" dirty="0" smtClean="0"/>
              <a:t>diseases </a:t>
            </a:r>
          </a:p>
          <a:p>
            <a:pPr marL="742950" lvl="2" indent="-342900">
              <a:spcBef>
                <a:spcPts val="0"/>
              </a:spcBef>
              <a:defRPr/>
            </a:pPr>
            <a:r>
              <a:rPr lang="en-US" sz="1600" i="1" dirty="0" smtClean="0"/>
              <a:t>Times of India</a:t>
            </a:r>
            <a:endParaRPr lang="en-US" sz="1600" dirty="0"/>
          </a:p>
          <a:p>
            <a:pPr fontAlgn="auto">
              <a:spcBef>
                <a:spcPts val="0"/>
              </a:spcBef>
              <a:spcAft>
                <a:spcPts val="0"/>
              </a:spcAft>
              <a:defRPr/>
            </a:pPr>
            <a:r>
              <a:rPr lang="en-US" sz="1900" dirty="0"/>
              <a:t>38% Indians have high cholesterol level — </a:t>
            </a:r>
            <a:r>
              <a:rPr lang="en-US" sz="1900" dirty="0" smtClean="0"/>
              <a:t>which </a:t>
            </a:r>
            <a:r>
              <a:rPr lang="en-US" sz="1900" dirty="0"/>
              <a:t>means that </a:t>
            </a:r>
            <a:r>
              <a:rPr lang="en-US" sz="1900" b="1" dirty="0" smtClean="0"/>
              <a:t>2</a:t>
            </a:r>
            <a:r>
              <a:rPr lang="en-US" sz="1900" dirty="0" smtClean="0"/>
              <a:t> </a:t>
            </a:r>
            <a:r>
              <a:rPr lang="en-US" sz="1900" dirty="0"/>
              <a:t>out of every </a:t>
            </a:r>
            <a:r>
              <a:rPr lang="en-US" sz="1900" b="1" dirty="0" smtClean="0"/>
              <a:t>5</a:t>
            </a:r>
            <a:r>
              <a:rPr lang="en-US" sz="1900" dirty="0" smtClean="0"/>
              <a:t> </a:t>
            </a:r>
            <a:r>
              <a:rPr lang="en-US" sz="1900" dirty="0"/>
              <a:t>Indians are vulnerable to heart </a:t>
            </a:r>
            <a:r>
              <a:rPr lang="en-US" sz="1900" dirty="0" smtClean="0"/>
              <a:t>diseases </a:t>
            </a:r>
          </a:p>
          <a:p>
            <a:pPr marL="800100" lvl="3" indent="-342900">
              <a:spcBef>
                <a:spcPts val="0"/>
              </a:spcBef>
              <a:buFont typeface="Arial" pitchFamily="34" charset="0"/>
              <a:buChar char="•"/>
              <a:defRPr/>
            </a:pPr>
            <a:r>
              <a:rPr lang="en-US" sz="1600" i="1" dirty="0" smtClean="0"/>
              <a:t>Times of India</a:t>
            </a:r>
            <a:endParaRPr lang="en-US" sz="1600" dirty="0" smtClean="0"/>
          </a:p>
          <a:p>
            <a:pPr fontAlgn="auto">
              <a:spcBef>
                <a:spcPts val="0"/>
              </a:spcBef>
              <a:spcAft>
                <a:spcPts val="0"/>
              </a:spcAft>
              <a:defRPr/>
            </a:pPr>
            <a:endParaRPr lang="en-US" sz="1200" i="1" dirty="0" smtClean="0"/>
          </a:p>
        </p:txBody>
      </p:sp>
      <p:sp>
        <p:nvSpPr>
          <p:cNvPr id="7" name="Content Placeholder 2"/>
          <p:cNvSpPr txBox="1">
            <a:spLocks/>
          </p:cNvSpPr>
          <p:nvPr/>
        </p:nvSpPr>
        <p:spPr>
          <a:xfrm>
            <a:off x="244840" y="5105400"/>
            <a:ext cx="8686800" cy="1600199"/>
          </a:xfrm>
          <a:prstGeom prst="rect">
            <a:avLst/>
          </a:prstGeom>
        </p:spPr>
        <p:txBody>
          <a:bodyPr vert="horz" lIns="91440" tIns="45720" rIns="91440" bIns="45720" rtlCol="0">
            <a:noAutofit/>
          </a:bodyPr>
          <a:lstStyle/>
          <a:p>
            <a:pPr marL="342900" marR="0" lvl="0" indent="-342900" algn="l" defTabSz="914400" rtl="0" eaLnBrk="1" fontAlgn="auto" latinLnBrk="0" hangingPunct="1">
              <a:spcBef>
                <a:spcPts val="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When cholesterol level is too high in the blood, or the levels of its two types – LDL and HDL are out of balance (</a:t>
            </a:r>
            <a:r>
              <a:rPr kumimoji="0" lang="en-US" sz="1900" b="0" i="0" u="none" strike="noStrike" kern="1200" cap="none" spc="0" normalizeH="0" baseline="0" noProof="0" dirty="0" err="1" smtClean="0">
                <a:ln>
                  <a:noFill/>
                </a:ln>
                <a:solidFill>
                  <a:schemeClr val="tx1"/>
                </a:solidFill>
                <a:effectLst/>
                <a:uLnTx/>
                <a:uFillTx/>
                <a:latin typeface="+mn-lt"/>
                <a:ea typeface="+mn-ea"/>
                <a:cs typeface="+mn-cs"/>
              </a:rPr>
              <a:t>dyslipidaemia</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it can clog the arteries affecting the flow of the blood or cause </a:t>
            </a:r>
            <a:r>
              <a:rPr kumimoji="0" lang="en-US" sz="1900" b="1" i="0" u="none" strike="noStrike" kern="1200" cap="none" spc="0" normalizeH="0" baseline="0" noProof="0" dirty="0" smtClean="0">
                <a:ln>
                  <a:noFill/>
                </a:ln>
                <a:solidFill>
                  <a:schemeClr val="tx1"/>
                </a:solidFill>
                <a:effectLst/>
                <a:uLnTx/>
                <a:uFillTx/>
                <a:latin typeface="+mn-lt"/>
                <a:ea typeface="+mn-ea"/>
                <a:cs typeface="+mn-cs"/>
              </a:rPr>
              <a:t>Arthrosclerosis</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It also increases the risk of developing heart disease</a:t>
            </a:r>
          </a:p>
        </p:txBody>
      </p:sp>
      <p:sp>
        <p:nvSpPr>
          <p:cNvPr id="8" name="Content Placeholder 2"/>
          <p:cNvSpPr txBox="1">
            <a:spLocks/>
          </p:cNvSpPr>
          <p:nvPr/>
        </p:nvSpPr>
        <p:spPr>
          <a:xfrm>
            <a:off x="227350" y="1066800"/>
            <a:ext cx="8916650" cy="1143000"/>
          </a:xfrm>
          <a:prstGeom prst="rect">
            <a:avLst/>
          </a:prstGeom>
        </p:spPr>
        <p:txBody>
          <a:bodyPr vert="horz" lIns="91440" tIns="45720" rIns="91440" bIns="45720" rtlCol="0">
            <a:noAutofit/>
          </a:bodyPr>
          <a:lstStyle/>
          <a:p>
            <a:pPr marL="342900" marR="0" lvl="0" indent="-342900" algn="l" defTabSz="914400" rtl="0" eaLnBrk="1" fontAlgn="auto" latinLnBrk="0" hangingPunct="1">
              <a:spcBef>
                <a:spcPts val="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Heart disease is the number one killer worldwide and India is set to see a dramatic number of working age people (35-65 years old) die of cardiovascular disease in the next 25 years</a:t>
            </a:r>
          </a:p>
          <a:p>
            <a:pPr marL="800100" lvl="1" indent="-342900">
              <a:buFont typeface="Arial" pitchFamily="34" charset="0"/>
              <a:buChar char="•"/>
              <a:defRPr/>
            </a:pPr>
            <a:r>
              <a:rPr lang="en-US" sz="1600" i="1" dirty="0" smtClean="0"/>
              <a:t>Times of India</a:t>
            </a:r>
          </a:p>
          <a:p>
            <a:pPr marL="342900" marR="0" lvl="0" indent="-342900" algn="l" defTabSz="914400" rtl="0" eaLnBrk="1" fontAlgn="auto" latinLnBrk="0" hangingPunct="1">
              <a:spcBef>
                <a:spcPts val="0"/>
              </a:spcBef>
              <a:spcAft>
                <a:spcPts val="0"/>
              </a:spcAft>
              <a:buClrTx/>
              <a:buSzTx/>
              <a:buFont typeface="Arial" pitchFamily="34" charset="0"/>
              <a:buChar char="•"/>
              <a:tabLst/>
              <a:defRPr/>
            </a:pPr>
            <a:endParaRPr kumimoji="0" lang="en-US" sz="19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600" b="1" dirty="0" smtClean="0">
                <a:solidFill>
                  <a:schemeClr val="bg1"/>
                </a:solidFill>
                <a:latin typeface="Times" pitchFamily="18" charset="0"/>
              </a:rPr>
              <a:t>Know your Lipid Profile</a:t>
            </a:r>
            <a:r>
              <a:rPr lang="en-US" sz="2800" b="1" baseline="30000" dirty="0" smtClean="0">
                <a:solidFill>
                  <a:schemeClr val="bg1"/>
                </a:solidFill>
                <a:latin typeface="Times" pitchFamily="18" charset="0"/>
              </a:rPr>
              <a:t>*</a:t>
            </a:r>
            <a:endParaRPr lang="en-US" sz="3600" b="1" baseline="30000" dirty="0">
              <a:solidFill>
                <a:schemeClr val="bg1"/>
              </a:solidFill>
              <a:latin typeface="Times" pitchFamily="18" charset="0"/>
            </a:endParaRPr>
          </a:p>
        </p:txBody>
      </p:sp>
      <p:graphicFrame>
        <p:nvGraphicFramePr>
          <p:cNvPr id="4" name="Content Placeholder 3"/>
          <p:cNvGraphicFramePr>
            <a:graphicFrameLocks noGrp="1"/>
          </p:cNvGraphicFramePr>
          <p:nvPr>
            <p:ph idx="1"/>
          </p:nvPr>
        </p:nvGraphicFramePr>
        <p:xfrm>
          <a:off x="304800" y="1676400"/>
          <a:ext cx="8610600" cy="4591781"/>
        </p:xfrm>
        <a:graphic>
          <a:graphicData uri="http://schemas.openxmlformats.org/drawingml/2006/table">
            <a:tbl>
              <a:tblPr>
                <a:tableStyleId>{616DA210-FB5B-4158-B5E0-FEB733F419BA}</a:tableStyleId>
              </a:tblPr>
              <a:tblGrid>
                <a:gridCol w="1463802"/>
                <a:gridCol w="1463802"/>
                <a:gridCol w="1463802"/>
                <a:gridCol w="1463802"/>
                <a:gridCol w="1463802"/>
                <a:gridCol w="1291590"/>
              </a:tblGrid>
              <a:tr h="682546">
                <a:tc>
                  <a:txBody>
                    <a:bodyPr/>
                    <a:lstStyle/>
                    <a:p>
                      <a:pPr algn="ctr" fontAlgn="base"/>
                      <a:endParaRPr lang="en-US" sz="2000" b="1" dirty="0">
                        <a:solidFill>
                          <a:srgbClr val="1B3B90"/>
                        </a:solidFill>
                      </a:endParaRPr>
                    </a:p>
                  </a:txBody>
                  <a:tcPr marL="50292" marR="50292" marT="25146" marB="25146" anchor="ctr"/>
                </a:tc>
                <a:tc>
                  <a:txBody>
                    <a:bodyPr/>
                    <a:lstStyle/>
                    <a:p>
                      <a:pPr algn="ctr" fontAlgn="base"/>
                      <a:r>
                        <a:rPr lang="en-US" sz="2000" b="1" dirty="0">
                          <a:solidFill>
                            <a:srgbClr val="1B3B90"/>
                          </a:solidFill>
                        </a:rPr>
                        <a:t>Optimal / Desirable</a:t>
                      </a:r>
                    </a:p>
                  </a:txBody>
                  <a:tcPr marL="50292" marR="50292" marT="25146" marB="25146" anchor="ctr"/>
                </a:tc>
                <a:tc>
                  <a:txBody>
                    <a:bodyPr/>
                    <a:lstStyle/>
                    <a:p>
                      <a:pPr algn="ctr" fontAlgn="base"/>
                      <a:r>
                        <a:rPr lang="en-US" sz="2000" b="1" dirty="0">
                          <a:solidFill>
                            <a:srgbClr val="1B3B90"/>
                          </a:solidFill>
                        </a:rPr>
                        <a:t>Near optimal</a:t>
                      </a:r>
                    </a:p>
                  </a:txBody>
                  <a:tcPr marL="50292" marR="50292" marT="25146" marB="25146" anchor="ctr"/>
                </a:tc>
                <a:tc>
                  <a:txBody>
                    <a:bodyPr/>
                    <a:lstStyle/>
                    <a:p>
                      <a:pPr algn="ctr" fontAlgn="base"/>
                      <a:r>
                        <a:rPr lang="en-US" sz="2000" b="1" dirty="0">
                          <a:solidFill>
                            <a:srgbClr val="1B3B90"/>
                          </a:solidFill>
                        </a:rPr>
                        <a:t>Borderline high risk</a:t>
                      </a:r>
                    </a:p>
                  </a:txBody>
                  <a:tcPr marL="50292" marR="50292" marT="25146" marB="25146" anchor="ctr"/>
                </a:tc>
                <a:tc>
                  <a:txBody>
                    <a:bodyPr/>
                    <a:lstStyle/>
                    <a:p>
                      <a:pPr algn="ctr" fontAlgn="base"/>
                      <a:r>
                        <a:rPr lang="en-US" sz="2000" b="1" dirty="0">
                          <a:solidFill>
                            <a:srgbClr val="1B3B90"/>
                          </a:solidFill>
                        </a:rPr>
                        <a:t>High risk</a:t>
                      </a:r>
                    </a:p>
                  </a:txBody>
                  <a:tcPr marL="50292" marR="50292" marT="25146" marB="25146" anchor="ctr"/>
                </a:tc>
                <a:tc>
                  <a:txBody>
                    <a:bodyPr/>
                    <a:lstStyle/>
                    <a:p>
                      <a:pPr algn="ctr" fontAlgn="base"/>
                      <a:r>
                        <a:rPr lang="en-US" sz="2000" b="1" dirty="0">
                          <a:solidFill>
                            <a:srgbClr val="1B3B90"/>
                          </a:solidFill>
                        </a:rPr>
                        <a:t>Very high risk</a:t>
                      </a:r>
                    </a:p>
                  </a:txBody>
                  <a:tcPr marL="50292" marR="50292" marT="25146" marB="25146" anchor="ctr"/>
                </a:tc>
              </a:tr>
              <a:tr h="1062976">
                <a:tc>
                  <a:txBody>
                    <a:bodyPr/>
                    <a:lstStyle/>
                    <a:p>
                      <a:pPr algn="ctr" fontAlgn="base"/>
                      <a:r>
                        <a:rPr lang="en-US" sz="2000" b="1" dirty="0">
                          <a:solidFill>
                            <a:srgbClr val="1B3B90"/>
                          </a:solidFill>
                        </a:rPr>
                        <a:t>Total blood cholesterol</a:t>
                      </a:r>
                    </a:p>
                  </a:txBody>
                  <a:tcPr marL="50292" marR="50292" marT="25146" marB="25146" anchor="ctr"/>
                </a:tc>
                <a:tc>
                  <a:txBody>
                    <a:bodyPr/>
                    <a:lstStyle/>
                    <a:p>
                      <a:pPr algn="ctr" fontAlgn="base"/>
                      <a:r>
                        <a:rPr lang="en-US" sz="2000">
                          <a:solidFill>
                            <a:srgbClr val="1B3B90"/>
                          </a:solidFill>
                        </a:rPr>
                        <a:t>Below 200</a:t>
                      </a:r>
                    </a:p>
                  </a:txBody>
                  <a:tcPr marL="50292" marR="50292" marT="25146" marB="25146" anchor="ctr"/>
                </a:tc>
                <a:tc>
                  <a:txBody>
                    <a:bodyPr/>
                    <a:lstStyle/>
                    <a:p>
                      <a:pPr algn="ctr" fontAlgn="base"/>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200 to </a:t>
                      </a:r>
                      <a:r>
                        <a:rPr lang="en-US" sz="2000" dirty="0" smtClean="0">
                          <a:solidFill>
                            <a:srgbClr val="1B3B90"/>
                          </a:solidFill>
                        </a:rPr>
                        <a:t>240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Above </a:t>
                      </a:r>
                      <a:r>
                        <a:rPr lang="en-US" sz="2000" dirty="0" smtClean="0">
                          <a:solidFill>
                            <a:srgbClr val="1B3B90"/>
                          </a:solidFill>
                        </a:rPr>
                        <a:t>240</a:t>
                      </a:r>
                      <a:endParaRPr lang="en-US" sz="2000" dirty="0">
                        <a:solidFill>
                          <a:srgbClr val="1B3B90"/>
                        </a:solidFill>
                      </a:endParaRPr>
                    </a:p>
                  </a:txBody>
                  <a:tcPr marL="50292" marR="50292" marT="25146" marB="25146" anchor="ctr"/>
                </a:tc>
                <a:tc>
                  <a:txBody>
                    <a:bodyPr/>
                    <a:lstStyle/>
                    <a:p>
                      <a:pPr algn="ctr" fontAlgn="base"/>
                      <a:endParaRPr lang="en-US" sz="2000" dirty="0">
                        <a:solidFill>
                          <a:srgbClr val="1B3B90"/>
                        </a:solidFill>
                      </a:endParaRPr>
                    </a:p>
                  </a:txBody>
                  <a:tcPr marL="50292" marR="50292" marT="25146" marB="25146" anchor="ctr"/>
                </a:tc>
              </a:tr>
              <a:tr h="940309">
                <a:tc>
                  <a:txBody>
                    <a:bodyPr/>
                    <a:lstStyle/>
                    <a:p>
                      <a:pPr algn="ctr" fontAlgn="base"/>
                      <a:r>
                        <a:rPr lang="en-US" sz="2000" b="1" dirty="0">
                          <a:solidFill>
                            <a:srgbClr val="1B3B90"/>
                          </a:solidFill>
                        </a:rPr>
                        <a:t>LDL cholesterol</a:t>
                      </a:r>
                    </a:p>
                  </a:txBody>
                  <a:tcPr marL="50292" marR="50292" marT="25146" marB="25146" anchor="ctr"/>
                </a:tc>
                <a:tc>
                  <a:txBody>
                    <a:bodyPr/>
                    <a:lstStyle/>
                    <a:p>
                      <a:pPr algn="ctr" fontAlgn="base"/>
                      <a:r>
                        <a:rPr lang="en-US" sz="2000">
                          <a:solidFill>
                            <a:srgbClr val="1B3B90"/>
                          </a:solidFill>
                        </a:rPr>
                        <a:t>Below 100</a:t>
                      </a:r>
                    </a:p>
                  </a:txBody>
                  <a:tcPr marL="50292" marR="50292" marT="25146" marB="25146" anchor="ctr"/>
                </a:tc>
                <a:tc>
                  <a:txBody>
                    <a:bodyPr/>
                    <a:lstStyle/>
                    <a:p>
                      <a:pPr algn="ctr" fontAlgn="base"/>
                      <a:r>
                        <a:rPr lang="en-US" sz="2000" dirty="0">
                          <a:solidFill>
                            <a:srgbClr val="1B3B90"/>
                          </a:solidFill>
                        </a:rPr>
                        <a:t>100 to </a:t>
                      </a:r>
                      <a:r>
                        <a:rPr lang="en-US" sz="2000" dirty="0" smtClean="0">
                          <a:solidFill>
                            <a:srgbClr val="1B3B90"/>
                          </a:solidFill>
                        </a:rPr>
                        <a:t>130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130 to </a:t>
                      </a:r>
                      <a:r>
                        <a:rPr lang="en-US" sz="2000" dirty="0" smtClean="0">
                          <a:solidFill>
                            <a:srgbClr val="1B3B90"/>
                          </a:solidFill>
                        </a:rPr>
                        <a:t>160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160 to </a:t>
                      </a:r>
                      <a:r>
                        <a:rPr lang="en-US" sz="2000" dirty="0" smtClean="0">
                          <a:solidFill>
                            <a:srgbClr val="1B3B90"/>
                          </a:solidFill>
                        </a:rPr>
                        <a:t>190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Above </a:t>
                      </a:r>
                      <a:r>
                        <a:rPr lang="en-US" sz="2000" dirty="0" smtClean="0">
                          <a:solidFill>
                            <a:srgbClr val="1B3B90"/>
                          </a:solidFill>
                        </a:rPr>
                        <a:t>190</a:t>
                      </a:r>
                      <a:endParaRPr lang="en-US" sz="2000" dirty="0">
                        <a:solidFill>
                          <a:srgbClr val="1B3B90"/>
                        </a:solidFill>
                      </a:endParaRPr>
                    </a:p>
                  </a:txBody>
                  <a:tcPr marL="50292" marR="50292" marT="25146" marB="25146" anchor="ctr"/>
                </a:tc>
              </a:tr>
              <a:tr h="872457">
                <a:tc>
                  <a:txBody>
                    <a:bodyPr/>
                    <a:lstStyle/>
                    <a:p>
                      <a:pPr algn="ctr" fontAlgn="base"/>
                      <a:r>
                        <a:rPr lang="en-US" sz="2000" b="1" dirty="0">
                          <a:solidFill>
                            <a:srgbClr val="1B3B90"/>
                          </a:solidFill>
                        </a:rPr>
                        <a:t>HDL cholesterol</a:t>
                      </a:r>
                    </a:p>
                  </a:txBody>
                  <a:tcPr marL="50292" marR="50292" marT="25146" marB="25146" anchor="ctr"/>
                </a:tc>
                <a:tc>
                  <a:txBody>
                    <a:bodyPr/>
                    <a:lstStyle/>
                    <a:p>
                      <a:pPr algn="ctr" fontAlgn="base"/>
                      <a:r>
                        <a:rPr lang="en-US" sz="2000" dirty="0">
                          <a:solidFill>
                            <a:srgbClr val="1B3B90"/>
                          </a:solidFill>
                        </a:rPr>
                        <a:t>Above </a:t>
                      </a:r>
                      <a:r>
                        <a:rPr lang="en-US" sz="2000" dirty="0" smtClean="0">
                          <a:solidFill>
                            <a:srgbClr val="1B3B90"/>
                          </a:solidFill>
                        </a:rPr>
                        <a:t>60</a:t>
                      </a:r>
                      <a:endParaRPr lang="en-US" sz="2000" dirty="0">
                        <a:solidFill>
                          <a:srgbClr val="1B3B90"/>
                        </a:solidFill>
                      </a:endParaRPr>
                    </a:p>
                  </a:txBody>
                  <a:tcPr marL="50292" marR="50292" marT="25146" marB="25146" anchor="ctr"/>
                </a:tc>
                <a:tc>
                  <a:txBody>
                    <a:bodyPr/>
                    <a:lstStyle/>
                    <a:p>
                      <a:pPr algn="ctr" fontAlgn="base"/>
                      <a:endParaRPr lang="en-US" sz="2000">
                        <a:solidFill>
                          <a:srgbClr val="1B3B90"/>
                        </a:solidFill>
                      </a:endParaRPr>
                    </a:p>
                  </a:txBody>
                  <a:tcPr marL="50292" marR="50292" marT="25146" marB="25146" anchor="ctr"/>
                </a:tc>
                <a:tc>
                  <a:txBody>
                    <a:bodyPr/>
                    <a:lstStyle/>
                    <a:p>
                      <a:pPr algn="ctr" fontAlgn="base"/>
                      <a:endParaRPr lang="en-US" sz="2000">
                        <a:solidFill>
                          <a:srgbClr val="1B3B90"/>
                        </a:solidFill>
                      </a:endParaRPr>
                    </a:p>
                  </a:txBody>
                  <a:tcPr marL="50292" marR="50292" marT="25146" marB="25146" anchor="ctr"/>
                </a:tc>
                <a:tc>
                  <a:txBody>
                    <a:bodyPr/>
                    <a:lstStyle/>
                    <a:p>
                      <a:pPr algn="ctr" fontAlgn="base"/>
                      <a:r>
                        <a:rPr lang="en-US" sz="2000" dirty="0">
                          <a:solidFill>
                            <a:srgbClr val="1B3B90"/>
                          </a:solidFill>
                        </a:rPr>
                        <a:t>Below </a:t>
                      </a:r>
                      <a:r>
                        <a:rPr lang="en-US" sz="2000" dirty="0" smtClean="0">
                          <a:solidFill>
                            <a:srgbClr val="1B3B90"/>
                          </a:solidFill>
                        </a:rPr>
                        <a:t>45</a:t>
                      </a:r>
                      <a:endParaRPr lang="en-US" sz="2000" dirty="0">
                        <a:solidFill>
                          <a:srgbClr val="1B3B90"/>
                        </a:solidFill>
                      </a:endParaRPr>
                    </a:p>
                  </a:txBody>
                  <a:tcPr marL="50292" marR="50292" marT="25146" marB="25146" anchor="ctr"/>
                </a:tc>
                <a:tc>
                  <a:txBody>
                    <a:bodyPr/>
                    <a:lstStyle/>
                    <a:p>
                      <a:pPr algn="ctr" fontAlgn="base"/>
                      <a:endParaRPr lang="en-US" sz="2000" dirty="0">
                        <a:solidFill>
                          <a:srgbClr val="1B3B90"/>
                        </a:solidFill>
                      </a:endParaRPr>
                    </a:p>
                  </a:txBody>
                  <a:tcPr marL="50292" marR="50292" marT="25146" marB="25146" anchor="ctr"/>
                </a:tc>
              </a:tr>
              <a:tr h="657934">
                <a:tc>
                  <a:txBody>
                    <a:bodyPr/>
                    <a:lstStyle/>
                    <a:p>
                      <a:pPr algn="ctr" fontAlgn="base"/>
                      <a:r>
                        <a:rPr lang="en-US" sz="2000" b="1" dirty="0">
                          <a:solidFill>
                            <a:srgbClr val="1B3B90"/>
                          </a:solidFill>
                        </a:rPr>
                        <a:t>Triglyceride</a:t>
                      </a:r>
                    </a:p>
                  </a:txBody>
                  <a:tcPr marL="50292" marR="50292" marT="25146" marB="25146" anchor="ctr"/>
                </a:tc>
                <a:tc>
                  <a:txBody>
                    <a:bodyPr/>
                    <a:lstStyle/>
                    <a:p>
                      <a:pPr algn="ctr" fontAlgn="base"/>
                      <a:r>
                        <a:rPr lang="en-US" sz="2000" dirty="0">
                          <a:solidFill>
                            <a:srgbClr val="1B3B90"/>
                          </a:solidFill>
                        </a:rPr>
                        <a:t>Below 150</a:t>
                      </a:r>
                    </a:p>
                  </a:txBody>
                  <a:tcPr marL="50292" marR="50292" marT="25146" marB="25146" anchor="ctr"/>
                </a:tc>
                <a:tc>
                  <a:txBody>
                    <a:bodyPr/>
                    <a:lstStyle/>
                    <a:p>
                      <a:pPr algn="ctr" fontAlgn="base"/>
                      <a:endParaRPr lang="en-US" sz="2000">
                        <a:solidFill>
                          <a:srgbClr val="1B3B90"/>
                        </a:solidFill>
                      </a:endParaRPr>
                    </a:p>
                  </a:txBody>
                  <a:tcPr marL="50292" marR="50292" marT="25146" marB="25146" anchor="ctr"/>
                </a:tc>
                <a:tc>
                  <a:txBody>
                    <a:bodyPr/>
                    <a:lstStyle/>
                    <a:p>
                      <a:pPr algn="ctr" fontAlgn="base"/>
                      <a:r>
                        <a:rPr lang="en-US" sz="2000" dirty="0">
                          <a:solidFill>
                            <a:srgbClr val="1B3B90"/>
                          </a:solidFill>
                        </a:rPr>
                        <a:t>150 to </a:t>
                      </a:r>
                      <a:r>
                        <a:rPr lang="en-US" sz="2000" dirty="0" smtClean="0">
                          <a:solidFill>
                            <a:srgbClr val="1B3B90"/>
                          </a:solidFill>
                        </a:rPr>
                        <a:t>200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200 to </a:t>
                      </a:r>
                      <a:r>
                        <a:rPr lang="en-US" sz="2000" dirty="0" smtClean="0">
                          <a:solidFill>
                            <a:srgbClr val="1B3B90"/>
                          </a:solidFill>
                        </a:rPr>
                        <a:t>500</a:t>
                      </a:r>
                      <a:endParaRPr lang="en-US" sz="2000" dirty="0">
                        <a:solidFill>
                          <a:srgbClr val="1B3B90"/>
                        </a:solidFill>
                      </a:endParaRPr>
                    </a:p>
                  </a:txBody>
                  <a:tcPr marL="50292" marR="50292" marT="25146" marB="25146" anchor="ctr"/>
                </a:tc>
                <a:tc>
                  <a:txBody>
                    <a:bodyPr/>
                    <a:lstStyle/>
                    <a:p>
                      <a:pPr algn="ctr" fontAlgn="base"/>
                      <a:r>
                        <a:rPr lang="en-US" sz="2000" dirty="0">
                          <a:solidFill>
                            <a:srgbClr val="1B3B90"/>
                          </a:solidFill>
                        </a:rPr>
                        <a:t>Above </a:t>
                      </a:r>
                      <a:r>
                        <a:rPr lang="en-US" sz="2000" dirty="0" smtClean="0">
                          <a:solidFill>
                            <a:srgbClr val="1B3B90"/>
                          </a:solidFill>
                        </a:rPr>
                        <a:t>500</a:t>
                      </a:r>
                      <a:endParaRPr lang="en-US" sz="2000" dirty="0">
                        <a:solidFill>
                          <a:srgbClr val="1B3B90"/>
                        </a:solidFill>
                      </a:endParaRPr>
                    </a:p>
                  </a:txBody>
                  <a:tcPr marL="50292" marR="50292" marT="25146" marB="25146" anchor="ctr"/>
                </a:tc>
              </a:tr>
              <a:tr h="375559">
                <a:tc gridSpan="6">
                  <a:txBody>
                    <a:bodyPr/>
                    <a:lstStyle/>
                    <a:p>
                      <a:pPr fontAlgn="base"/>
                      <a:r>
                        <a:rPr lang="en-US" sz="1800" dirty="0">
                          <a:solidFill>
                            <a:srgbClr val="1B3B90"/>
                          </a:solidFill>
                        </a:rPr>
                        <a:t>* All values are in milligram/</a:t>
                      </a:r>
                      <a:r>
                        <a:rPr lang="en-US" sz="1800" dirty="0" err="1">
                          <a:solidFill>
                            <a:srgbClr val="1B3B90"/>
                          </a:solidFill>
                        </a:rPr>
                        <a:t>decilitre</a:t>
                      </a:r>
                      <a:r>
                        <a:rPr lang="en-US" sz="1800" dirty="0">
                          <a:solidFill>
                            <a:srgbClr val="1B3B90"/>
                          </a:solidFill>
                        </a:rPr>
                        <a:t> (mg/dl)</a:t>
                      </a:r>
                    </a:p>
                  </a:txBody>
                  <a:tcPr marL="50292" marR="50292" marT="25146" marB="2514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6705600" y="6550223"/>
            <a:ext cx="2438400" cy="307777"/>
          </a:xfrm>
          <a:prstGeom prst="rect">
            <a:avLst/>
          </a:prstGeom>
          <a:noFill/>
        </p:spPr>
        <p:txBody>
          <a:bodyPr wrap="square" rtlCol="0">
            <a:spAutoFit/>
          </a:bodyPr>
          <a:lstStyle/>
          <a:p>
            <a:r>
              <a:rPr lang="en-US" sz="1400" dirty="0" smtClean="0"/>
              <a:t>* Indian Medical Association</a:t>
            </a: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c-heart.jp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2037545" y="2725098"/>
            <a:ext cx="5105400" cy="3829050"/>
          </a:xfrm>
          <a:prstGeom prst="rect">
            <a:avLst/>
          </a:prstGeom>
          <a:ln>
            <a:noFill/>
          </a:ln>
          <a:effectLst>
            <a:outerShdw blurRad="292100" dist="139700" dir="2700000" algn="tl" rotWithShape="0">
              <a:srgbClr val="333333">
                <a:alpha val="65000"/>
              </a:srgbClr>
            </a:outerShdw>
          </a:effectLst>
        </p:spPr>
      </p:pic>
      <p:sp>
        <p:nvSpPr>
          <p:cNvPr id="3" name="Title 5"/>
          <p:cNvSpPr txBox="1">
            <a:spLocks/>
          </p:cNvSpPr>
          <p:nvPr/>
        </p:nvSpPr>
        <p:spPr>
          <a:xfrm>
            <a:off x="323045" y="1249180"/>
            <a:ext cx="8534400" cy="152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1B3B90"/>
                </a:solidFill>
                <a:latin typeface="+mj-lt"/>
                <a:ea typeface="+mj-ea"/>
                <a:cs typeface="+mj-cs"/>
              </a:rPr>
              <a:t>                  Pro</a:t>
            </a:r>
            <a:r>
              <a:rPr lang="en-US" sz="6000" b="1" dirty="0" smtClean="0">
                <a:solidFill>
                  <a:srgbClr val="FFC000"/>
                </a:solidFill>
                <a:latin typeface="+mj-lt"/>
                <a:ea typeface="+mj-ea"/>
                <a:cs typeface="+mj-cs"/>
              </a:rPr>
              <a:t>c</a:t>
            </a:r>
            <a:r>
              <a:rPr kumimoji="0" lang="en-US" sz="6000" b="1" i="0" u="none" strike="noStrike" kern="1200" cap="none" spc="0" normalizeH="0" baseline="0" noProof="0" dirty="0" err="1" smtClean="0">
                <a:ln>
                  <a:noFill/>
                </a:ln>
                <a:solidFill>
                  <a:srgbClr val="FFC000"/>
                </a:solidFill>
                <a:effectLst/>
                <a:uLnTx/>
                <a:uFillTx/>
                <a:latin typeface="+mj-lt"/>
                <a:ea typeface="+mj-ea"/>
                <a:cs typeface="+mj-cs"/>
              </a:rPr>
              <a:t>ard</a:t>
            </a:r>
            <a:endParaRPr kumimoji="0" lang="en-US" sz="6000" b="1" i="0" u="none" strike="noStrike" kern="1200" cap="none" spc="0" normalizeH="0" baseline="0" noProof="0" dirty="0" smtClean="0">
              <a:ln>
                <a:noFill/>
              </a:ln>
              <a:solidFill>
                <a:srgbClr val="FFC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B3B90"/>
                </a:solidFill>
                <a:effectLst/>
                <a:uLnTx/>
                <a:uFillTx/>
                <a:latin typeface="+mj-lt"/>
                <a:ea typeface="+mj-ea"/>
                <a:cs typeface="+mj-cs"/>
              </a:rPr>
              <a:t>Maintain</a:t>
            </a:r>
            <a:r>
              <a:rPr kumimoji="0" lang="en-US" sz="2400" b="1" i="0" u="none" strike="noStrike" kern="1200" cap="none" spc="0" normalizeH="0" noProof="0" dirty="0" smtClean="0">
                <a:ln>
                  <a:noFill/>
                </a:ln>
                <a:solidFill>
                  <a:srgbClr val="1B3B90"/>
                </a:solidFill>
                <a:effectLst/>
                <a:uLnTx/>
                <a:uFillTx/>
                <a:latin typeface="+mj-lt"/>
                <a:ea typeface="+mj-ea"/>
                <a:cs typeface="+mj-cs"/>
              </a:rPr>
              <a:t> Health, Naturally!</a:t>
            </a:r>
            <a:endParaRPr kumimoji="0" lang="en-US" sz="2400" b="0" i="0" u="none" strike="noStrike" kern="1200" cap="none" spc="0" normalizeH="0" baseline="0" noProof="0" dirty="0" smtClean="0">
              <a:ln>
                <a:noFill/>
              </a:ln>
              <a:solidFill>
                <a:srgbClr val="1B3B90"/>
              </a:solidFill>
              <a:effectLst/>
              <a:uLnTx/>
              <a:uFillTx/>
              <a:latin typeface="+mj-lt"/>
              <a:ea typeface="+mj-ea"/>
              <a:cs typeface="+mj-cs"/>
            </a:endParaRPr>
          </a:p>
        </p:txBody>
      </p:sp>
      <p:pic>
        <p:nvPicPr>
          <p:cNvPr id="5" name="Picture 3" descr="C:\Users\Abhinav\Desktop\Logos\Ayushante_wo bg.pn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219200" y="1463442"/>
            <a:ext cx="3581400" cy="7932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Times" pitchFamily="18" charset="0"/>
                <a:ea typeface="+mj-ea"/>
                <a:cs typeface="+mj-cs"/>
              </a:rPr>
              <a:t>Procard</a:t>
            </a:r>
            <a:r>
              <a:rPr kumimoji="0" lang="en-US" sz="4000" b="1" i="0" u="none" strike="noStrike" kern="1200" cap="none" spc="0" normalizeH="0" baseline="0" noProof="0" dirty="0" smtClean="0">
                <a:ln>
                  <a:noFill/>
                </a:ln>
                <a:solidFill>
                  <a:schemeClr val="bg1"/>
                </a:solidFill>
                <a:effectLst/>
                <a:uLnTx/>
                <a:uFillTx/>
                <a:latin typeface="Times" pitchFamily="18" charset="0"/>
                <a:ea typeface="+mj-ea"/>
                <a:cs typeface="+mj-cs"/>
              </a:rPr>
              <a:t> Benefits</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381000" y="1219200"/>
            <a:ext cx="5486400" cy="4583360"/>
          </a:xfrm>
          <a:prstGeom prst="rect">
            <a:avLst/>
          </a:prstGeom>
        </p:spPr>
        <p:txBody>
          <a:bodyPr vert="horz" lIns="91440" tIns="45720" rIns="91440" bIns="45720" rtlCol="0">
            <a:normAutofit/>
          </a:bodyPr>
          <a:lstStyle/>
          <a:p>
            <a:pPr marL="274320" indent="-274320">
              <a:lnSpc>
                <a:spcPct val="120000"/>
              </a:lnSpc>
              <a:buFont typeface="Wingdings" pitchFamily="2" charset="2"/>
              <a:buChar char="ü"/>
            </a:pPr>
            <a:r>
              <a:rPr lang="en-US" sz="2000" dirty="0" smtClean="0"/>
              <a:t>Acts as a cardio-tonic</a:t>
            </a:r>
          </a:p>
          <a:p>
            <a:pPr marL="274320" indent="-274320">
              <a:lnSpc>
                <a:spcPct val="120000"/>
              </a:lnSpc>
              <a:buFont typeface="Wingdings" pitchFamily="2" charset="2"/>
              <a:buChar char="ü"/>
            </a:pPr>
            <a:r>
              <a:rPr lang="en-US" sz="2000" dirty="0" smtClean="0"/>
              <a:t>Helps to manage lipid profile and reduce the risk of atherosclerosis</a:t>
            </a:r>
            <a:endParaRPr lang="en-IN" sz="2000" dirty="0" smtClean="0"/>
          </a:p>
          <a:p>
            <a:pPr marL="274320" lvl="0" indent="-274320">
              <a:lnSpc>
                <a:spcPct val="120000"/>
              </a:lnSpc>
              <a:buFont typeface="Wingdings" pitchFamily="2" charset="2"/>
              <a:buChar char="ü"/>
            </a:pPr>
            <a:r>
              <a:rPr lang="en-US" sz="2000" dirty="0" smtClean="0"/>
              <a:t>Helps regulates cholesterol and LDL – “Bad Cholesterol” levels in the blood</a:t>
            </a:r>
          </a:p>
          <a:p>
            <a:pPr marL="274320" lvl="0" indent="-274320">
              <a:lnSpc>
                <a:spcPct val="120000"/>
              </a:lnSpc>
              <a:buFont typeface="Wingdings" pitchFamily="2" charset="2"/>
              <a:buChar char="ü"/>
            </a:pPr>
            <a:r>
              <a:rPr lang="en-US" sz="2000" dirty="0" smtClean="0"/>
              <a:t>Helps to improves HDL – “Good Cholesterol” levels in the blood</a:t>
            </a:r>
          </a:p>
          <a:p>
            <a:pPr marL="274320" lvl="0" indent="-274320">
              <a:lnSpc>
                <a:spcPct val="120000"/>
              </a:lnSpc>
              <a:buFont typeface="Wingdings" pitchFamily="2" charset="2"/>
              <a:buChar char="ü"/>
            </a:pPr>
            <a:r>
              <a:rPr lang="en-US" sz="2000" dirty="0" smtClean="0"/>
              <a:t>Helps to improves blood circulation and useful in management of cardio vascular disease</a:t>
            </a:r>
            <a:endParaRPr lang="en-IN" sz="2000" dirty="0" smtClean="0"/>
          </a:p>
        </p:txBody>
      </p:sp>
      <p:pic>
        <p:nvPicPr>
          <p:cNvPr id="5" name="Picture 4" descr="Procard.png"/>
          <p:cNvPicPr>
            <a:picLocks noChangeAspect="1"/>
          </p:cNvPicPr>
          <p:nvPr/>
        </p:nvPicPr>
        <p:blipFill>
          <a:blip r:embed="rId2" cstate="email"/>
          <a:stretch>
            <a:fillRect/>
          </a:stretch>
        </p:blipFill>
        <p:spPr>
          <a:xfrm>
            <a:off x="6248400" y="1676400"/>
            <a:ext cx="2698828" cy="48623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5862503" cy="430887"/>
          </a:xfrm>
          <a:prstGeom prst="rect">
            <a:avLst/>
          </a:prstGeom>
        </p:spPr>
        <p:txBody>
          <a:bodyPr wrap="square">
            <a:spAutoFit/>
          </a:bodyPr>
          <a:lstStyle/>
          <a:p>
            <a:pPr eaLnBrk="0" fontAlgn="auto" hangingPunct="0">
              <a:spcBef>
                <a:spcPts val="0"/>
              </a:spcBef>
              <a:spcAft>
                <a:spcPts val="0"/>
              </a:spcAft>
              <a:defRPr/>
            </a:pPr>
            <a:r>
              <a:rPr lang="en-US" sz="2200" b="1" dirty="0" smtClean="0">
                <a:solidFill>
                  <a:schemeClr val="bg1"/>
                </a:solidFill>
                <a:latin typeface="Times" pitchFamily="18" charset="0"/>
              </a:rPr>
              <a:t>Key Cardio Supportive </a:t>
            </a:r>
            <a:r>
              <a:rPr lang="en-US" sz="2200" b="1" dirty="0" smtClean="0">
                <a:solidFill>
                  <a:schemeClr val="bg1"/>
                </a:solidFill>
                <a:latin typeface="Times" pitchFamily="18" charset="0"/>
              </a:rPr>
              <a:t>Ingredients in </a:t>
            </a:r>
            <a:r>
              <a:rPr lang="en-US" sz="2200" b="1" dirty="0" err="1" smtClean="0">
                <a:solidFill>
                  <a:schemeClr val="bg1"/>
                </a:solidFill>
                <a:latin typeface="Times" pitchFamily="18" charset="0"/>
              </a:rPr>
              <a:t>Procard</a:t>
            </a:r>
            <a:endParaRPr lang="en-US" sz="2200" b="1" dirty="0">
              <a:solidFill>
                <a:schemeClr val="bg1"/>
              </a:solidFill>
              <a:latin typeface="Times" pitchFamily="18" charset="0"/>
            </a:endParaRPr>
          </a:p>
        </p:txBody>
      </p:sp>
      <p:graphicFrame>
        <p:nvGraphicFramePr>
          <p:cNvPr id="3" name="Table 2"/>
          <p:cNvGraphicFramePr>
            <a:graphicFrameLocks noGrp="1"/>
          </p:cNvGraphicFramePr>
          <p:nvPr/>
        </p:nvGraphicFramePr>
        <p:xfrm>
          <a:off x="152400" y="1188720"/>
          <a:ext cx="8839200" cy="5364480"/>
        </p:xfrm>
        <a:graphic>
          <a:graphicData uri="http://schemas.openxmlformats.org/drawingml/2006/table">
            <a:tbl>
              <a:tblPr firstRow="1" bandRow="1">
                <a:tableStyleId>{5940675A-B579-460E-94D1-54222C63F5DA}</a:tableStyleId>
              </a:tblPr>
              <a:tblGrid>
                <a:gridCol w="1636886"/>
                <a:gridCol w="1391356"/>
                <a:gridCol w="1309511"/>
                <a:gridCol w="4501447"/>
              </a:tblGrid>
              <a:tr h="494872">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40763">
                <a:tc>
                  <a:txBody>
                    <a:bodyPr/>
                    <a:lstStyle/>
                    <a:p>
                      <a:endParaRPr lang="en-US" dirty="0"/>
                    </a:p>
                  </a:txBody>
                  <a:tcPr/>
                </a:tc>
                <a:tc>
                  <a:txBody>
                    <a:bodyPr/>
                    <a:lstStyle/>
                    <a:p>
                      <a:r>
                        <a:rPr lang="en-US" sz="1600" i="1" kern="1200" dirty="0" err="1" smtClean="0"/>
                        <a:t>Terminalia</a:t>
                      </a:r>
                      <a:r>
                        <a:rPr lang="en-US" sz="1600" i="1" kern="1200" dirty="0" smtClean="0"/>
                        <a:t> </a:t>
                      </a:r>
                      <a:r>
                        <a:rPr lang="en-US" sz="1600" i="1" kern="1200" dirty="0" err="1" smtClean="0"/>
                        <a:t>arjuna</a:t>
                      </a:r>
                      <a:endParaRPr lang="en-US" sz="1600" i="1" dirty="0"/>
                    </a:p>
                  </a:txBody>
                  <a:tcPr/>
                </a:tc>
                <a:tc>
                  <a:txBody>
                    <a:bodyPr/>
                    <a:lstStyle/>
                    <a:p>
                      <a:r>
                        <a:rPr lang="en-US" sz="1800" kern="1200" dirty="0" err="1" smtClean="0"/>
                        <a:t>Arjuna</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Popularly</a:t>
                      </a:r>
                      <a:r>
                        <a:rPr lang="en-US" sz="1800" kern="1200" baseline="0" dirty="0" smtClean="0">
                          <a:solidFill>
                            <a:schemeClr val="tx1"/>
                          </a:solidFill>
                          <a:latin typeface="+mn-lt"/>
                          <a:ea typeface="+mn-ea"/>
                          <a:cs typeface="+mn-cs"/>
                        </a:rPr>
                        <a:t> known</a:t>
                      </a:r>
                      <a:r>
                        <a:rPr lang="en-US" sz="1800" kern="1200" dirty="0" smtClean="0">
                          <a:solidFill>
                            <a:schemeClr val="tx1"/>
                          </a:solidFill>
                          <a:latin typeface="+mn-lt"/>
                          <a:ea typeface="+mn-ea"/>
                          <a:cs typeface="+mn-cs"/>
                        </a:rPr>
                        <a:t> as a heart tonic. It helps in maintaining healthy heart function, relieving mental stress and nervousness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It helps maintain a healthy cardiovascular system.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It helps to brings down the level of harmful lipids in the blood. It also help to maintain normal blood pressure.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latin typeface="+mn-lt"/>
                          <a:ea typeface="+mn-ea"/>
                          <a:cs typeface="+mn-cs"/>
                        </a:rPr>
                        <a:t>Arjuna</a:t>
                      </a:r>
                      <a:r>
                        <a:rPr lang="en-US" sz="1800" kern="1200" dirty="0" smtClean="0">
                          <a:solidFill>
                            <a:schemeClr val="tx1"/>
                          </a:solidFill>
                          <a:latin typeface="+mn-lt"/>
                          <a:ea typeface="+mn-ea"/>
                          <a:cs typeface="+mn-cs"/>
                        </a:rPr>
                        <a:t> also</a:t>
                      </a:r>
                      <a:r>
                        <a:rPr lang="en-US" sz="1800" kern="1200" baseline="0" dirty="0" smtClean="0">
                          <a:solidFill>
                            <a:schemeClr val="tx1"/>
                          </a:solidFill>
                          <a:latin typeface="+mn-lt"/>
                          <a:ea typeface="+mn-ea"/>
                          <a:cs typeface="+mn-cs"/>
                        </a:rPr>
                        <a:t> helps to </a:t>
                      </a:r>
                      <a:r>
                        <a:rPr lang="en-US" sz="1800" kern="1200" dirty="0" smtClean="0">
                          <a:solidFill>
                            <a:schemeClr val="tx1"/>
                          </a:solidFill>
                          <a:latin typeface="+mn-lt"/>
                          <a:ea typeface="+mn-ea"/>
                          <a:cs typeface="+mn-cs"/>
                        </a:rPr>
                        <a:t>enhance overall energy levels, stamina, immunity and cellular health.</a:t>
                      </a:r>
                      <a:endParaRPr lang="en-IN" dirty="0" smtClean="0"/>
                    </a:p>
                  </a:txBody>
                  <a:tcPr/>
                </a:tc>
              </a:tr>
              <a:tr h="1640763">
                <a:tc>
                  <a:txBody>
                    <a:bodyPr/>
                    <a:lstStyle/>
                    <a:p>
                      <a:endParaRPr lang="en-US" dirty="0"/>
                    </a:p>
                  </a:txBody>
                  <a:tcPr/>
                </a:tc>
                <a:tc>
                  <a:txBody>
                    <a:bodyPr/>
                    <a:lstStyle/>
                    <a:p>
                      <a:r>
                        <a:rPr lang="en-US" sz="1600" i="1" kern="1200" dirty="0" err="1" smtClean="0"/>
                        <a:t>Withania</a:t>
                      </a:r>
                      <a:r>
                        <a:rPr lang="en-US" sz="1600" i="1" kern="1200" baseline="0" dirty="0" smtClean="0"/>
                        <a:t> </a:t>
                      </a:r>
                      <a:r>
                        <a:rPr lang="en-US" sz="1600" i="1" kern="1200" baseline="0" dirty="0" err="1" smtClean="0"/>
                        <a:t>somnifera</a:t>
                      </a:r>
                      <a:endParaRPr lang="en-US" i="1" dirty="0"/>
                    </a:p>
                  </a:txBody>
                  <a:tcPr/>
                </a:tc>
                <a:tc>
                  <a:txBody>
                    <a:bodyPr/>
                    <a:lstStyle/>
                    <a:p>
                      <a:r>
                        <a:rPr lang="en-US" sz="1800" kern="1200" dirty="0" err="1" smtClean="0"/>
                        <a:t>Ashwa-gandha</a:t>
                      </a:r>
                      <a:endParaRPr lang="en-US" sz="18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It’s a powerful cardio-protective agent and </a:t>
                      </a:r>
                      <a:r>
                        <a:rPr lang="en-US" sz="1800" kern="1200" dirty="0" err="1" smtClean="0">
                          <a:solidFill>
                            <a:schemeClr val="tx1"/>
                          </a:solidFill>
                          <a:latin typeface="+mn-lt"/>
                          <a:ea typeface="+mn-ea"/>
                          <a:cs typeface="+mn-cs"/>
                        </a:rPr>
                        <a:t>adaptogen</a:t>
                      </a:r>
                      <a:r>
                        <a:rPr lang="en-US" sz="1800" kern="1200" dirty="0" smtClean="0">
                          <a:solidFill>
                            <a:schemeClr val="tx1"/>
                          </a:solidFill>
                          <a:latin typeface="+mn-lt"/>
                          <a:ea typeface="+mn-ea"/>
                          <a:cs typeface="+mn-cs"/>
                        </a:rPr>
                        <a:t>. It stimulates the synthesis of antioxidant enzymes and protects the heart from harmful free radicals. It also helps</a:t>
                      </a:r>
                      <a:r>
                        <a:rPr lang="en-US" sz="1800" kern="1200" baseline="0" dirty="0" smtClean="0">
                          <a:solidFill>
                            <a:schemeClr val="tx1"/>
                          </a:solidFill>
                          <a:latin typeface="+mn-lt"/>
                          <a:ea typeface="+mn-ea"/>
                          <a:cs typeface="+mn-cs"/>
                        </a:rPr>
                        <a:t> to </a:t>
                      </a:r>
                      <a:r>
                        <a:rPr lang="en-US" sz="1800" kern="1200" dirty="0" smtClean="0">
                          <a:solidFill>
                            <a:schemeClr val="tx1"/>
                          </a:solidFill>
                          <a:latin typeface="+mn-lt"/>
                          <a:ea typeface="+mn-ea"/>
                          <a:cs typeface="+mn-cs"/>
                        </a:rPr>
                        <a:t>lower the risk of developing heart disease. It </a:t>
                      </a:r>
                      <a:r>
                        <a:rPr lang="en-US" sz="1800" kern="1200" dirty="0" smtClean="0"/>
                        <a:t>helps correct the imbalances caused due to stress </a:t>
                      </a:r>
                      <a:endParaRPr lang="en-US" dirty="0"/>
                    </a:p>
                  </a:txBody>
                  <a:tcPr/>
                </a:tc>
              </a:tr>
            </a:tbl>
          </a:graphicData>
        </a:graphic>
      </p:graphicFrame>
      <p:pic>
        <p:nvPicPr>
          <p:cNvPr id="7" name="Picture 6" descr="arjun1.jp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198620" y="2598620"/>
            <a:ext cx="1554480" cy="982780"/>
          </a:xfrm>
          <a:prstGeom prst="rect">
            <a:avLst/>
          </a:prstGeom>
        </p:spPr>
      </p:pic>
      <p:pic>
        <p:nvPicPr>
          <p:cNvPr id="8" name="Picture 7" descr="ashwagandha-root-878065.jp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98620" y="5027981"/>
            <a:ext cx="1554480" cy="106801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1828799"/>
          </a:xfrm>
        </p:spPr>
        <p:txBody>
          <a:bodyPr>
            <a:normAutofit/>
          </a:bodyPr>
          <a:lstStyle/>
          <a:p>
            <a:pPr marL="0" indent="0">
              <a:buNone/>
            </a:pPr>
            <a:r>
              <a:rPr lang="en-US" sz="3600" b="1" dirty="0" smtClean="0">
                <a:solidFill>
                  <a:srgbClr val="1B3B90"/>
                </a:solidFill>
                <a:latin typeface="Times" pitchFamily="18" charset="0"/>
                <a:cs typeface="Times"/>
              </a:rPr>
              <a:t>Taking Ayurveda Global with the help of Scientific Validation and Extensive Research.</a:t>
            </a:r>
            <a:endParaRPr lang="en-US" sz="3600" b="1" dirty="0">
              <a:solidFill>
                <a:srgbClr val="1B3B90"/>
              </a:solidFill>
              <a:latin typeface="Times" pitchFamily="18" charset="0"/>
              <a:cs typeface="Times"/>
            </a:endParaRPr>
          </a:p>
        </p:txBody>
      </p:sp>
      <p:sp>
        <p:nvSpPr>
          <p:cNvPr id="4" name="Title 1"/>
          <p:cNvSpPr>
            <a:spLocks noGrp="1"/>
          </p:cNvSpPr>
          <p:nvPr>
            <p:ph type="title"/>
          </p:nvPr>
        </p:nvSpPr>
        <p:spPr>
          <a:xfrm>
            <a:off x="457200" y="16240"/>
            <a:ext cx="8305800" cy="1143000"/>
          </a:xfrm>
        </p:spPr>
        <p:txBody>
          <a:bodyPr/>
          <a:lstStyle/>
          <a:p>
            <a:pPr algn="l"/>
            <a:r>
              <a:rPr lang="en-US" b="1" dirty="0" smtClean="0">
                <a:solidFill>
                  <a:srgbClr val="FFFDD1"/>
                </a:solidFill>
                <a:latin typeface="Times"/>
                <a:cs typeface="Times"/>
              </a:rPr>
              <a:t>Our Purpose</a:t>
            </a:r>
            <a:endParaRPr lang="en-US" b="1" dirty="0">
              <a:solidFill>
                <a:srgbClr val="FFFDD1"/>
              </a:solidFill>
              <a:latin typeface="Times"/>
              <a:cs typeface="Times"/>
            </a:endParaRPr>
          </a:p>
        </p:txBody>
      </p:sp>
      <p:pic>
        <p:nvPicPr>
          <p:cNvPr id="5" name="Picture 4" descr="Mission.jpg"/>
          <p:cNvPicPr>
            <a:picLocks noChangeAspect="1"/>
          </p:cNvPicPr>
          <p:nvPr/>
        </p:nvPicPr>
        <p:blipFill>
          <a:blip r:embed="rId2"/>
          <a:stretch>
            <a:fillRect/>
          </a:stretch>
        </p:blipFill>
        <p:spPr>
          <a:xfrm>
            <a:off x="2743200" y="2860204"/>
            <a:ext cx="3733800" cy="38553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1112751"/>
          <a:ext cx="8839200" cy="5440449"/>
        </p:xfrm>
        <a:graphic>
          <a:graphicData uri="http://schemas.openxmlformats.org/drawingml/2006/table">
            <a:tbl>
              <a:tblPr firstRow="1" bandRow="1">
                <a:tableStyleId>{5940675A-B579-460E-94D1-54222C63F5DA}</a:tableStyleId>
              </a:tblPr>
              <a:tblGrid>
                <a:gridCol w="1636886"/>
                <a:gridCol w="1391356"/>
                <a:gridCol w="1309511"/>
                <a:gridCol w="4501447"/>
              </a:tblGrid>
              <a:tr h="494872">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40763">
                <a:tc>
                  <a:txBody>
                    <a:bodyPr/>
                    <a:lstStyle/>
                    <a:p>
                      <a:endParaRPr lang="en-US" dirty="0"/>
                    </a:p>
                  </a:txBody>
                  <a:tcPr/>
                </a:tc>
                <a:tc>
                  <a:txBody>
                    <a:bodyPr/>
                    <a:lstStyle/>
                    <a:p>
                      <a:r>
                        <a:rPr lang="en-US" sz="1600" i="1" dirty="0" err="1" smtClean="0"/>
                        <a:t>Allium</a:t>
                      </a:r>
                      <a:r>
                        <a:rPr lang="en-US" sz="1600" i="1" baseline="0" dirty="0" smtClean="0"/>
                        <a:t> </a:t>
                      </a:r>
                      <a:r>
                        <a:rPr lang="en-US" sz="1600" i="1" baseline="0" dirty="0" err="1" smtClean="0"/>
                        <a:t>sativum</a:t>
                      </a:r>
                      <a:endParaRPr lang="en-US" sz="1600" i="1" dirty="0"/>
                    </a:p>
                  </a:txBody>
                  <a:tcPr/>
                </a:tc>
                <a:tc>
                  <a:txBody>
                    <a:bodyPr/>
                    <a:lstStyle/>
                    <a:p>
                      <a:r>
                        <a:rPr lang="en-US" sz="1800" i="0" dirty="0" smtClean="0"/>
                        <a:t>Garlic,</a:t>
                      </a:r>
                      <a:r>
                        <a:rPr lang="en-US" sz="1800" i="0" baseline="0" dirty="0" smtClean="0"/>
                        <a:t> </a:t>
                      </a:r>
                      <a:r>
                        <a:rPr lang="en-US" sz="1800" i="0" baseline="0" dirty="0" err="1" smtClean="0"/>
                        <a:t>lehsun</a:t>
                      </a:r>
                      <a:r>
                        <a:rPr lang="en-US" sz="1800" i="0" baseline="0" dirty="0" smtClean="0"/>
                        <a:t>, </a:t>
                      </a:r>
                      <a:r>
                        <a:rPr lang="en-US" sz="1800" i="0" baseline="0" dirty="0" err="1" smtClean="0"/>
                        <a:t>lashuna</a:t>
                      </a:r>
                      <a:endParaRPr lang="en-US" sz="1800" i="0" dirty="0"/>
                    </a:p>
                  </a:txBody>
                  <a:tcPr/>
                </a:tc>
                <a:tc>
                  <a:txBody>
                    <a:bodyPr/>
                    <a:lstStyle/>
                    <a:p>
                      <a:r>
                        <a:rPr lang="en-US" dirty="0" smtClean="0"/>
                        <a:t>It supports healthy heart</a:t>
                      </a:r>
                      <a:r>
                        <a:rPr lang="en-US" baseline="0" dirty="0" smtClean="0"/>
                        <a:t> rate, helps in lowering cholesterol levels in the blood. It acts as a cardio-protective agent, helps to reduce blood pressure and improves blood flow</a:t>
                      </a:r>
                      <a:endParaRPr lang="en-US" dirty="0" smtClean="0"/>
                    </a:p>
                  </a:txBody>
                  <a:tcPr/>
                </a:tc>
              </a:tr>
              <a:tr h="1640763">
                <a:tc>
                  <a:txBody>
                    <a:bodyPr/>
                    <a:lstStyle/>
                    <a:p>
                      <a:endParaRPr lang="en-US" dirty="0"/>
                    </a:p>
                  </a:txBody>
                  <a:tcPr/>
                </a:tc>
                <a:tc>
                  <a:txBody>
                    <a:bodyPr/>
                    <a:lstStyle/>
                    <a:p>
                      <a:r>
                        <a:rPr lang="en-US" sz="1600" i="1" kern="1200" dirty="0" err="1" smtClean="0"/>
                        <a:t>Balsamodendron</a:t>
                      </a:r>
                      <a:r>
                        <a:rPr lang="en-US" sz="1600" i="1" kern="1200" dirty="0" smtClean="0"/>
                        <a:t> </a:t>
                      </a:r>
                      <a:r>
                        <a:rPr lang="en-US" sz="1600" i="1" kern="1200" dirty="0" err="1" smtClean="0"/>
                        <a:t>mukul</a:t>
                      </a:r>
                      <a:endParaRPr lang="en-US" sz="1600" i="1" dirty="0"/>
                    </a:p>
                  </a:txBody>
                  <a:tcPr/>
                </a:tc>
                <a:tc>
                  <a:txBody>
                    <a:bodyPr/>
                    <a:lstStyle/>
                    <a:p>
                      <a:r>
                        <a:rPr lang="en-US" sz="1800" kern="1200" dirty="0" err="1" smtClean="0"/>
                        <a:t>Guggul</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Helps in reduction of cholesterol. It strengthens the heart. It helps in increasing HDL and lowers LDL levels in the blood. It also has anticoagulant and anti-platelet activity inhibits the formation of blood clots.</a:t>
                      </a:r>
                      <a:endParaRPr lang="en-IN" dirty="0" smtClean="0"/>
                    </a:p>
                  </a:txBody>
                  <a:tcPr/>
                </a:tc>
              </a:tr>
              <a:tr h="1640763">
                <a:tc>
                  <a:txBody>
                    <a:bodyPr/>
                    <a:lstStyle/>
                    <a:p>
                      <a:endParaRPr lang="en-US" dirty="0"/>
                    </a:p>
                  </a:txBody>
                  <a:tcPr/>
                </a:tc>
                <a:tc>
                  <a:txBody>
                    <a:bodyPr/>
                    <a:lstStyle/>
                    <a:p>
                      <a:r>
                        <a:rPr lang="en-US" i="1" dirty="0" err="1" smtClean="0"/>
                        <a:t>Saccharum</a:t>
                      </a:r>
                      <a:r>
                        <a:rPr lang="en-US" i="1" baseline="0" dirty="0" smtClean="0"/>
                        <a:t> </a:t>
                      </a:r>
                      <a:r>
                        <a:rPr lang="en-US" i="1" baseline="0" dirty="0" err="1" smtClean="0"/>
                        <a:t>officinarum</a:t>
                      </a:r>
                      <a:endParaRPr lang="en-US" i="1" dirty="0"/>
                    </a:p>
                  </a:txBody>
                  <a:tcPr/>
                </a:tc>
                <a:tc>
                  <a:txBody>
                    <a:bodyPr/>
                    <a:lstStyle/>
                    <a:p>
                      <a:r>
                        <a:rPr lang="en-US" sz="1800" kern="1200" dirty="0" err="1" smtClean="0"/>
                        <a:t>Ikshu</a:t>
                      </a:r>
                      <a:r>
                        <a:rPr lang="en-US" sz="1800" kern="1200" dirty="0" smtClean="0"/>
                        <a:t>, sugar cane</a:t>
                      </a:r>
                      <a:endParaRPr lang="en-US" sz="1800" i="1" dirty="0"/>
                    </a:p>
                  </a:txBody>
                  <a:tcPr/>
                </a:tc>
                <a:tc>
                  <a:txBody>
                    <a:bodyPr/>
                    <a:lstStyle/>
                    <a:p>
                      <a:pPr algn="l">
                        <a:lnSpc>
                          <a:spcPct val="100000"/>
                        </a:lnSpc>
                        <a:defRPr/>
                      </a:pPr>
                      <a:r>
                        <a:rPr lang="en-US" sz="1800" dirty="0" err="1" smtClean="0"/>
                        <a:t>Policosanol</a:t>
                      </a:r>
                      <a:r>
                        <a:rPr lang="en-US" sz="1800" dirty="0" smtClean="0"/>
                        <a:t> in </a:t>
                      </a:r>
                      <a:r>
                        <a:rPr lang="en-US" sz="1800" i="1" dirty="0" err="1" smtClean="0"/>
                        <a:t>Saccharum</a:t>
                      </a:r>
                      <a:r>
                        <a:rPr lang="en-US" sz="1800" i="1" dirty="0" smtClean="0"/>
                        <a:t> </a:t>
                      </a:r>
                      <a:r>
                        <a:rPr lang="en-US" sz="1800" i="1" dirty="0" err="1" smtClean="0"/>
                        <a:t>officinarum</a:t>
                      </a:r>
                      <a:r>
                        <a:rPr lang="en-US" sz="1800" dirty="0" smtClean="0"/>
                        <a:t> is beneficial in lowering serum cholesterol levels and in prevention of the onset of </a:t>
                      </a:r>
                      <a:r>
                        <a:rPr lang="en-US" sz="1800" dirty="0" err="1" smtClean="0"/>
                        <a:t>atherogenesis</a:t>
                      </a:r>
                      <a:r>
                        <a:rPr lang="en-US" sz="1800" dirty="0" smtClean="0"/>
                        <a:t>. Inhibits cholesterol bio-synthesis and maintains healthy lipid profile</a:t>
                      </a:r>
                    </a:p>
                  </a:txBody>
                  <a:tcPr/>
                </a:tc>
              </a:tr>
            </a:tbl>
          </a:graphicData>
        </a:graphic>
      </p:graphicFrame>
      <p:pic>
        <p:nvPicPr>
          <p:cNvPr id="10" name="Picture 9" descr="97689577-copy-e1417513331763-810x609.jp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197870" y="1887136"/>
            <a:ext cx="1554480" cy="1168742"/>
          </a:xfrm>
          <a:prstGeom prst="rect">
            <a:avLst/>
          </a:prstGeom>
        </p:spPr>
      </p:pic>
      <p:pic>
        <p:nvPicPr>
          <p:cNvPr id="11" name="Picture 10" descr="1104dp_04_o+1104dp_renewable_diesel_fuel_reinvented+sugar_cane.jp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197370" y="5149047"/>
            <a:ext cx="1554480" cy="1172679"/>
          </a:xfrm>
          <a:prstGeom prst="rect">
            <a:avLst/>
          </a:prstGeom>
        </p:spPr>
      </p:pic>
      <p:pic>
        <p:nvPicPr>
          <p:cNvPr id="12" name="Picture 11" descr="guggul-gum-thar.jpg"/>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a:xfrm>
            <a:off x="197370" y="3472346"/>
            <a:ext cx="1554480" cy="1229124"/>
          </a:xfrm>
          <a:prstGeom prst="rect">
            <a:avLst/>
          </a:prstGeom>
        </p:spPr>
      </p:pic>
      <p:sp>
        <p:nvSpPr>
          <p:cNvPr id="8" name="Rectangle 7"/>
          <p:cNvSpPr/>
          <p:nvPr/>
        </p:nvSpPr>
        <p:spPr>
          <a:xfrm>
            <a:off x="228600" y="457200"/>
            <a:ext cx="5862503" cy="430887"/>
          </a:xfrm>
          <a:prstGeom prst="rect">
            <a:avLst/>
          </a:prstGeom>
        </p:spPr>
        <p:txBody>
          <a:bodyPr wrap="square">
            <a:spAutoFit/>
          </a:bodyPr>
          <a:lstStyle/>
          <a:p>
            <a:pPr eaLnBrk="0" fontAlgn="auto" hangingPunct="0">
              <a:spcBef>
                <a:spcPts val="0"/>
              </a:spcBef>
              <a:spcAft>
                <a:spcPts val="0"/>
              </a:spcAft>
              <a:defRPr/>
            </a:pPr>
            <a:r>
              <a:rPr lang="en-US" sz="2200" b="1" dirty="0" smtClean="0">
                <a:solidFill>
                  <a:schemeClr val="bg1"/>
                </a:solidFill>
                <a:latin typeface="Times" pitchFamily="18" charset="0"/>
              </a:rPr>
              <a:t>Key Cardio Supportive </a:t>
            </a:r>
            <a:r>
              <a:rPr lang="en-US" sz="2200" b="1" dirty="0" smtClean="0">
                <a:solidFill>
                  <a:schemeClr val="bg1"/>
                </a:solidFill>
                <a:latin typeface="Times" pitchFamily="18" charset="0"/>
              </a:rPr>
              <a:t>Ingredients in </a:t>
            </a:r>
            <a:r>
              <a:rPr lang="en-US" sz="2200" b="1" dirty="0" err="1" smtClean="0">
                <a:solidFill>
                  <a:schemeClr val="bg1"/>
                </a:solidFill>
                <a:latin typeface="Times" pitchFamily="18" charset="0"/>
              </a:rPr>
              <a:t>Procard</a:t>
            </a:r>
            <a:endParaRPr lang="en-US" sz="2200" b="1" dirty="0">
              <a:solidFill>
                <a:schemeClr val="bg1"/>
              </a:solidFill>
              <a:latin typeface="Times"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bg1"/>
                </a:solidFill>
                <a:effectLst/>
                <a:uLnTx/>
                <a:uFillTx/>
                <a:latin typeface="Times" pitchFamily="18" charset="0"/>
                <a:ea typeface="+mj-ea"/>
                <a:cs typeface="+mj-cs"/>
              </a:rPr>
              <a:t>Procard</a:t>
            </a:r>
            <a:endParaRPr kumimoji="0" lang="en-IN" sz="44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467544" y="1556792"/>
            <a:ext cx="5780856"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60000"/>
              </a:lnSpc>
              <a:spcBef>
                <a:spcPct val="20000"/>
              </a:spcBef>
              <a:spcAft>
                <a:spcPts val="0"/>
              </a:spcAft>
              <a:buClrTx/>
              <a:buSzTx/>
              <a:tabLst/>
              <a:defRPr/>
            </a:pPr>
            <a:r>
              <a:rPr lang="en-US" sz="2000" b="1" dirty="0" smtClean="0">
                <a:latin typeface="+mn-lt"/>
                <a:ea typeface="Perpetua"/>
                <a:cs typeface="Perpetua"/>
              </a:rPr>
              <a:t>Dosage:</a:t>
            </a:r>
            <a:r>
              <a:rPr lang="en-US" sz="2000" dirty="0" smtClean="0">
                <a:latin typeface="+mn-lt"/>
                <a:ea typeface="Perpetua"/>
                <a:cs typeface="Perpetua"/>
              </a:rPr>
              <a:t> One to Two Capsules Twice daily</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MRP Rs. 820.00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DP Rs. 700.00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BV 420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PV 26.25</a:t>
            </a:r>
          </a:p>
        </p:txBody>
      </p:sp>
      <p:pic>
        <p:nvPicPr>
          <p:cNvPr id="5" name="Picture 4" descr="Procard.png"/>
          <p:cNvPicPr>
            <a:picLocks noChangeAspect="1"/>
          </p:cNvPicPr>
          <p:nvPr/>
        </p:nvPicPr>
        <p:blipFill>
          <a:blip r:embed="rId2" cstate="email"/>
          <a:stretch>
            <a:fillRect/>
          </a:stretch>
        </p:blipFill>
        <p:spPr>
          <a:xfrm>
            <a:off x="6096000" y="1676400"/>
            <a:ext cx="2698828" cy="48623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4000" b="1" dirty="0" smtClean="0">
                <a:solidFill>
                  <a:schemeClr val="bg1"/>
                </a:solidFill>
                <a:latin typeface="Times" pitchFamily="18" charset="0"/>
              </a:rPr>
              <a:t>Detoxification</a:t>
            </a:r>
            <a:endParaRPr lang="en-US" sz="4000" b="1" dirty="0">
              <a:solidFill>
                <a:schemeClr val="bg1"/>
              </a:solidFill>
              <a:latin typeface="Times" pitchFamily="18" charset="0"/>
            </a:endParaRPr>
          </a:p>
        </p:txBody>
      </p:sp>
      <p:sp>
        <p:nvSpPr>
          <p:cNvPr id="3" name="Content Placeholder 2"/>
          <p:cNvSpPr>
            <a:spLocks noGrp="1"/>
          </p:cNvSpPr>
          <p:nvPr>
            <p:ph idx="1"/>
          </p:nvPr>
        </p:nvSpPr>
        <p:spPr>
          <a:xfrm>
            <a:off x="304800" y="1324130"/>
            <a:ext cx="3352800" cy="3581400"/>
          </a:xfrm>
        </p:spPr>
        <p:txBody>
          <a:bodyPr>
            <a:noAutofit/>
          </a:bodyPr>
          <a:lstStyle/>
          <a:p>
            <a:pPr marL="274320" indent="-274320">
              <a:spcBef>
                <a:spcPts val="400"/>
              </a:spcBef>
            </a:pPr>
            <a:r>
              <a:rPr lang="en-US" sz="2300" dirty="0" smtClean="0"/>
              <a:t>Detoxification is the process of clearing toxins from the body</a:t>
            </a:r>
          </a:p>
          <a:p>
            <a:pPr marL="274320" indent="-274320">
              <a:spcBef>
                <a:spcPts val="400"/>
              </a:spcBef>
            </a:pPr>
            <a:r>
              <a:rPr lang="en-US" sz="2300" dirty="0" smtClean="0"/>
              <a:t>Poor digestion, colon dysfunction, reduced liver function, and poor elimination from the body, all add to increased toxicity in the body</a:t>
            </a:r>
          </a:p>
        </p:txBody>
      </p:sp>
      <p:pic>
        <p:nvPicPr>
          <p:cNvPr id="4" name="Picture 3" descr="liver-detox.jpg"/>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a:xfrm>
            <a:off x="3962400" y="1295400"/>
            <a:ext cx="4800600" cy="358140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306050" y="4953000"/>
            <a:ext cx="8763000" cy="1752600"/>
          </a:xfrm>
          <a:prstGeom prst="rect">
            <a:avLst/>
          </a:prstGeom>
        </p:spPr>
        <p:txBody>
          <a:bodyPr vert="horz" lIns="91440" tIns="45720" rIns="91440" bIns="45720" rtlCol="0">
            <a:noAutofit/>
          </a:bodyPr>
          <a:lstStyle/>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Naturally, the body clears toxins in the liver and excrete through the kidneys, skin and lungs</a:t>
            </a:r>
          </a:p>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When the liver gets overburdened, it starts to store toxins in the fat tissues, and these re-circulate in the blood and lead to many diseases</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mbers.divinehealthfromtheinsideout.com/wp-content/uploads/2013/08/Liver.png"/>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52400" y="1219201"/>
            <a:ext cx="8903486" cy="556259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04800" y="437400"/>
            <a:ext cx="8534400" cy="461665"/>
          </a:xfrm>
          <a:prstGeom prst="rect">
            <a:avLst/>
          </a:prstGeom>
          <a:noFill/>
        </p:spPr>
        <p:txBody>
          <a:bodyPr wrap="square" rtlCol="0">
            <a:spAutoFit/>
          </a:bodyPr>
          <a:lstStyle/>
          <a:p>
            <a:r>
              <a:rPr lang="en-US" sz="2400" b="1" dirty="0" smtClean="0">
                <a:solidFill>
                  <a:schemeClr val="bg1"/>
                </a:solidFill>
                <a:latin typeface="Times" pitchFamily="18" charset="0"/>
              </a:rPr>
              <a:t>Accumulation of Toxins in the Body</a:t>
            </a:r>
            <a:endParaRPr lang="en-US" sz="2400" b="1" dirty="0">
              <a:solidFill>
                <a:schemeClr val="bg1"/>
              </a:solidFill>
              <a:latin typeface="Times"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76990"/>
          </a:xfrm>
        </p:spPr>
        <p:txBody>
          <a:bodyPr>
            <a:noAutofit/>
          </a:bodyPr>
          <a:lstStyle/>
          <a:p>
            <a:pPr algn="l"/>
            <a:r>
              <a:rPr lang="en-US" sz="2400" b="1" dirty="0" smtClean="0">
                <a:solidFill>
                  <a:schemeClr val="bg1"/>
                </a:solidFill>
                <a:latin typeface="Times" pitchFamily="18" charset="0"/>
              </a:rPr>
              <a:t>Process of Detoxification &amp; Elimination</a:t>
            </a:r>
            <a:endParaRPr lang="en-US" sz="2400" dirty="0">
              <a:solidFill>
                <a:schemeClr val="bg1"/>
              </a:solidFill>
              <a:latin typeface="Times" pitchFamily="18" charset="0"/>
            </a:endParaRPr>
          </a:p>
        </p:txBody>
      </p:sp>
      <p:pic>
        <p:nvPicPr>
          <p:cNvPr id="5" name="Picture 2" descr="C:\Users\santhosh\Pictures\ayurveda\Toxins-in-body-2.jp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597152" y="990600"/>
            <a:ext cx="6022848" cy="57912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jpg"/>
          <p:cNvPicPr>
            <a:picLocks noChangeAspect="1"/>
          </p:cNvPicPr>
          <p:nvPr/>
        </p:nvPicPr>
        <p:blipFill>
          <a:blip r:embed="rId2"/>
          <a:stretch>
            <a:fillRect/>
          </a:stretch>
        </p:blipFill>
        <p:spPr>
          <a:xfrm>
            <a:off x="1916688" y="2863352"/>
            <a:ext cx="5327796" cy="3590895"/>
          </a:xfrm>
          <a:prstGeom prst="rect">
            <a:avLst/>
          </a:prstGeom>
          <a:ln>
            <a:noFill/>
          </a:ln>
          <a:effectLst>
            <a:outerShdw blurRad="292100" dist="139700" dir="2700000" algn="tl" rotWithShape="0">
              <a:srgbClr val="333333">
                <a:alpha val="65000"/>
              </a:srgbClr>
            </a:outerShdw>
          </a:effectLst>
        </p:spPr>
      </p:pic>
      <p:sp>
        <p:nvSpPr>
          <p:cNvPr id="3" name="Title 5"/>
          <p:cNvSpPr txBox="1">
            <a:spLocks/>
          </p:cNvSpPr>
          <p:nvPr/>
        </p:nvSpPr>
        <p:spPr>
          <a:xfrm>
            <a:off x="313386" y="1295400"/>
            <a:ext cx="8534400" cy="152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1B3B90"/>
                </a:solidFill>
                <a:effectLst/>
                <a:uLnTx/>
                <a:uFillTx/>
                <a:latin typeface="+mj-lt"/>
                <a:ea typeface="+mj-ea"/>
                <a:cs typeface="+mj-cs"/>
              </a:rPr>
              <a:t>                   </a:t>
            </a:r>
            <a:r>
              <a:rPr kumimoji="0" lang="en-US" sz="6000" b="1" i="0" u="none" strike="noStrike" kern="1200" cap="none" spc="0" normalizeH="0" baseline="0" noProof="0" dirty="0" err="1" smtClean="0">
                <a:ln>
                  <a:noFill/>
                </a:ln>
                <a:solidFill>
                  <a:srgbClr val="1B3B90"/>
                </a:solidFill>
                <a:effectLst/>
                <a:uLnTx/>
                <a:uFillTx/>
                <a:latin typeface="+mj-lt"/>
                <a:ea typeface="+mj-ea"/>
                <a:cs typeface="+mj-cs"/>
              </a:rPr>
              <a:t>Tox</a:t>
            </a:r>
            <a:r>
              <a:rPr kumimoji="0" lang="en-US" sz="6000" b="1" i="0" u="none" strike="noStrike" kern="1200" cap="none" spc="0" normalizeH="0" baseline="0" noProof="0" dirty="0" err="1" smtClean="0">
                <a:ln>
                  <a:noFill/>
                </a:ln>
                <a:solidFill>
                  <a:srgbClr val="FFC000"/>
                </a:solidFill>
                <a:effectLst/>
                <a:uLnTx/>
                <a:uFillTx/>
                <a:latin typeface="+mj-lt"/>
                <a:ea typeface="+mj-ea"/>
                <a:cs typeface="+mj-cs"/>
              </a:rPr>
              <a:t>c</a:t>
            </a:r>
            <a:r>
              <a:rPr lang="en-US" sz="6000" b="1" dirty="0" smtClean="0">
                <a:solidFill>
                  <a:srgbClr val="FFC000"/>
                </a:solidFill>
                <a:latin typeface="+mj-lt"/>
                <a:ea typeface="+mj-ea"/>
                <a:cs typeface="+mj-cs"/>
              </a:rPr>
              <a:t>lean</a:t>
            </a:r>
            <a:endParaRPr kumimoji="0" lang="en-US" sz="6000" b="1" i="0" u="none" strike="noStrike" kern="1200" cap="none" spc="0" normalizeH="0" baseline="0" noProof="0" dirty="0" smtClean="0">
              <a:ln>
                <a:noFill/>
              </a:ln>
              <a:solidFill>
                <a:srgbClr val="FFC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1B3B90"/>
                </a:solidFill>
                <a:effectLst/>
                <a:uLnTx/>
                <a:uFillTx/>
                <a:latin typeface="+mj-lt"/>
                <a:ea typeface="+mj-ea"/>
                <a:cs typeface="+mj-cs"/>
              </a:rPr>
              <a:t>Detox</a:t>
            </a:r>
            <a:r>
              <a:rPr kumimoji="0" lang="en-US" sz="2400" b="1" i="0" u="none" strike="noStrike" kern="1200" cap="none" spc="0" normalizeH="0" noProof="0" dirty="0" smtClean="0">
                <a:ln>
                  <a:noFill/>
                </a:ln>
                <a:solidFill>
                  <a:srgbClr val="1B3B90"/>
                </a:solidFill>
                <a:effectLst/>
                <a:uLnTx/>
                <a:uFillTx/>
                <a:latin typeface="+mj-lt"/>
                <a:ea typeface="+mj-ea"/>
                <a:cs typeface="+mj-cs"/>
              </a:rPr>
              <a:t>, Naturally!</a:t>
            </a:r>
            <a:endParaRPr kumimoji="0" lang="en-US" sz="2400" b="0" i="0" u="none" strike="noStrike" kern="1200" cap="none" spc="0" normalizeH="0" baseline="0" noProof="0" dirty="0" smtClean="0">
              <a:ln>
                <a:noFill/>
              </a:ln>
              <a:solidFill>
                <a:srgbClr val="1B3B90"/>
              </a:solidFill>
              <a:effectLst/>
              <a:uLnTx/>
              <a:uFillTx/>
              <a:latin typeface="+mj-lt"/>
              <a:ea typeface="+mj-ea"/>
              <a:cs typeface="+mj-cs"/>
            </a:endParaRPr>
          </a:p>
        </p:txBody>
      </p:sp>
      <p:pic>
        <p:nvPicPr>
          <p:cNvPr id="5" name="Picture 3" descr="C:\Users\Abhinav\Desktop\Logos\Ayushante_wo bg.pn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066800" y="1492715"/>
            <a:ext cx="3581400" cy="7932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Times" pitchFamily="18" charset="0"/>
                <a:ea typeface="+mj-ea"/>
                <a:cs typeface="+mj-cs"/>
              </a:rPr>
              <a:t>Toxclean</a:t>
            </a:r>
            <a:r>
              <a:rPr kumimoji="0" lang="en-US" sz="4000" b="1" i="0" u="none" strike="noStrike" kern="1200" cap="none" spc="0" normalizeH="0" baseline="0" noProof="0" dirty="0" smtClean="0">
                <a:ln>
                  <a:noFill/>
                </a:ln>
                <a:solidFill>
                  <a:schemeClr val="bg1"/>
                </a:solidFill>
                <a:effectLst/>
                <a:uLnTx/>
                <a:uFillTx/>
                <a:latin typeface="Times" pitchFamily="18" charset="0"/>
                <a:ea typeface="+mj-ea"/>
                <a:cs typeface="+mj-cs"/>
              </a:rPr>
              <a:t> Benefits</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467544" y="1752600"/>
            <a:ext cx="5780856" cy="4311352"/>
          </a:xfrm>
          <a:prstGeom prst="rect">
            <a:avLst/>
          </a:prstGeom>
        </p:spPr>
        <p:txBody>
          <a:bodyPr vert="horz" lIns="91440" tIns="45720" rIns="91440" bIns="45720" rtlCol="0">
            <a:normAutofit/>
          </a:bodyPr>
          <a:lstStyle/>
          <a:p>
            <a:pPr marL="274320" indent="-274320">
              <a:lnSpc>
                <a:spcPct val="150000"/>
              </a:lnSpc>
              <a:buFont typeface="Wingdings" pitchFamily="2" charset="2"/>
              <a:buChar char="ü"/>
            </a:pPr>
            <a:r>
              <a:rPr lang="en-US" sz="2000" dirty="0" smtClean="0"/>
              <a:t>Helps to cleanse colon and purify blood</a:t>
            </a:r>
          </a:p>
          <a:p>
            <a:pPr marL="274320" indent="-274320">
              <a:lnSpc>
                <a:spcPct val="150000"/>
              </a:lnSpc>
              <a:buFont typeface="Wingdings" pitchFamily="2" charset="2"/>
              <a:buChar char="ü"/>
            </a:pPr>
            <a:r>
              <a:rPr lang="en-US" sz="2000" dirty="0" smtClean="0"/>
              <a:t>Helps to relieve constipation</a:t>
            </a:r>
          </a:p>
          <a:p>
            <a:pPr marL="274320" indent="-274320">
              <a:lnSpc>
                <a:spcPct val="150000"/>
              </a:lnSpc>
              <a:buFont typeface="Wingdings" pitchFamily="2" charset="2"/>
              <a:buChar char="ü"/>
            </a:pPr>
            <a:r>
              <a:rPr lang="en-US" sz="2000" dirty="0" smtClean="0"/>
              <a:t>It has </a:t>
            </a:r>
            <a:r>
              <a:rPr lang="en-US" sz="2000" dirty="0" err="1" smtClean="0"/>
              <a:t>Hepato</a:t>
            </a:r>
            <a:r>
              <a:rPr lang="en-US" sz="2000" dirty="0" smtClean="0"/>
              <a:t>-protective properties – helps to support liver function</a:t>
            </a:r>
          </a:p>
          <a:p>
            <a:pPr marL="274320" indent="-274320">
              <a:lnSpc>
                <a:spcPct val="150000"/>
              </a:lnSpc>
              <a:buFont typeface="Wingdings" pitchFamily="2" charset="2"/>
              <a:buChar char="ü"/>
            </a:pPr>
            <a:r>
              <a:rPr lang="en-US" sz="2000" dirty="0" smtClean="0"/>
              <a:t>Helps to regulate digestion and metabolism </a:t>
            </a:r>
          </a:p>
          <a:p>
            <a:pPr marL="274320" indent="-274320">
              <a:lnSpc>
                <a:spcPct val="150000"/>
              </a:lnSpc>
              <a:buFont typeface="Wingdings" pitchFamily="2" charset="2"/>
              <a:buChar char="ü"/>
            </a:pPr>
            <a:r>
              <a:rPr lang="en-US" sz="2000" dirty="0" smtClean="0"/>
              <a:t>It has anti – microbial properties and helps promote skin health (acne, pimple, etc.)</a:t>
            </a:r>
          </a:p>
          <a:p>
            <a:pPr marL="274320" marR="0" lvl="0" indent="-274320" algn="l" defTabSz="914400" rtl="0" eaLnBrk="1" fontAlgn="auto" latinLnBrk="0" hangingPunct="1">
              <a:lnSpc>
                <a:spcPct val="150000"/>
              </a:lnSpc>
              <a:spcBef>
                <a:spcPct val="20000"/>
              </a:spcBef>
              <a:spcAft>
                <a:spcPts val="0"/>
              </a:spcAft>
              <a:buClrTx/>
              <a:buSzTx/>
              <a:tabLst/>
              <a:defRPr/>
            </a:pPr>
            <a:endParaRPr kumimoji="0" lang="en-IN" sz="2800" b="0" i="0" u="none" strike="noStrike" kern="1200" cap="none" spc="0" normalizeH="0" baseline="0" noProof="0" dirty="0" smtClean="0">
              <a:ln>
                <a:noFill/>
              </a:ln>
              <a:solidFill>
                <a:schemeClr val="tx1"/>
              </a:solidFill>
              <a:effectLst/>
              <a:uLnTx/>
              <a:uFillTx/>
              <a:ea typeface="+mn-ea"/>
              <a:cs typeface="+mn-cs"/>
            </a:endParaRPr>
          </a:p>
        </p:txBody>
      </p:sp>
      <p:pic>
        <p:nvPicPr>
          <p:cNvPr id="5" name="Picture 4" descr="Toxclean.png"/>
          <p:cNvPicPr>
            <a:picLocks noChangeAspect="1"/>
          </p:cNvPicPr>
          <p:nvPr/>
        </p:nvPicPr>
        <p:blipFill>
          <a:blip r:embed="rId2" cstate="email"/>
          <a:stretch>
            <a:fillRect/>
          </a:stretch>
        </p:blipFill>
        <p:spPr>
          <a:xfrm>
            <a:off x="6172200" y="1524000"/>
            <a:ext cx="2523862"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5862503" cy="461665"/>
          </a:xfrm>
          <a:prstGeom prst="rect">
            <a:avLst/>
          </a:prstGeom>
        </p:spPr>
        <p:txBody>
          <a:bodyPr wrap="square">
            <a:spAutoFit/>
          </a:bodyPr>
          <a:lstStyle/>
          <a:p>
            <a:pPr eaLnBrk="0" fontAlgn="auto" hangingPunct="0">
              <a:spcBef>
                <a:spcPts val="0"/>
              </a:spcBef>
              <a:spcAft>
                <a:spcPts val="0"/>
              </a:spcAft>
              <a:defRPr/>
            </a:pPr>
            <a:r>
              <a:rPr lang="en-US" sz="2400" b="1" dirty="0" smtClean="0">
                <a:solidFill>
                  <a:schemeClr val="bg1"/>
                </a:solidFill>
                <a:latin typeface="Times" pitchFamily="18" charset="0"/>
              </a:rPr>
              <a:t>Key Detoxifying </a:t>
            </a:r>
            <a:r>
              <a:rPr lang="en-US" sz="2400" b="1" dirty="0" smtClean="0">
                <a:solidFill>
                  <a:schemeClr val="bg1"/>
                </a:solidFill>
                <a:latin typeface="Times" pitchFamily="18" charset="0"/>
              </a:rPr>
              <a:t>Ingredients in </a:t>
            </a:r>
            <a:r>
              <a:rPr lang="en-US" sz="2400" b="1" dirty="0" err="1" smtClean="0">
                <a:solidFill>
                  <a:schemeClr val="bg1"/>
                </a:solidFill>
                <a:latin typeface="Times" pitchFamily="18" charset="0"/>
              </a:rPr>
              <a:t>Toxclean</a:t>
            </a:r>
            <a:endParaRPr lang="en-US" sz="2400" b="1" dirty="0">
              <a:solidFill>
                <a:schemeClr val="bg1"/>
              </a:solidFill>
              <a:latin typeface="Times" pitchFamily="18" charset="0"/>
            </a:endParaRPr>
          </a:p>
        </p:txBody>
      </p:sp>
      <p:graphicFrame>
        <p:nvGraphicFramePr>
          <p:cNvPr id="4" name="Table 3"/>
          <p:cNvGraphicFramePr>
            <a:graphicFrameLocks noGrp="1"/>
          </p:cNvGraphicFramePr>
          <p:nvPr/>
        </p:nvGraphicFramePr>
        <p:xfrm>
          <a:off x="152400" y="1066800"/>
          <a:ext cx="8839200" cy="5514792"/>
        </p:xfrm>
        <a:graphic>
          <a:graphicData uri="http://schemas.openxmlformats.org/drawingml/2006/table">
            <a:tbl>
              <a:tblPr firstRow="1" bandRow="1">
                <a:tableStyleId>{5940675A-B579-460E-94D1-54222C63F5DA}</a:tableStyleId>
              </a:tblPr>
              <a:tblGrid>
                <a:gridCol w="1636886"/>
                <a:gridCol w="1391356"/>
                <a:gridCol w="1309511"/>
                <a:gridCol w="4501447"/>
              </a:tblGrid>
              <a:tr h="494872">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40763">
                <a:tc>
                  <a:txBody>
                    <a:bodyPr/>
                    <a:lstStyle/>
                    <a:p>
                      <a:endParaRPr lang="en-US" dirty="0"/>
                    </a:p>
                  </a:txBody>
                  <a:tcPr/>
                </a:tc>
                <a:tc>
                  <a:txBody>
                    <a:bodyPr/>
                    <a:lstStyle/>
                    <a:p>
                      <a:r>
                        <a:rPr lang="en-US" sz="1600" i="1" kern="1200" dirty="0" err="1" smtClean="0"/>
                        <a:t>Triphala</a:t>
                      </a:r>
                      <a:r>
                        <a:rPr lang="en-US" sz="1600" i="1" kern="1200" baseline="0" dirty="0" smtClean="0"/>
                        <a:t> (</a:t>
                      </a:r>
                      <a:r>
                        <a:rPr lang="en-US" sz="1600" i="1" kern="1200" dirty="0" err="1" smtClean="0"/>
                        <a:t>Emblica</a:t>
                      </a:r>
                      <a:r>
                        <a:rPr lang="en-US" sz="1600" i="1" kern="1200" dirty="0" smtClean="0"/>
                        <a:t> </a:t>
                      </a:r>
                      <a:r>
                        <a:rPr lang="en-US" sz="1600" i="1" kern="1200" dirty="0" err="1" smtClean="0"/>
                        <a:t>officinalis</a:t>
                      </a:r>
                      <a:r>
                        <a:rPr lang="en-US" sz="1600" i="1" kern="1200" dirty="0" smtClean="0"/>
                        <a:t>, </a:t>
                      </a:r>
                      <a:r>
                        <a:rPr lang="en-US" sz="1600" i="1" kern="1200" dirty="0" err="1" smtClean="0"/>
                        <a:t>Terminalia</a:t>
                      </a:r>
                      <a:r>
                        <a:rPr lang="en-US" sz="1600" i="1" kern="1200" baseline="0" dirty="0" smtClean="0"/>
                        <a:t> </a:t>
                      </a:r>
                      <a:r>
                        <a:rPr lang="en-US" sz="1600" i="1" kern="1200" baseline="0" dirty="0" err="1" smtClean="0"/>
                        <a:t>bellirica</a:t>
                      </a:r>
                      <a:r>
                        <a:rPr lang="en-US" sz="1600" i="1" kern="1200" baseline="0" dirty="0" smtClean="0"/>
                        <a:t>, </a:t>
                      </a:r>
                      <a:r>
                        <a:rPr lang="en-US" sz="1600" i="1" kern="1200" baseline="0" dirty="0" err="1" smtClean="0"/>
                        <a:t>Terminalia</a:t>
                      </a:r>
                      <a:r>
                        <a:rPr lang="en-US" sz="1600" i="1" kern="1200" baseline="0" dirty="0" smtClean="0"/>
                        <a:t> </a:t>
                      </a:r>
                      <a:r>
                        <a:rPr lang="en-US" sz="1600" i="1" kern="1200" baseline="0" dirty="0" err="1" smtClean="0"/>
                        <a:t>chebula</a:t>
                      </a:r>
                      <a:r>
                        <a:rPr lang="en-US" sz="1600" i="1" kern="1200" dirty="0" smtClean="0"/>
                        <a:t> )</a:t>
                      </a:r>
                      <a:endParaRPr lang="en-US" sz="1600" i="1" dirty="0"/>
                    </a:p>
                  </a:txBody>
                  <a:tcPr/>
                </a:tc>
                <a:tc>
                  <a:txBody>
                    <a:bodyPr/>
                    <a:lstStyle/>
                    <a:p>
                      <a:r>
                        <a:rPr lang="en-US" sz="1800" kern="1200" dirty="0" err="1" smtClean="0"/>
                        <a:t>Triphala</a:t>
                      </a:r>
                      <a:r>
                        <a:rPr lang="en-US" sz="1800" kern="1200" dirty="0" smtClean="0"/>
                        <a:t> </a:t>
                      </a:r>
                      <a:endParaRPr lang="en-US" i="1" dirty="0"/>
                    </a:p>
                  </a:txBody>
                  <a:tcPr/>
                </a:tc>
                <a:tc>
                  <a:txBody>
                    <a:bodyPr/>
                    <a:lstStyle/>
                    <a:p>
                      <a:r>
                        <a:rPr lang="en-US" dirty="0" smtClean="0"/>
                        <a:t>Regulate digestion</a:t>
                      </a:r>
                    </a:p>
                    <a:p>
                      <a:r>
                        <a:rPr lang="en-US" dirty="0" smtClean="0"/>
                        <a:t>Relieve constipation</a:t>
                      </a:r>
                    </a:p>
                    <a:p>
                      <a:r>
                        <a:rPr lang="en-US" dirty="0" smtClean="0"/>
                        <a:t>Flush out toxins</a:t>
                      </a:r>
                    </a:p>
                    <a:p>
                      <a:r>
                        <a:rPr lang="en-US" dirty="0" smtClean="0"/>
                        <a:t>Purify blood</a:t>
                      </a:r>
                    </a:p>
                    <a:p>
                      <a:r>
                        <a:rPr lang="en-US" dirty="0" smtClean="0"/>
                        <a:t>Helps cleanse the colon</a:t>
                      </a:r>
                      <a:endParaRPr lang="en-US" b="1" dirty="0" smtClean="0"/>
                    </a:p>
                  </a:txBody>
                  <a:tcPr/>
                </a:tc>
              </a:tr>
              <a:tr h="1338515">
                <a:tc>
                  <a:txBody>
                    <a:bodyPr/>
                    <a:lstStyle/>
                    <a:p>
                      <a:endParaRPr lang="en-US" dirty="0"/>
                    </a:p>
                  </a:txBody>
                  <a:tcPr/>
                </a:tc>
                <a:tc>
                  <a:txBody>
                    <a:bodyPr/>
                    <a:lstStyle/>
                    <a:p>
                      <a:r>
                        <a:rPr lang="en-US" i="1" dirty="0" err="1" smtClean="0"/>
                        <a:t>Azadirachta</a:t>
                      </a:r>
                      <a:r>
                        <a:rPr lang="en-US" i="1" dirty="0" smtClean="0"/>
                        <a:t> </a:t>
                      </a:r>
                      <a:r>
                        <a:rPr lang="en-US" i="1" dirty="0" err="1" smtClean="0"/>
                        <a:t>indica</a:t>
                      </a:r>
                      <a:endParaRPr lang="en-US" i="1" dirty="0"/>
                    </a:p>
                  </a:txBody>
                  <a:tcPr/>
                </a:tc>
                <a:tc>
                  <a:txBody>
                    <a:bodyPr/>
                    <a:lstStyle/>
                    <a:p>
                      <a:r>
                        <a:rPr lang="en-US" sz="1800" kern="1200" dirty="0" err="1" smtClean="0"/>
                        <a:t>Neem</a:t>
                      </a:r>
                      <a:r>
                        <a:rPr lang="en-US" sz="1800" kern="1200" dirty="0" smtClean="0"/>
                        <a:t>, </a:t>
                      </a:r>
                      <a:r>
                        <a:rPr lang="en-US" sz="1800" kern="1200" dirty="0" err="1" smtClean="0"/>
                        <a:t>Nimba</a:t>
                      </a:r>
                      <a:endParaRPr lang="en-US" sz="1800" i="1" dirty="0"/>
                    </a:p>
                  </a:txBody>
                  <a:tcPr/>
                </a:tc>
                <a:tc>
                  <a:txBody>
                    <a:bodyPr/>
                    <a:lstStyle/>
                    <a:p>
                      <a:r>
                        <a:rPr lang="en-US" dirty="0" err="1" smtClean="0"/>
                        <a:t>Immunomodulatory</a:t>
                      </a:r>
                      <a:endParaRPr lang="en-US" dirty="0" smtClean="0"/>
                    </a:p>
                    <a:p>
                      <a:r>
                        <a:rPr lang="en-US" dirty="0" smtClean="0"/>
                        <a:t>Broad Spectrum Anti</a:t>
                      </a:r>
                      <a:r>
                        <a:rPr lang="en-US" baseline="0" dirty="0" smtClean="0"/>
                        <a:t> microbial</a:t>
                      </a:r>
                    </a:p>
                    <a:p>
                      <a:r>
                        <a:rPr lang="en-US" baseline="0" dirty="0" smtClean="0"/>
                        <a:t>Anti inflammatory</a:t>
                      </a:r>
                      <a:endParaRPr lang="en-US" b="1" dirty="0" smtClean="0"/>
                    </a:p>
                  </a:txBody>
                  <a:tcPr/>
                </a:tc>
              </a:tr>
              <a:tr h="1859797">
                <a:tc>
                  <a:txBody>
                    <a:bodyPr/>
                    <a:lstStyle/>
                    <a:p>
                      <a:endParaRPr lang="en-US" dirty="0"/>
                    </a:p>
                  </a:txBody>
                  <a:tcPr/>
                </a:tc>
                <a:tc>
                  <a:txBody>
                    <a:bodyPr/>
                    <a:lstStyle/>
                    <a:p>
                      <a:r>
                        <a:rPr lang="en-US" sz="1600" i="1" dirty="0" smtClean="0"/>
                        <a:t>Curcuma</a:t>
                      </a:r>
                      <a:r>
                        <a:rPr lang="en-US" sz="1600" i="1" baseline="0" dirty="0" smtClean="0"/>
                        <a:t>  </a:t>
                      </a:r>
                      <a:r>
                        <a:rPr lang="en-US" sz="1600" i="1" baseline="0" dirty="0" err="1" smtClean="0"/>
                        <a:t>longa</a:t>
                      </a:r>
                      <a:endParaRPr lang="en-US" sz="1600" i="1" dirty="0"/>
                    </a:p>
                  </a:txBody>
                  <a:tcPr/>
                </a:tc>
                <a:tc>
                  <a:txBody>
                    <a:bodyPr/>
                    <a:lstStyle/>
                    <a:p>
                      <a:r>
                        <a:rPr lang="en-US" sz="1800" i="0" dirty="0" err="1" smtClean="0"/>
                        <a:t>Haldi</a:t>
                      </a:r>
                      <a:r>
                        <a:rPr lang="en-US" sz="1800" i="0" dirty="0" smtClean="0"/>
                        <a:t>,</a:t>
                      </a:r>
                      <a:r>
                        <a:rPr lang="en-US" sz="1800" i="0" baseline="0" dirty="0" smtClean="0"/>
                        <a:t> </a:t>
                      </a:r>
                      <a:r>
                        <a:rPr lang="en-US" sz="1800" i="0" baseline="0" dirty="0" err="1" smtClean="0"/>
                        <a:t>Haridra</a:t>
                      </a:r>
                      <a:endParaRPr lang="en-US" sz="1800" i="0" dirty="0"/>
                    </a:p>
                  </a:txBody>
                  <a:tcPr/>
                </a:tc>
                <a:tc>
                  <a:txBody>
                    <a:bodyPr/>
                    <a:lstStyle/>
                    <a:p>
                      <a:r>
                        <a:rPr lang="en-US" dirty="0" smtClean="0"/>
                        <a:t>Anti inflammatory</a:t>
                      </a:r>
                    </a:p>
                    <a:p>
                      <a:r>
                        <a:rPr lang="en-US" dirty="0" smtClean="0"/>
                        <a:t>Anti microbial</a:t>
                      </a:r>
                    </a:p>
                    <a:p>
                      <a:r>
                        <a:rPr lang="en-US" dirty="0" err="1" smtClean="0"/>
                        <a:t>Hepato</a:t>
                      </a:r>
                      <a:r>
                        <a:rPr lang="en-US" dirty="0" smtClean="0"/>
                        <a:t> protective – supports liver function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Capitals"/>
                      </a:endParaRPr>
                    </a:p>
                  </a:txBody>
                  <a:tcPr/>
                </a:tc>
              </a:tr>
            </a:tbl>
          </a:graphicData>
        </a:graphic>
      </p:graphicFrame>
      <p:pic>
        <p:nvPicPr>
          <p:cNvPr id="5" name="Picture 4" descr="triphala-copy.jpg"/>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a:xfrm>
            <a:off x="197370" y="1779975"/>
            <a:ext cx="1554480" cy="1377731"/>
          </a:xfrm>
          <a:prstGeom prst="rect">
            <a:avLst/>
          </a:prstGeom>
        </p:spPr>
      </p:pic>
      <p:pic>
        <p:nvPicPr>
          <p:cNvPr id="6" name="Picture 5" descr="36-Amazing-Benefits-And-Uses-Of-Neem-For-Skin-Hair-And-Health.jp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197370" y="3593785"/>
            <a:ext cx="1554480" cy="951105"/>
          </a:xfrm>
          <a:prstGeom prst="rect">
            <a:avLst/>
          </a:prstGeom>
        </p:spPr>
      </p:pic>
      <p:pic>
        <p:nvPicPr>
          <p:cNvPr id="7" name="Picture 6" descr="tur.jp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198120" y="5021595"/>
            <a:ext cx="1554480" cy="128884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52400" y="1061107"/>
          <a:ext cx="8839200" cy="5659483"/>
        </p:xfrm>
        <a:graphic>
          <a:graphicData uri="http://schemas.openxmlformats.org/drawingml/2006/table">
            <a:tbl>
              <a:tblPr firstRow="1" bandRow="1">
                <a:tableStyleId>{5940675A-B579-460E-94D1-54222C63F5DA}</a:tableStyleId>
              </a:tblPr>
              <a:tblGrid>
                <a:gridCol w="1636886"/>
                <a:gridCol w="1391356"/>
                <a:gridCol w="1309511"/>
                <a:gridCol w="4501447"/>
              </a:tblGrid>
              <a:tr h="494872">
                <a:tc>
                  <a:txBody>
                    <a:bodyPr/>
                    <a:lstStyle/>
                    <a:p>
                      <a:pPr algn="ctr"/>
                      <a:endParaRPr lang="en-US" sz="1400" b="1" dirty="0"/>
                    </a:p>
                  </a:txBody>
                  <a:tcPr/>
                </a:tc>
                <a:tc>
                  <a:txBody>
                    <a:bodyPr/>
                    <a:lstStyle/>
                    <a:p>
                      <a:pPr algn="ctr"/>
                      <a:r>
                        <a:rPr lang="en-US" sz="1400" b="1" dirty="0" smtClean="0"/>
                        <a:t>BOTANICAL</a:t>
                      </a:r>
                      <a:r>
                        <a:rPr lang="en-US" sz="1400" b="1" baseline="0" dirty="0" smtClean="0"/>
                        <a:t> NAME</a:t>
                      </a:r>
                      <a:endParaRPr lang="en-US" sz="1400" b="1" dirty="0"/>
                    </a:p>
                  </a:txBody>
                  <a:tcPr/>
                </a:tc>
                <a:tc>
                  <a:txBody>
                    <a:bodyPr/>
                    <a:lstStyle/>
                    <a:p>
                      <a:pPr algn="ctr"/>
                      <a:r>
                        <a:rPr lang="en-US" sz="1400" b="1" dirty="0" smtClean="0"/>
                        <a:t>COMMON </a:t>
                      </a:r>
                    </a:p>
                    <a:p>
                      <a:pPr algn="ctr"/>
                      <a:r>
                        <a:rPr lang="en-US" sz="1400" b="1" dirty="0" smtClean="0"/>
                        <a:t>NAME</a:t>
                      </a:r>
                      <a:endParaRPr lang="en-US" sz="1400" b="1" dirty="0"/>
                    </a:p>
                  </a:txBody>
                  <a:tcPr/>
                </a:tc>
                <a:tc>
                  <a:txBody>
                    <a:bodyPr/>
                    <a:lstStyle/>
                    <a:p>
                      <a:pPr algn="ctr"/>
                      <a:r>
                        <a:rPr lang="en-US" sz="1400" b="1" dirty="0" smtClean="0"/>
                        <a:t> BENEFITS</a:t>
                      </a:r>
                      <a:endParaRPr lang="en-US" sz="1400" b="1" dirty="0"/>
                    </a:p>
                  </a:txBody>
                  <a:tcPr/>
                </a:tc>
              </a:tr>
              <a:tr h="1640763">
                <a:tc>
                  <a:txBody>
                    <a:bodyPr/>
                    <a:lstStyle/>
                    <a:p>
                      <a:endParaRPr lang="en-US" dirty="0"/>
                    </a:p>
                  </a:txBody>
                  <a:tcPr/>
                </a:tc>
                <a:tc>
                  <a:txBody>
                    <a:bodyPr/>
                    <a:lstStyle/>
                    <a:p>
                      <a:r>
                        <a:rPr lang="en-US" sz="1600" i="1" kern="1200" dirty="0" err="1" smtClean="0"/>
                        <a:t>Swertia</a:t>
                      </a:r>
                      <a:r>
                        <a:rPr lang="en-US" sz="1600" i="1" kern="1200" dirty="0" smtClean="0"/>
                        <a:t> </a:t>
                      </a:r>
                      <a:r>
                        <a:rPr lang="en-US" sz="1600" i="1" kern="1200" dirty="0" err="1" smtClean="0"/>
                        <a:t>chirata</a:t>
                      </a:r>
                      <a:endParaRPr lang="en-US" sz="1600" i="1" dirty="0"/>
                    </a:p>
                  </a:txBody>
                  <a:tcPr/>
                </a:tc>
                <a:tc>
                  <a:txBody>
                    <a:bodyPr/>
                    <a:lstStyle/>
                    <a:p>
                      <a:r>
                        <a:rPr lang="en-US" sz="1800" kern="1200" dirty="0" err="1" smtClean="0"/>
                        <a:t>Chiretta</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Aids</a:t>
                      </a:r>
                      <a:r>
                        <a:rPr lang="en-US" sz="1800" b="0" i="0" kern="1200" baseline="0" dirty="0" smtClean="0">
                          <a:solidFill>
                            <a:schemeClr val="tx1"/>
                          </a:solidFill>
                          <a:latin typeface="+mn-lt"/>
                          <a:ea typeface="+mn-ea"/>
                          <a:cs typeface="+mn-cs"/>
                        </a:rPr>
                        <a:t> in combating </a:t>
                      </a:r>
                      <a:r>
                        <a:rPr lang="en-US" sz="1800" b="0" i="0" u="none" strike="noStrike" kern="1200" dirty="0" smtClean="0">
                          <a:solidFill>
                            <a:schemeClr val="tx1"/>
                          </a:solidFill>
                          <a:latin typeface="+mn-lt"/>
                          <a:ea typeface="+mn-ea"/>
                          <a:cs typeface="+mn-cs"/>
                        </a:rPr>
                        <a:t>constipation</a:t>
                      </a:r>
                      <a:r>
                        <a:rPr lang="en-US" sz="1800" b="0" i="0" kern="1200" dirty="0" smtClean="0">
                          <a:solidFill>
                            <a:schemeClr val="tx1"/>
                          </a:solidFill>
                          <a:latin typeface="+mn-lt"/>
                          <a:ea typeface="+mn-ea"/>
                          <a:cs typeface="+mn-cs"/>
                        </a:rPr>
                        <a:t>, upset </a:t>
                      </a:r>
                      <a:r>
                        <a:rPr lang="en-US" sz="1800" b="0" i="0" u="none" strike="noStrike" kern="1200" dirty="0" smtClean="0">
                          <a:solidFill>
                            <a:schemeClr val="tx1"/>
                          </a:solidFill>
                          <a:latin typeface="+mn-lt"/>
                          <a:ea typeface="+mn-ea"/>
                          <a:cs typeface="+mn-cs"/>
                        </a:rPr>
                        <a:t>stomach, bloating</a:t>
                      </a:r>
                      <a:r>
                        <a:rPr lang="en-US" sz="1800" b="0" i="0" kern="1200" dirty="0" smtClean="0">
                          <a:solidFill>
                            <a:schemeClr val="tx1"/>
                          </a:solidFill>
                          <a:latin typeface="+mn-lt"/>
                          <a:ea typeface="+mn-ea"/>
                          <a:cs typeface="+mn-cs"/>
                        </a:rPr>
                        <a:t>, loss of appetite, intestinal worms</a:t>
                      </a:r>
                      <a:r>
                        <a:rPr lang="en-US" sz="1800" b="0" i="0" kern="1200" baseline="0" dirty="0" smtClean="0">
                          <a:solidFill>
                            <a:schemeClr val="tx1"/>
                          </a:solidFill>
                          <a:latin typeface="+mn-lt"/>
                          <a:ea typeface="+mn-ea"/>
                          <a:cs typeface="+mn-cs"/>
                        </a:rPr>
                        <a:t> and</a:t>
                      </a:r>
                      <a:r>
                        <a:rPr lang="en-US" sz="1800" b="0" i="0" kern="1200" dirty="0" smtClean="0">
                          <a:solidFill>
                            <a:schemeClr val="tx1"/>
                          </a:solidFill>
                          <a:latin typeface="+mn-lt"/>
                          <a:ea typeface="+mn-ea"/>
                          <a:cs typeface="+mn-cs"/>
                        </a:rPr>
                        <a:t> </a:t>
                      </a:r>
                      <a:r>
                        <a:rPr lang="en-US" sz="1800" b="0" i="0" u="none" strike="noStrike" kern="1200" dirty="0" smtClean="0">
                          <a:solidFill>
                            <a:schemeClr val="tx1"/>
                          </a:solidFill>
                          <a:latin typeface="+mn-lt"/>
                          <a:ea typeface="+mn-ea"/>
                          <a:cs typeface="+mn-cs"/>
                        </a:rPr>
                        <a:t>skin</a:t>
                      </a:r>
                      <a:r>
                        <a:rPr lang="en-US" sz="1800" b="0" i="0" kern="1200" dirty="0" smtClean="0">
                          <a:solidFill>
                            <a:schemeClr val="tx1"/>
                          </a:solidFill>
                          <a:latin typeface="+mn-lt"/>
                          <a:ea typeface="+mn-ea"/>
                          <a:cs typeface="+mn-cs"/>
                        </a:rPr>
                        <a:t> diseases.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It</a:t>
                      </a:r>
                      <a:r>
                        <a:rPr lang="en-US" sz="1800" b="0" i="0" kern="1200" baseline="0" dirty="0" smtClean="0">
                          <a:solidFill>
                            <a:schemeClr val="tx1"/>
                          </a:solidFill>
                          <a:latin typeface="+mn-lt"/>
                          <a:ea typeface="+mn-ea"/>
                          <a:cs typeface="+mn-cs"/>
                        </a:rPr>
                        <a:t> is considered good for liver and helps in detoxification</a:t>
                      </a:r>
                      <a:endParaRPr lang="en-IN" dirty="0" smtClean="0"/>
                    </a:p>
                  </a:txBody>
                  <a:tcPr/>
                </a:tc>
              </a:tr>
              <a:tr h="1640763">
                <a:tc>
                  <a:txBody>
                    <a:bodyPr/>
                    <a:lstStyle/>
                    <a:p>
                      <a:endParaRPr lang="en-US" dirty="0"/>
                    </a:p>
                  </a:txBody>
                  <a:tcPr/>
                </a:tc>
                <a:tc>
                  <a:txBody>
                    <a:bodyPr/>
                    <a:lstStyle/>
                    <a:p>
                      <a:r>
                        <a:rPr lang="en-US" sz="1600" i="1" kern="1200" dirty="0" smtClean="0"/>
                        <a:t>Cassia </a:t>
                      </a:r>
                      <a:r>
                        <a:rPr lang="en-US" sz="1600" i="1" kern="1200" dirty="0" err="1" smtClean="0"/>
                        <a:t>augustifolia</a:t>
                      </a:r>
                      <a:r>
                        <a:rPr lang="en-US" sz="1600" i="1" kern="1200" baseline="0" dirty="0" smtClean="0"/>
                        <a:t> </a:t>
                      </a:r>
                      <a:endParaRPr lang="en-US" i="1" dirty="0"/>
                    </a:p>
                  </a:txBody>
                  <a:tcPr/>
                </a:tc>
                <a:tc>
                  <a:txBody>
                    <a:bodyPr/>
                    <a:lstStyle/>
                    <a:p>
                      <a:r>
                        <a:rPr lang="en-US" sz="1800" kern="1200" dirty="0" err="1" smtClean="0"/>
                        <a:t>Svarnapatri</a:t>
                      </a:r>
                      <a:endParaRPr lang="en-US" sz="1800" i="1" dirty="0"/>
                    </a:p>
                  </a:txBody>
                  <a:tcPr/>
                </a:tc>
                <a:tc>
                  <a:txBody>
                    <a:bodyPr/>
                    <a:lstStyle/>
                    <a:p>
                      <a:r>
                        <a:rPr lang="en-US" dirty="0" smtClean="0"/>
                        <a:t>A natural laxative</a:t>
                      </a:r>
                    </a:p>
                    <a:p>
                      <a:r>
                        <a:rPr lang="en-US" baseline="0" dirty="0" smtClean="0"/>
                        <a:t>A natural diuretic</a:t>
                      </a:r>
                    </a:p>
                    <a:p>
                      <a:r>
                        <a:rPr lang="en-US" baseline="0" dirty="0" smtClean="0"/>
                        <a:t>Restores metabolic imbalance lost due to indigestion</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1859797">
                <a:tc>
                  <a:txBody>
                    <a:bodyPr/>
                    <a:lstStyle/>
                    <a:p>
                      <a:endParaRPr lang="en-US" dirty="0"/>
                    </a:p>
                  </a:txBody>
                  <a:tcPr/>
                </a:tc>
                <a:tc>
                  <a:txBody>
                    <a:bodyPr/>
                    <a:lstStyle/>
                    <a:p>
                      <a:r>
                        <a:rPr lang="en-US" sz="1600" i="1" dirty="0" smtClean="0"/>
                        <a:t>Piper </a:t>
                      </a:r>
                      <a:r>
                        <a:rPr lang="en-US" sz="1600" i="1" dirty="0" err="1" smtClean="0"/>
                        <a:t>nigrum</a:t>
                      </a:r>
                      <a:endParaRPr lang="en-US" sz="1600" i="1" dirty="0"/>
                    </a:p>
                  </a:txBody>
                  <a:tcPr/>
                </a:tc>
                <a:tc>
                  <a:txBody>
                    <a:bodyPr/>
                    <a:lstStyle/>
                    <a:p>
                      <a:r>
                        <a:rPr lang="en-US" sz="1800" i="0" dirty="0" err="1" smtClean="0"/>
                        <a:t>Mircha</a:t>
                      </a:r>
                      <a:r>
                        <a:rPr lang="en-US" sz="1800" i="0" dirty="0" smtClean="0"/>
                        <a:t>, </a:t>
                      </a:r>
                      <a:r>
                        <a:rPr lang="en-US" sz="1800" i="0" dirty="0" err="1" smtClean="0"/>
                        <a:t>Maricha</a:t>
                      </a:r>
                      <a:endParaRPr lang="en-US" sz="1800" i="0" dirty="0"/>
                    </a:p>
                  </a:txBody>
                  <a:tcPr/>
                </a:tc>
                <a:tc>
                  <a:txBody>
                    <a:bodyPr/>
                    <a:lstStyle/>
                    <a:p>
                      <a:r>
                        <a:rPr lang="en-US" baseline="0" dirty="0" smtClean="0"/>
                        <a:t>Aids the digestive process by improving gut function</a:t>
                      </a:r>
                    </a:p>
                    <a:p>
                      <a:r>
                        <a:rPr lang="en-US" baseline="0" dirty="0" smtClean="0"/>
                        <a:t>Helps to detoxify deep tissues</a:t>
                      </a:r>
                    </a:p>
                    <a:p>
                      <a:r>
                        <a:rPr lang="en-US" baseline="0" dirty="0" smtClean="0"/>
                        <a:t>It has </a:t>
                      </a:r>
                      <a:r>
                        <a:rPr lang="en-US" baseline="0" dirty="0" err="1" smtClean="0"/>
                        <a:t>bacteriostatic</a:t>
                      </a:r>
                      <a:r>
                        <a:rPr lang="en-US" baseline="0" dirty="0" smtClean="0"/>
                        <a:t> and </a:t>
                      </a:r>
                      <a:r>
                        <a:rPr lang="en-US" baseline="0" dirty="0" err="1" smtClean="0"/>
                        <a:t>fungistatic</a:t>
                      </a:r>
                      <a:r>
                        <a:rPr lang="en-US" baseline="0" dirty="0" smtClean="0"/>
                        <a:t> properties</a:t>
                      </a:r>
                      <a:endParaRPr lang="en-US" b="1" dirty="0" smtClean="0"/>
                    </a:p>
                    <a:p>
                      <a:endParaRPr lang="en-US" dirty="0"/>
                    </a:p>
                  </a:txBody>
                  <a:tcPr/>
                </a:tc>
              </a:tr>
            </a:tbl>
          </a:graphicData>
        </a:graphic>
      </p:graphicFrame>
      <p:pic>
        <p:nvPicPr>
          <p:cNvPr id="10" name="Picture 9" descr="Swertia-paniculata-charaita-kiratatikta.jpg"/>
          <p:cNvPicPr>
            <a:picLocks noChangeAspect="1"/>
          </p:cNvPicPr>
          <p:nvPr/>
        </p:nvPicPr>
        <p:blipFill>
          <a:blip r:embed="rId2" cstate="screen">
            <a:extLst>
              <a:ext uri="{28A0092B-C50C-407E-A947-70E740481C1C}">
                <a14:useLocalDpi xmlns="" xmlns:a14="http://schemas.microsoft.com/office/drawing/2010/main"/>
              </a:ext>
            </a:extLst>
          </a:blip>
          <a:srcRect/>
          <a:stretch>
            <a:fillRect/>
          </a:stretch>
        </p:blipFill>
        <p:spPr>
          <a:xfrm>
            <a:off x="198620" y="1759292"/>
            <a:ext cx="1554480" cy="1219972"/>
          </a:xfrm>
          <a:prstGeom prst="rect">
            <a:avLst/>
          </a:prstGeom>
        </p:spPr>
      </p:pic>
      <p:pic>
        <p:nvPicPr>
          <p:cNvPr id="11" name="Picture 10" descr="cassia-angustifolia-leafs.jp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198620" y="3496902"/>
            <a:ext cx="1554480" cy="1155980"/>
          </a:xfrm>
          <a:prstGeom prst="rect">
            <a:avLst/>
          </a:prstGeom>
        </p:spPr>
      </p:pic>
      <p:pic>
        <p:nvPicPr>
          <p:cNvPr id="12" name="Picture 11" descr="peppercorn_blackwhite.jpg"/>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a:xfrm>
            <a:off x="199870" y="5188292"/>
            <a:ext cx="1554480" cy="1209040"/>
          </a:xfrm>
          <a:prstGeom prst="rect">
            <a:avLst/>
          </a:prstGeom>
        </p:spPr>
      </p:pic>
      <p:sp>
        <p:nvSpPr>
          <p:cNvPr id="7" name="Rectangle 6"/>
          <p:cNvSpPr/>
          <p:nvPr/>
        </p:nvSpPr>
        <p:spPr>
          <a:xfrm>
            <a:off x="152400" y="381000"/>
            <a:ext cx="5862503" cy="461665"/>
          </a:xfrm>
          <a:prstGeom prst="rect">
            <a:avLst/>
          </a:prstGeom>
        </p:spPr>
        <p:txBody>
          <a:bodyPr wrap="square">
            <a:spAutoFit/>
          </a:bodyPr>
          <a:lstStyle/>
          <a:p>
            <a:pPr eaLnBrk="0" fontAlgn="auto" hangingPunct="0">
              <a:spcBef>
                <a:spcPts val="0"/>
              </a:spcBef>
              <a:spcAft>
                <a:spcPts val="0"/>
              </a:spcAft>
              <a:defRPr/>
            </a:pPr>
            <a:r>
              <a:rPr lang="en-US" sz="2400" b="1" dirty="0" smtClean="0">
                <a:solidFill>
                  <a:schemeClr val="bg1"/>
                </a:solidFill>
                <a:latin typeface="Times" pitchFamily="18" charset="0"/>
              </a:rPr>
              <a:t>Key Detoxifying </a:t>
            </a:r>
            <a:r>
              <a:rPr lang="en-US" sz="2400" b="1" dirty="0" smtClean="0">
                <a:solidFill>
                  <a:schemeClr val="bg1"/>
                </a:solidFill>
                <a:latin typeface="Times" pitchFamily="18" charset="0"/>
              </a:rPr>
              <a:t>Ingredients in </a:t>
            </a:r>
            <a:r>
              <a:rPr lang="en-US" sz="2400" b="1" dirty="0" err="1" smtClean="0">
                <a:solidFill>
                  <a:schemeClr val="bg1"/>
                </a:solidFill>
                <a:latin typeface="Times" pitchFamily="18" charset="0"/>
              </a:rPr>
              <a:t>Toxclean</a:t>
            </a:r>
            <a:endParaRPr lang="en-US" sz="2400" b="1" dirty="0">
              <a:solidFill>
                <a:schemeClr val="bg1"/>
              </a:solidFill>
              <a:latin typeface="Times"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74638"/>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Times" pitchFamily="18" charset="0"/>
                <a:ea typeface="+mj-ea"/>
                <a:cs typeface="+mj-cs"/>
              </a:rPr>
              <a:t>Toxclean</a:t>
            </a:r>
            <a:endParaRPr kumimoji="0" lang="en-IN" sz="4000" b="1" i="0" u="none" strike="noStrike" kern="1200" cap="none" spc="0" normalizeH="0" baseline="0" noProof="0" dirty="0">
              <a:ln>
                <a:noFill/>
              </a:ln>
              <a:solidFill>
                <a:schemeClr val="bg1"/>
              </a:solidFill>
              <a:effectLst/>
              <a:uLnTx/>
              <a:uFillTx/>
              <a:latin typeface="Times" pitchFamily="18" charset="0"/>
              <a:ea typeface="+mj-ea"/>
              <a:cs typeface="+mj-cs"/>
            </a:endParaRPr>
          </a:p>
        </p:txBody>
      </p:sp>
      <p:sp>
        <p:nvSpPr>
          <p:cNvPr id="3" name="Content Placeholder 4"/>
          <p:cNvSpPr txBox="1">
            <a:spLocks/>
          </p:cNvSpPr>
          <p:nvPr/>
        </p:nvSpPr>
        <p:spPr>
          <a:xfrm>
            <a:off x="467544" y="1556792"/>
            <a:ext cx="5780856"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60000"/>
              </a:lnSpc>
              <a:spcBef>
                <a:spcPct val="20000"/>
              </a:spcBef>
              <a:spcAft>
                <a:spcPts val="0"/>
              </a:spcAft>
              <a:buClrTx/>
              <a:buSzTx/>
              <a:tabLst/>
              <a:defRPr/>
            </a:pPr>
            <a:r>
              <a:rPr lang="en-US" sz="2000" b="1" dirty="0" smtClean="0">
                <a:latin typeface="+mn-lt"/>
                <a:ea typeface="Perpetua"/>
                <a:cs typeface="Perpetua"/>
              </a:rPr>
              <a:t>Dosage:</a:t>
            </a:r>
            <a:r>
              <a:rPr lang="en-US" sz="2000" dirty="0" smtClean="0">
                <a:latin typeface="+mn-lt"/>
                <a:ea typeface="Perpetua"/>
                <a:cs typeface="Perpetua"/>
              </a:rPr>
              <a:t> Two Capsules Thrice daily</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MRP Rs. 710.00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DP Rs. 600.00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ea typeface="Perpetua"/>
                <a:cs typeface="Perpetua"/>
              </a:rPr>
              <a:t>BV 360</a:t>
            </a:r>
          </a:p>
          <a:p>
            <a:pPr marL="342900" marR="0" lvl="0" indent="-342900" algn="l" defTabSz="914400" rtl="0" eaLnBrk="1" fontAlgn="auto" latinLnBrk="0" hangingPunct="1">
              <a:lnSpc>
                <a:spcPct val="160000"/>
              </a:lnSpc>
              <a:spcBef>
                <a:spcPct val="20000"/>
              </a:spcBef>
              <a:spcAft>
                <a:spcPts val="0"/>
              </a:spcAft>
              <a:buClrTx/>
              <a:buSzTx/>
              <a:tabLst/>
              <a:defRPr/>
            </a:pPr>
            <a:r>
              <a:rPr lang="en-US" sz="3200" dirty="0" smtClean="0">
                <a:latin typeface="+mn-lt"/>
                <a:ea typeface="Perpetua"/>
                <a:cs typeface="Perpetua"/>
              </a:rPr>
              <a:t>PV 22.50</a:t>
            </a:r>
          </a:p>
        </p:txBody>
      </p:sp>
      <p:pic>
        <p:nvPicPr>
          <p:cNvPr id="5" name="Picture 4" descr="Toxclean.png"/>
          <p:cNvPicPr>
            <a:picLocks noChangeAspect="1"/>
          </p:cNvPicPr>
          <p:nvPr/>
        </p:nvPicPr>
        <p:blipFill>
          <a:blip r:embed="rId2" cstate="email"/>
          <a:stretch>
            <a:fillRect/>
          </a:stretch>
        </p:blipFill>
        <p:spPr>
          <a:xfrm>
            <a:off x="6172200" y="1752600"/>
            <a:ext cx="2523862"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0" hangingPunct="0"/>
            <a:r>
              <a:rPr lang="en-US" b="1" dirty="0" smtClean="0">
                <a:solidFill>
                  <a:srgbClr val="FFFDD1"/>
                </a:solidFill>
                <a:latin typeface="Times"/>
                <a:cs typeface="Times"/>
              </a:rPr>
              <a:t>Our Mission</a:t>
            </a:r>
            <a:br>
              <a:rPr lang="en-US" b="1" dirty="0" smtClean="0">
                <a:solidFill>
                  <a:srgbClr val="FFFDD1"/>
                </a:solidFill>
                <a:latin typeface="Times"/>
                <a:cs typeface="Times"/>
              </a:rPr>
            </a:br>
            <a:r>
              <a:rPr lang="en-US" sz="3100" b="1" dirty="0" smtClean="0">
                <a:solidFill>
                  <a:srgbClr val="1B3B90"/>
                </a:solidFill>
                <a:latin typeface="Times"/>
                <a:cs typeface="Times"/>
              </a:rPr>
              <a:t>Scientific Validation – Safety, Purity, Efficacy</a:t>
            </a:r>
            <a:endParaRPr lang="en-US" b="1" dirty="0">
              <a:solidFill>
                <a:srgbClr val="1B3B90"/>
              </a:solidFill>
              <a:latin typeface="Times"/>
              <a:cs typeface="Times"/>
            </a:endParaRPr>
          </a:p>
        </p:txBody>
      </p:sp>
      <p:graphicFrame>
        <p:nvGraphicFramePr>
          <p:cNvPr id="4" name="Content Placeholder 7"/>
          <p:cNvGraphicFramePr>
            <a:graphicFrameLocks/>
          </p:cNvGraphicFramePr>
          <p:nvPr>
            <p:extLst>
              <p:ext uri="{D42A27DB-BD31-4B8C-83A1-F6EECF244321}">
                <p14:modId xmlns="" xmlns:p14="http://schemas.microsoft.com/office/powerpoint/2010/main" val="316346282"/>
              </p:ext>
            </p:extLst>
          </p:nvPr>
        </p:nvGraphicFramePr>
        <p:xfrm>
          <a:off x="0" y="2209800"/>
          <a:ext cx="35052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a:spLocks noChangeArrowheads="1"/>
          </p:cNvSpPr>
          <p:nvPr/>
        </p:nvSpPr>
        <p:spPr bwMode="auto">
          <a:xfrm>
            <a:off x="4495800" y="4328408"/>
            <a:ext cx="4495800" cy="1447802"/>
          </a:xfrm>
          <a:prstGeom prst="rect">
            <a:avLst/>
          </a:prstGeom>
          <a:solidFill>
            <a:srgbClr val="FFFFFF"/>
          </a:solidFill>
          <a:ln w="9525" algn="ctr">
            <a:noFill/>
            <a:miter lim="800000"/>
            <a:headEnd/>
            <a:tailEnd/>
          </a:ln>
          <a:effectLst>
            <a:prstShdw prst="shdw17" dist="17961" dir="2700000">
              <a:srgbClr val="8C8C8C"/>
            </a:prstShdw>
          </a:effectLst>
        </p:spPr>
        <p:txBody>
          <a:bodyPr wrap="square" anchor="ctr"/>
          <a:lstStyle/>
          <a:p>
            <a:pPr marL="796925" fontAlgn="auto">
              <a:spcBef>
                <a:spcPts val="0"/>
              </a:spcBef>
              <a:spcAft>
                <a:spcPts val="0"/>
              </a:spcAft>
            </a:pPr>
            <a:r>
              <a:rPr lang="en-US" sz="1600" kern="0" dirty="0" smtClean="0"/>
              <a:t>Claim substantiation through modern biology </a:t>
            </a:r>
            <a:r>
              <a:rPr lang="en-US" sz="1600" dirty="0" smtClean="0"/>
              <a:t>&amp; testimonials, validated by experts to conform to </a:t>
            </a:r>
            <a:r>
              <a:rPr lang="en-US" sz="1600" dirty="0" err="1" smtClean="0"/>
              <a:t>Ayurvedic</a:t>
            </a:r>
            <a:r>
              <a:rPr lang="en-US" sz="1600" dirty="0" smtClean="0"/>
              <a:t> scriptures</a:t>
            </a:r>
            <a:endParaRPr lang="en-US" sz="1600" dirty="0"/>
          </a:p>
        </p:txBody>
      </p:sp>
      <p:sp>
        <p:nvSpPr>
          <p:cNvPr id="6" name="Pentagon 5"/>
          <p:cNvSpPr/>
          <p:nvPr/>
        </p:nvSpPr>
        <p:spPr>
          <a:xfrm>
            <a:off x="3657600" y="4343399"/>
            <a:ext cx="1676400" cy="1447800"/>
          </a:xfrm>
          <a:prstGeom prst="homePlate">
            <a:avLst>
              <a:gd name="adj" fmla="val 34097"/>
            </a:avLst>
          </a:prstGeom>
          <a:solidFill>
            <a:srgbClr val="0D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smtClean="0">
                <a:solidFill>
                  <a:srgbClr val="FFFFFF"/>
                </a:solidFill>
              </a:rPr>
              <a:t>Efficacy</a:t>
            </a:r>
            <a:endParaRPr lang="en-US" sz="2800" b="1" dirty="0">
              <a:solidFill>
                <a:srgbClr val="FFFFFF"/>
              </a:solidFill>
            </a:endParaRPr>
          </a:p>
        </p:txBody>
      </p:sp>
      <p:sp>
        <p:nvSpPr>
          <p:cNvPr id="7" name="Rectangle 6"/>
          <p:cNvSpPr>
            <a:spLocks noChangeArrowheads="1"/>
          </p:cNvSpPr>
          <p:nvPr/>
        </p:nvSpPr>
        <p:spPr bwMode="auto">
          <a:xfrm>
            <a:off x="4419600" y="3245370"/>
            <a:ext cx="4572000" cy="1019535"/>
          </a:xfrm>
          <a:prstGeom prst="rect">
            <a:avLst/>
          </a:prstGeom>
          <a:solidFill>
            <a:srgbClr val="FFFFFF"/>
          </a:solidFill>
          <a:ln w="9525" algn="ctr">
            <a:noFill/>
            <a:miter lim="800000"/>
            <a:headEnd/>
            <a:tailEnd/>
          </a:ln>
          <a:effectLst>
            <a:prstShdw prst="shdw17" dist="17961" dir="2700000">
              <a:srgbClr val="8C8C8C"/>
            </a:prstShdw>
          </a:effectLst>
        </p:spPr>
        <p:txBody>
          <a:bodyPr wrap="square" anchor="ctr"/>
          <a:lstStyle/>
          <a:p>
            <a:pPr marL="855663" fontAlgn="auto">
              <a:spcBef>
                <a:spcPts val="0"/>
              </a:spcBef>
              <a:spcAft>
                <a:spcPts val="0"/>
              </a:spcAft>
            </a:pPr>
            <a:r>
              <a:rPr lang="en-US" kern="0" dirty="0" smtClean="0">
                <a:solidFill>
                  <a:srgbClr val="000000"/>
                </a:solidFill>
              </a:rPr>
              <a:t>Fingerprinting of ingredients and recipes to confirm to standards</a:t>
            </a:r>
            <a:endParaRPr lang="en-US" dirty="0">
              <a:solidFill>
                <a:srgbClr val="000000"/>
              </a:solidFill>
            </a:endParaRPr>
          </a:p>
        </p:txBody>
      </p:sp>
      <p:sp>
        <p:nvSpPr>
          <p:cNvPr id="8" name="Pentagon 7"/>
          <p:cNvSpPr/>
          <p:nvPr/>
        </p:nvSpPr>
        <p:spPr>
          <a:xfrm>
            <a:off x="3657600" y="3245370"/>
            <a:ext cx="1676400" cy="1019535"/>
          </a:xfrm>
          <a:prstGeom prst="homePlate">
            <a:avLst/>
          </a:prstGeom>
          <a:solidFill>
            <a:srgbClr val="FFE13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r>
              <a:rPr lang="en-US" sz="2800" b="1" dirty="0" smtClean="0">
                <a:solidFill>
                  <a:srgbClr val="646464"/>
                </a:solidFill>
              </a:rPr>
              <a:t>Purity</a:t>
            </a:r>
            <a:endParaRPr lang="en-US" sz="2800" b="1" dirty="0">
              <a:solidFill>
                <a:srgbClr val="646464"/>
              </a:solidFill>
            </a:endParaRPr>
          </a:p>
        </p:txBody>
      </p:sp>
      <p:sp>
        <p:nvSpPr>
          <p:cNvPr id="9" name="Rectangle 8"/>
          <p:cNvSpPr>
            <a:spLocks noChangeArrowheads="1"/>
          </p:cNvSpPr>
          <p:nvPr/>
        </p:nvSpPr>
        <p:spPr bwMode="auto">
          <a:xfrm>
            <a:off x="3931024" y="2133601"/>
            <a:ext cx="5060576" cy="1036818"/>
          </a:xfrm>
          <a:prstGeom prst="rect">
            <a:avLst/>
          </a:prstGeom>
          <a:solidFill>
            <a:schemeClr val="bg1"/>
          </a:solidFill>
          <a:ln w="9525" algn="ctr">
            <a:noFill/>
            <a:miter lim="800000"/>
            <a:headEnd/>
            <a:tailEnd/>
          </a:ln>
          <a:effectLst>
            <a:prstShdw prst="shdw17" dist="17961" dir="2700000">
              <a:srgbClr val="8C8C8C"/>
            </a:prstShdw>
          </a:effectLst>
        </p:spPr>
        <p:txBody>
          <a:bodyPr wrap="square" anchor="ctr"/>
          <a:lstStyle/>
          <a:p>
            <a:pPr marL="1371600" fontAlgn="auto">
              <a:spcBef>
                <a:spcPts val="0"/>
              </a:spcBef>
              <a:spcAft>
                <a:spcPts val="0"/>
              </a:spcAft>
            </a:pPr>
            <a:r>
              <a:rPr lang="en-US" sz="1600" kern="0" dirty="0" smtClean="0">
                <a:solidFill>
                  <a:srgbClr val="000000"/>
                </a:solidFill>
              </a:rPr>
              <a:t>Safety studies undertaken to ensure that </a:t>
            </a:r>
            <a:r>
              <a:rPr lang="en-US" sz="1600" b="1" kern="0" dirty="0" smtClean="0">
                <a:solidFill>
                  <a:srgbClr val="000000"/>
                </a:solidFill>
              </a:rPr>
              <a:t>heavy metals, pesticides, harsh solvents and micro-organisms </a:t>
            </a:r>
            <a:r>
              <a:rPr lang="en-US" sz="1600" kern="0" dirty="0" smtClean="0">
                <a:solidFill>
                  <a:srgbClr val="000000"/>
                </a:solidFill>
              </a:rPr>
              <a:t>are within permitted safety limits</a:t>
            </a:r>
            <a:r>
              <a:rPr lang="en-US" sz="1600" b="1" kern="0" dirty="0" smtClean="0">
                <a:solidFill>
                  <a:srgbClr val="000000"/>
                </a:solidFill>
              </a:rPr>
              <a:t> </a:t>
            </a:r>
            <a:endParaRPr lang="en-US" sz="1600" b="1" dirty="0">
              <a:solidFill>
                <a:srgbClr val="000000"/>
              </a:solidFill>
            </a:endParaRPr>
          </a:p>
        </p:txBody>
      </p:sp>
      <p:sp>
        <p:nvSpPr>
          <p:cNvPr id="10" name="Pentagon 9"/>
          <p:cNvSpPr/>
          <p:nvPr/>
        </p:nvSpPr>
        <p:spPr>
          <a:xfrm>
            <a:off x="3657600" y="2107453"/>
            <a:ext cx="1676400" cy="1092946"/>
          </a:xfrm>
          <a:prstGeom prst="homePlate">
            <a:avLst>
              <a:gd name="adj" fmla="val 53112"/>
            </a:avLst>
          </a:prstGeom>
          <a:solidFill>
            <a:srgbClr val="008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US" sz="2800" b="1" dirty="0" smtClean="0">
                <a:solidFill>
                  <a:srgbClr val="FFFFFF"/>
                </a:solidFill>
              </a:rPr>
              <a:t>Safety</a:t>
            </a:r>
            <a:endParaRPr lang="en-US" sz="2800" b="1" dirty="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rgbClr val="1B3B90"/>
                </a:solidFill>
                <a:latin typeface="Times" pitchFamily="18" charset="0"/>
              </a:rPr>
              <a:t>THANK YOU</a:t>
            </a:r>
            <a:endParaRPr lang="en-US" sz="6600" b="1" dirty="0">
              <a:solidFill>
                <a:srgbClr val="1B3B90"/>
              </a:solidFill>
              <a:latin typeface="Times" pitchFamily="18" charset="0"/>
            </a:endParaRPr>
          </a:p>
        </p:txBody>
      </p:sp>
      <p:sp>
        <p:nvSpPr>
          <p:cNvPr id="3" name="Subtitle 2"/>
          <p:cNvSpPr>
            <a:spLocks noGrp="1"/>
          </p:cNvSpPr>
          <p:nvPr>
            <p:ph type="subTitle" idx="1"/>
          </p:nvPr>
        </p:nvSpPr>
        <p:spPr/>
        <p:txBody>
          <a:bodyPr>
            <a:normAutofit/>
          </a:bodyPr>
          <a:lstStyle/>
          <a:p>
            <a:r>
              <a:rPr lang="en-US" sz="6000" dirty="0" smtClean="0">
                <a:solidFill>
                  <a:srgbClr val="1B3B90"/>
                </a:solidFill>
              </a:rPr>
              <a:t>QUIZ</a:t>
            </a:r>
            <a:endParaRPr lang="en-US" sz="6000" dirty="0">
              <a:solidFill>
                <a:srgbClr val="1B3B9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yurveda.jpg"/>
          <p:cNvPicPr>
            <a:picLocks noChangeAspect="1"/>
          </p:cNvPicPr>
          <p:nvPr/>
        </p:nvPicPr>
        <p:blipFill>
          <a:blip r:embed="rId2"/>
          <a:stretch>
            <a:fillRect/>
          </a:stretch>
        </p:blipFill>
        <p:spPr>
          <a:xfrm>
            <a:off x="5505050" y="1676400"/>
            <a:ext cx="3410350" cy="4572000"/>
          </a:xfrm>
          <a:prstGeom prst="rect">
            <a:avLst/>
          </a:prstGeom>
          <a:ln>
            <a:noFill/>
          </a:ln>
          <a:effectLst>
            <a:outerShdw blurRad="292100" dist="139700" dir="2700000" algn="tl" rotWithShape="0">
              <a:srgbClr val="333333">
                <a:alpha val="65000"/>
              </a:srgbClr>
            </a:outerShdw>
          </a:effectLst>
        </p:spPr>
      </p:pic>
      <p:sp>
        <p:nvSpPr>
          <p:cNvPr id="4" name="Title 6"/>
          <p:cNvSpPr>
            <a:spLocks noGrp="1"/>
          </p:cNvSpPr>
          <p:nvPr>
            <p:ph type="title"/>
          </p:nvPr>
        </p:nvSpPr>
        <p:spPr>
          <a:xfrm>
            <a:off x="457200" y="274638"/>
            <a:ext cx="4495800" cy="715962"/>
          </a:xfrm>
        </p:spPr>
        <p:txBody>
          <a:bodyPr>
            <a:normAutofit fontScale="90000"/>
          </a:bodyPr>
          <a:lstStyle/>
          <a:p>
            <a:r>
              <a:rPr lang="en-US" b="1" dirty="0" smtClean="0">
                <a:solidFill>
                  <a:schemeClr val="bg1"/>
                </a:solidFill>
                <a:latin typeface="Times" pitchFamily="18" charset="0"/>
              </a:rPr>
              <a:t>What is </a:t>
            </a:r>
            <a:r>
              <a:rPr lang="en-US" b="1" dirty="0" err="1" smtClean="0">
                <a:solidFill>
                  <a:schemeClr val="bg1"/>
                </a:solidFill>
                <a:latin typeface="Times" pitchFamily="18" charset="0"/>
              </a:rPr>
              <a:t>Ayurveda</a:t>
            </a:r>
            <a:r>
              <a:rPr lang="en-US" b="1" dirty="0" smtClean="0">
                <a:solidFill>
                  <a:schemeClr val="bg1"/>
                </a:solidFill>
                <a:latin typeface="Times" pitchFamily="18" charset="0"/>
              </a:rPr>
              <a:t>?</a:t>
            </a:r>
            <a:endParaRPr lang="en-US" b="1" dirty="0">
              <a:solidFill>
                <a:schemeClr val="bg1"/>
              </a:solidFill>
              <a:latin typeface="Times" pitchFamily="18" charset="0"/>
            </a:endParaRPr>
          </a:p>
        </p:txBody>
      </p:sp>
      <p:sp>
        <p:nvSpPr>
          <p:cNvPr id="5" name="Content Placeholder 7"/>
          <p:cNvSpPr>
            <a:spLocks noGrp="1"/>
          </p:cNvSpPr>
          <p:nvPr>
            <p:ph idx="1"/>
          </p:nvPr>
        </p:nvSpPr>
        <p:spPr>
          <a:xfrm>
            <a:off x="381000" y="1447800"/>
            <a:ext cx="5029200" cy="5181600"/>
          </a:xfrm>
        </p:spPr>
        <p:txBody>
          <a:bodyPr>
            <a:normAutofit fontScale="92500"/>
          </a:bodyPr>
          <a:lstStyle/>
          <a:p>
            <a:r>
              <a:rPr lang="en-US" sz="2400" dirty="0" err="1" smtClean="0">
                <a:cs typeface="Arial" pitchFamily="34" charset="0"/>
              </a:rPr>
              <a:t>Ayurveda</a:t>
            </a:r>
            <a:r>
              <a:rPr lang="en-US" sz="2400" dirty="0" smtClean="0">
                <a:cs typeface="Arial" pitchFamily="34" charset="0"/>
              </a:rPr>
              <a:t> is a science of life </a:t>
            </a:r>
          </a:p>
          <a:p>
            <a:pPr lvl="1"/>
            <a:r>
              <a:rPr lang="en-US" sz="2000" dirty="0" smtClean="0">
                <a:cs typeface="Arial" pitchFamily="34" charset="0"/>
              </a:rPr>
              <a:t>In </a:t>
            </a:r>
            <a:r>
              <a:rPr lang="en-US" sz="2000" dirty="0" err="1" smtClean="0">
                <a:cs typeface="Arial" pitchFamily="34" charset="0"/>
              </a:rPr>
              <a:t>sanskrit</a:t>
            </a:r>
            <a:r>
              <a:rPr lang="en-US" sz="2000" dirty="0" smtClean="0">
                <a:cs typeface="Arial" pitchFamily="34" charset="0"/>
              </a:rPr>
              <a:t>, </a:t>
            </a:r>
            <a:r>
              <a:rPr lang="en-US" sz="2000" i="1" dirty="0" err="1" smtClean="0">
                <a:cs typeface="Arial" pitchFamily="34" charset="0"/>
              </a:rPr>
              <a:t>Ayur</a:t>
            </a:r>
            <a:r>
              <a:rPr lang="en-US" sz="2000" dirty="0" smtClean="0">
                <a:cs typeface="Arial" pitchFamily="34" charset="0"/>
              </a:rPr>
              <a:t> means life, </a:t>
            </a:r>
            <a:r>
              <a:rPr lang="en-US" sz="2000" i="1" dirty="0" smtClean="0">
                <a:cs typeface="Arial" pitchFamily="34" charset="0"/>
              </a:rPr>
              <a:t>Veda</a:t>
            </a:r>
            <a:r>
              <a:rPr lang="en-US" sz="2000" dirty="0" smtClean="0">
                <a:cs typeface="Arial" pitchFamily="34" charset="0"/>
              </a:rPr>
              <a:t> means science or knowledge</a:t>
            </a:r>
          </a:p>
          <a:p>
            <a:r>
              <a:rPr lang="en-US" sz="2400" dirty="0" smtClean="0">
                <a:cs typeface="Arial" pitchFamily="34" charset="0"/>
              </a:rPr>
              <a:t>It has been practiced for over 5,000 years</a:t>
            </a:r>
          </a:p>
          <a:p>
            <a:r>
              <a:rPr lang="en-US" sz="2400" dirty="0" smtClean="0">
                <a:cs typeface="Arial" pitchFamily="34" charset="0"/>
              </a:rPr>
              <a:t>It provides a holistic approach to health designed to help people live long, healthy, and well-balanced lives</a:t>
            </a:r>
          </a:p>
          <a:p>
            <a:r>
              <a:rPr lang="en-US" sz="2400" dirty="0" smtClean="0">
                <a:cs typeface="Arial" pitchFamily="34" charset="0"/>
              </a:rPr>
              <a:t>The basic principle of </a:t>
            </a:r>
            <a:r>
              <a:rPr lang="en-US" sz="2400" dirty="0" err="1" smtClean="0">
                <a:cs typeface="Arial" pitchFamily="34" charset="0"/>
              </a:rPr>
              <a:t>Ayurveda</a:t>
            </a:r>
            <a:r>
              <a:rPr lang="en-US" sz="2400" dirty="0" smtClean="0">
                <a:cs typeface="Arial" pitchFamily="34" charset="0"/>
              </a:rPr>
              <a:t> is to prevent and treat illness by maintaining balance in the body, mind, and consciousness through proper drinking, diet, and lifestyle, as well as herbal remedies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oxclean.png"/>
          <p:cNvPicPr>
            <a:picLocks noChangeAspect="1"/>
          </p:cNvPicPr>
          <p:nvPr/>
        </p:nvPicPr>
        <p:blipFill>
          <a:blip r:embed="rId2" cstate="email"/>
          <a:stretch>
            <a:fillRect/>
          </a:stretch>
        </p:blipFill>
        <p:spPr>
          <a:xfrm>
            <a:off x="1524000" y="3048000"/>
            <a:ext cx="1985990" cy="3657600"/>
          </a:xfrm>
          <a:prstGeom prst="rect">
            <a:avLst/>
          </a:prstGeom>
        </p:spPr>
      </p:pic>
      <p:sp>
        <p:nvSpPr>
          <p:cNvPr id="4" name="Title 6"/>
          <p:cNvSpPr>
            <a:spLocks noGrp="1"/>
          </p:cNvSpPr>
          <p:nvPr>
            <p:ph type="title"/>
          </p:nvPr>
        </p:nvSpPr>
        <p:spPr>
          <a:xfrm>
            <a:off x="457200" y="274638"/>
            <a:ext cx="4495800" cy="715962"/>
          </a:xfrm>
        </p:spPr>
        <p:txBody>
          <a:bodyPr>
            <a:normAutofit fontScale="90000"/>
          </a:bodyPr>
          <a:lstStyle/>
          <a:p>
            <a:r>
              <a:rPr lang="en-US" b="1" dirty="0" err="1" smtClean="0">
                <a:solidFill>
                  <a:schemeClr val="bg1"/>
                </a:solidFill>
                <a:latin typeface="Times" pitchFamily="18" charset="0"/>
              </a:rPr>
              <a:t>Ayusante</a:t>
            </a:r>
            <a:r>
              <a:rPr lang="en-US" b="1" dirty="0" smtClean="0">
                <a:solidFill>
                  <a:schemeClr val="bg1"/>
                </a:solidFill>
                <a:latin typeface="Times" pitchFamily="18" charset="0"/>
              </a:rPr>
              <a:t> </a:t>
            </a:r>
            <a:r>
              <a:rPr lang="en-US" b="1" dirty="0" smtClean="0">
                <a:solidFill>
                  <a:schemeClr val="bg1"/>
                </a:solidFill>
                <a:latin typeface="Times" pitchFamily="18" charset="0"/>
              </a:rPr>
              <a:t>Products</a:t>
            </a:r>
            <a:endParaRPr lang="en-US" b="1" dirty="0">
              <a:solidFill>
                <a:schemeClr val="bg1"/>
              </a:solidFill>
              <a:latin typeface="Times" pitchFamily="18" charset="0"/>
            </a:endParaRPr>
          </a:p>
        </p:txBody>
      </p:sp>
      <p:sp>
        <p:nvSpPr>
          <p:cNvPr id="5" name="Content Placeholder 7"/>
          <p:cNvSpPr>
            <a:spLocks noGrp="1"/>
          </p:cNvSpPr>
          <p:nvPr>
            <p:ph idx="1"/>
          </p:nvPr>
        </p:nvSpPr>
        <p:spPr>
          <a:xfrm>
            <a:off x="381000" y="1447800"/>
            <a:ext cx="8305800" cy="1828800"/>
          </a:xfrm>
        </p:spPr>
        <p:txBody>
          <a:bodyPr>
            <a:normAutofit/>
          </a:bodyPr>
          <a:lstStyle/>
          <a:p>
            <a:r>
              <a:rPr lang="en-US" sz="2400" dirty="0" smtClean="0">
                <a:cs typeface="Arial" pitchFamily="34" charset="0"/>
              </a:rPr>
              <a:t>At Vestige, we have always believed in offering highly effective and natural health products</a:t>
            </a:r>
          </a:p>
          <a:p>
            <a:r>
              <a:rPr lang="en-US" sz="2400" dirty="0" err="1" smtClean="0">
                <a:cs typeface="Arial" pitchFamily="34" charset="0"/>
              </a:rPr>
              <a:t>Ayusante</a:t>
            </a:r>
            <a:r>
              <a:rPr lang="en-US" sz="2400" dirty="0" smtClean="0">
                <a:cs typeface="Arial" pitchFamily="34" charset="0"/>
              </a:rPr>
              <a:t> is already paving way into people’s lives and bringing health and wellness, with a holistic approach</a:t>
            </a:r>
          </a:p>
          <a:p>
            <a:endParaRPr lang="en-US" sz="2400" dirty="0" smtClean="0">
              <a:cs typeface="Arial" pitchFamily="34" charset="0"/>
            </a:endParaRPr>
          </a:p>
        </p:txBody>
      </p:sp>
      <p:pic>
        <p:nvPicPr>
          <p:cNvPr id="8" name="Picture 7" descr="GlucoHealth.png"/>
          <p:cNvPicPr>
            <a:picLocks noChangeAspect="1"/>
          </p:cNvPicPr>
          <p:nvPr/>
        </p:nvPicPr>
        <p:blipFill>
          <a:blip r:embed="rId3" cstate="email"/>
          <a:stretch>
            <a:fillRect/>
          </a:stretch>
        </p:blipFill>
        <p:spPr>
          <a:xfrm>
            <a:off x="2667000" y="3200400"/>
            <a:ext cx="2071798" cy="3657600"/>
          </a:xfrm>
          <a:prstGeom prst="rect">
            <a:avLst/>
          </a:prstGeom>
        </p:spPr>
      </p:pic>
      <p:pic>
        <p:nvPicPr>
          <p:cNvPr id="9" name="Picture 8" descr="Procard.png"/>
          <p:cNvPicPr>
            <a:picLocks noChangeAspect="1"/>
          </p:cNvPicPr>
          <p:nvPr/>
        </p:nvPicPr>
        <p:blipFill>
          <a:blip r:embed="rId4" cstate="email"/>
          <a:stretch>
            <a:fillRect/>
          </a:stretch>
        </p:blipFill>
        <p:spPr>
          <a:xfrm>
            <a:off x="5638800" y="3048000"/>
            <a:ext cx="2030155" cy="3657600"/>
          </a:xfrm>
          <a:prstGeom prst="rect">
            <a:avLst/>
          </a:prstGeom>
        </p:spPr>
      </p:pic>
      <p:pic>
        <p:nvPicPr>
          <p:cNvPr id="11" name="Picture 10" descr="Vital Complex.png"/>
          <p:cNvPicPr>
            <a:picLocks noChangeAspect="1"/>
          </p:cNvPicPr>
          <p:nvPr/>
        </p:nvPicPr>
        <p:blipFill>
          <a:blip r:embed="rId5" cstate="email"/>
          <a:stretch>
            <a:fillRect/>
          </a:stretch>
        </p:blipFill>
        <p:spPr>
          <a:xfrm>
            <a:off x="4191000" y="3200400"/>
            <a:ext cx="2030155" cy="3657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4191000"/>
          </a:xfrm>
        </p:spPr>
        <p:txBody>
          <a:bodyPr>
            <a:normAutofit/>
          </a:bodyPr>
          <a:lstStyle/>
          <a:p>
            <a:r>
              <a:rPr lang="en-US" b="1" dirty="0" smtClean="0">
                <a:solidFill>
                  <a:srgbClr val="1B3B90"/>
                </a:solidFill>
                <a:latin typeface="Times" pitchFamily="18" charset="0"/>
              </a:rPr>
              <a:t>Introducing</a:t>
            </a:r>
            <a:r>
              <a:rPr lang="en-US" dirty="0" smtClean="0">
                <a:solidFill>
                  <a:srgbClr val="1B3B90"/>
                </a:solidFill>
              </a:rPr>
              <a:t/>
            </a:r>
            <a:br>
              <a:rPr lang="en-US" dirty="0" smtClean="0">
                <a:solidFill>
                  <a:srgbClr val="1B3B90"/>
                </a:solidFill>
              </a:rPr>
            </a:br>
            <a:r>
              <a:rPr lang="en-US" dirty="0" smtClean="0">
                <a:solidFill>
                  <a:srgbClr val="1B3B90"/>
                </a:solidFill>
              </a:rPr>
              <a:t/>
            </a:r>
            <a:br>
              <a:rPr lang="en-US" dirty="0" smtClean="0">
                <a:solidFill>
                  <a:srgbClr val="1B3B90"/>
                </a:solidFill>
              </a:rPr>
            </a:br>
            <a:r>
              <a:rPr lang="en-US" dirty="0" smtClean="0">
                <a:solidFill>
                  <a:srgbClr val="1B3B90"/>
                </a:solidFill>
              </a:rPr>
              <a:t/>
            </a:r>
            <a:br>
              <a:rPr lang="en-US" dirty="0" smtClean="0">
                <a:solidFill>
                  <a:srgbClr val="1B3B90"/>
                </a:solidFill>
              </a:rPr>
            </a:br>
            <a:r>
              <a:rPr lang="en-US" sz="4800" b="1" dirty="0" smtClean="0">
                <a:solidFill>
                  <a:srgbClr val="1B3B90"/>
                </a:solidFill>
                <a:latin typeface="Times" pitchFamily="18" charset="0"/>
              </a:rPr>
              <a:t>Vital Complex</a:t>
            </a:r>
            <a:endParaRPr lang="en-US" sz="4800" b="1" dirty="0">
              <a:solidFill>
                <a:srgbClr val="1B3B90"/>
              </a:solidFill>
              <a:latin typeface="Times" pitchFamily="18" charset="0"/>
            </a:endParaRPr>
          </a:p>
        </p:txBody>
      </p:sp>
      <p:pic>
        <p:nvPicPr>
          <p:cNvPr id="4" name="Picture 3" descr="C:\Users\Abhinav\Desktop\Logos\Ayushante_wo bg.pn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2163892" y="3048000"/>
            <a:ext cx="4816217" cy="1066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C:\Users\santhosh\Pictures\oxidation-apple.jpg"/>
          <p:cNvPicPr>
            <a:picLocks noChangeAspect="1" noChangeArrowheads="1"/>
          </p:cNvPicPr>
          <p:nvPr/>
        </p:nvPicPr>
        <p:blipFill>
          <a:blip r:embed="rId2" cstate="print"/>
          <a:srcRect l="1926" t="3380" r="1926"/>
          <a:stretch>
            <a:fillRect/>
          </a:stretch>
        </p:blipFill>
        <p:spPr bwMode="auto">
          <a:xfrm>
            <a:off x="1600200" y="1309687"/>
            <a:ext cx="5943600" cy="394811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04800" y="5410200"/>
            <a:ext cx="8534400" cy="1200329"/>
          </a:xfrm>
          <a:prstGeom prst="rect">
            <a:avLst/>
          </a:prstGeom>
          <a:noFill/>
        </p:spPr>
        <p:txBody>
          <a:bodyPr wrap="square" rtlCol="0">
            <a:spAutoFit/>
          </a:bodyPr>
          <a:lstStyle/>
          <a:p>
            <a:r>
              <a:rPr lang="en-US" sz="2400" b="1" dirty="0" smtClean="0"/>
              <a:t>Oxidative stress</a:t>
            </a:r>
            <a:r>
              <a:rPr lang="en-US" sz="2400" dirty="0" smtClean="0"/>
              <a:t> is an imbalance between the production of free radicals and the ability of the body to counteract or detoxify their harmful effects through neutralization by antioxidants</a:t>
            </a:r>
            <a:endParaRPr lang="en-US" sz="2400" dirty="0"/>
          </a:p>
        </p:txBody>
      </p:sp>
      <p:sp>
        <p:nvSpPr>
          <p:cNvPr id="4" name="Content Placeholder 2"/>
          <p:cNvSpPr txBox="1">
            <a:spLocks/>
          </p:cNvSpPr>
          <p:nvPr/>
        </p:nvSpPr>
        <p:spPr>
          <a:xfrm>
            <a:off x="409730" y="288560"/>
            <a:ext cx="8610600" cy="990600"/>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bg1"/>
                </a:solidFill>
                <a:effectLst/>
                <a:uLnTx/>
                <a:uFillTx/>
                <a:latin typeface="Times" pitchFamily="18" charset="0"/>
              </a:rPr>
              <a:t>Oxidative Stress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EAAQAAAAAAAAILAAAAJDFhNTRiZWM1LWM0NmItNDMwYS1hZWJjLWExN2U0YTNlN2Q0ZA.jpg"/>
          <p:cNvPicPr>
            <a:picLocks noChangeAspect="1"/>
          </p:cNvPicPr>
          <p:nvPr/>
        </p:nvPicPr>
        <p:blipFill>
          <a:blip r:embed="rId2"/>
          <a:stretch>
            <a:fillRect/>
          </a:stretch>
        </p:blipFill>
        <p:spPr>
          <a:xfrm>
            <a:off x="1104900" y="1066800"/>
            <a:ext cx="6934200" cy="5716863"/>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a:xfrm>
            <a:off x="409730" y="288560"/>
            <a:ext cx="8610600" cy="990600"/>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bg1"/>
                </a:solidFill>
                <a:effectLst/>
                <a:uLnTx/>
                <a:uFillTx/>
                <a:latin typeface="Times" pitchFamily="18" charset="0"/>
              </a:rPr>
              <a:t>Oxidative Stress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1832</Words>
  <Application>Microsoft Macintosh PowerPoint</Application>
  <PresentationFormat>On-screen Show (4:3)</PresentationFormat>
  <Paragraphs>311</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Our Purpose</vt:lpstr>
      <vt:lpstr>Our Mission Scientific Validation – Safety, Purity, Efficacy</vt:lpstr>
      <vt:lpstr>What is Ayurveda?</vt:lpstr>
      <vt:lpstr>Ayusante Products</vt:lpstr>
      <vt:lpstr>Introducing   Vital Complex</vt:lpstr>
      <vt:lpstr>Slide 8</vt:lpstr>
      <vt:lpstr>Slide 9</vt:lpstr>
      <vt:lpstr>Slide 10</vt:lpstr>
      <vt:lpstr>Slide 11</vt:lpstr>
      <vt:lpstr>Benefits</vt:lpstr>
      <vt:lpstr>Slide 13</vt:lpstr>
      <vt:lpstr>Slide 14</vt:lpstr>
      <vt:lpstr>Slide 15</vt:lpstr>
      <vt:lpstr>  Product Range</vt:lpstr>
      <vt:lpstr>Slide 17</vt:lpstr>
      <vt:lpstr>Slide 18</vt:lpstr>
      <vt:lpstr>Slide 19</vt:lpstr>
      <vt:lpstr>Slide 20</vt:lpstr>
      <vt:lpstr>Slide 21</vt:lpstr>
      <vt:lpstr>Slide 22</vt:lpstr>
      <vt:lpstr>Slide 23</vt:lpstr>
      <vt:lpstr>Slide 24</vt:lpstr>
      <vt:lpstr>Heart Disease</vt:lpstr>
      <vt:lpstr>Know your Lipid Profile*</vt:lpstr>
      <vt:lpstr>Slide 27</vt:lpstr>
      <vt:lpstr>Slide 28</vt:lpstr>
      <vt:lpstr>Slide 29</vt:lpstr>
      <vt:lpstr>Slide 30</vt:lpstr>
      <vt:lpstr>Slide 31</vt:lpstr>
      <vt:lpstr>Detoxification</vt:lpstr>
      <vt:lpstr>Slide 33</vt:lpstr>
      <vt:lpstr>Process of Detoxification &amp; Elimination</vt:lpstr>
      <vt:lpstr>Slide 35</vt:lpstr>
      <vt:lpstr>Slide 36</vt:lpstr>
      <vt:lpstr>Slide 37</vt:lpstr>
      <vt:lpstr>Slide 38</vt:lpstr>
      <vt:lpstr>Slide 39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swapna</dc:creator>
  <cp:lastModifiedBy>swapna</cp:lastModifiedBy>
  <cp:revision>101</cp:revision>
  <dcterms:created xsi:type="dcterms:W3CDTF">2015-11-07T11:02:39Z</dcterms:created>
  <dcterms:modified xsi:type="dcterms:W3CDTF">2016-02-24T11:04:23Z</dcterms:modified>
</cp:coreProperties>
</file>