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84" r:id="rId4"/>
    <p:sldId id="285" r:id="rId5"/>
    <p:sldId id="286" r:id="rId6"/>
    <p:sldId id="282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1"/>
    <a:srgbClr val="1B3B90"/>
    <a:srgbClr val="000093"/>
    <a:srgbClr val="1B06BA"/>
    <a:srgbClr val="42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6" d="100"/>
          <a:sy n="106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DD09B-9B7C-4452-9595-8207130E2762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313E-A560-4514-8B21-627D47868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A78F-5DF0-4681-A1AF-41E5438D3F9D}" type="datetimeFigureOut">
              <a:rPr lang="en-US" smtClean="0"/>
              <a:pPr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728113"/>
            <a:ext cx="169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RESPOCARE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The primary function of the respiratory system is to supply </a:t>
            </a:r>
            <a:r>
              <a:rPr lang="en-US" sz="2400" dirty="0" smtClean="0">
                <a:latin typeface="+mj-lt"/>
              </a:rPr>
              <a:t>oxygen </a:t>
            </a:r>
            <a:r>
              <a:rPr lang="en-US" sz="2400" dirty="0">
                <a:latin typeface="+mj-lt"/>
              </a:rPr>
              <a:t>to all parts of the </a:t>
            </a:r>
            <a:r>
              <a:rPr lang="en-US" sz="2400" dirty="0" smtClean="0">
                <a:latin typeface="+mj-lt"/>
              </a:rPr>
              <a:t>body</a:t>
            </a:r>
          </a:p>
          <a:p>
            <a:pPr marL="118872" indent="0">
              <a:buNone/>
            </a:pP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Respiratory </a:t>
            </a:r>
            <a:r>
              <a:rPr lang="en-US" sz="2400" dirty="0">
                <a:latin typeface="+mj-lt"/>
              </a:rPr>
              <a:t>system does </a:t>
            </a:r>
            <a:r>
              <a:rPr lang="en-US" sz="2400" dirty="0" smtClean="0">
                <a:latin typeface="+mj-lt"/>
              </a:rPr>
              <a:t>this through</a:t>
            </a:r>
            <a:r>
              <a:rPr lang="en-US" sz="2400" dirty="0">
                <a:latin typeface="+mj-lt"/>
              </a:rPr>
              <a:t> breathing. When we breathe, we inhale oxygen and exhale carbon </a:t>
            </a:r>
            <a:r>
              <a:rPr lang="en-US" sz="2400" dirty="0" smtClean="0">
                <a:latin typeface="+mj-lt"/>
              </a:rPr>
              <a:t>dioxide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2" descr="C:\Users\mkaur\Desktop\450-respiratory-system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429000" cy="34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0" y="384048"/>
            <a:ext cx="9144000" cy="682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>
                <a:solidFill>
                  <a:schemeClr val="bg1"/>
                </a:solidFill>
              </a:rPr>
              <a:t>RESPIRATORY SYSTEM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5448"/>
            <a:ext cx="6705600" cy="113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u="sng" dirty="0" smtClean="0">
                <a:solidFill>
                  <a:schemeClr val="bg1"/>
                </a:solidFill>
              </a:rPr>
              <a:t>RESPIRATORY TRACT INFECTIONS (RTI)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452596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700" u="sng" dirty="0"/>
              <a:t>Common </a:t>
            </a:r>
            <a:r>
              <a:rPr lang="en-US" sz="2700" b="1" u="sng" dirty="0"/>
              <a:t>upper </a:t>
            </a:r>
            <a:r>
              <a:rPr lang="en-US" sz="2700" b="1" u="sng" dirty="0" smtClean="0"/>
              <a:t>RTIs:-</a:t>
            </a:r>
            <a:endParaRPr lang="en-US" sz="2700" u="sng" dirty="0"/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T</a:t>
            </a:r>
            <a:r>
              <a:rPr lang="en-US" sz="2400" dirty="0" smtClean="0"/>
              <a:t>he</a:t>
            </a:r>
            <a:r>
              <a:rPr lang="en-US" sz="2400" dirty="0"/>
              <a:t> common </a:t>
            </a:r>
            <a:r>
              <a:rPr lang="en-US" sz="2400" dirty="0" smtClean="0"/>
              <a:t>cold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Tonsillitis – </a:t>
            </a:r>
            <a:r>
              <a:rPr lang="en-US" sz="2400" dirty="0"/>
              <a:t>infection of the tonsils and tissues at the back of the throat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Sinusitis – </a:t>
            </a:r>
            <a:r>
              <a:rPr lang="en-US" sz="2400" dirty="0"/>
              <a:t>infection of the sinuses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Laryngitis – </a:t>
            </a:r>
            <a:r>
              <a:rPr lang="en-US" sz="2400" dirty="0"/>
              <a:t>infection of the larynx (voice box) 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Flu 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1600201"/>
            <a:ext cx="4191000" cy="4571999"/>
          </a:xfrm>
          <a:prstGeom prst="rect">
            <a:avLst/>
          </a:prstGeom>
        </p:spPr>
        <p:txBody>
          <a:bodyPr vert="horz" lIns="54864" tIns="91440" rtlCol="0">
            <a:normAutofit fontScale="850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US" u="sng" dirty="0" smtClean="0"/>
              <a:t>Common </a:t>
            </a:r>
            <a:r>
              <a:rPr lang="en-US" b="1" u="sng" dirty="0" smtClean="0"/>
              <a:t>lower RTIs:-</a:t>
            </a:r>
            <a:endParaRPr lang="en-US" dirty="0" smtClean="0"/>
          </a:p>
          <a:p>
            <a:pPr lvl="1"/>
            <a:r>
              <a:rPr lang="en-US" dirty="0" smtClean="0"/>
              <a:t>Bronchitis – infection of the airways</a:t>
            </a:r>
          </a:p>
          <a:p>
            <a:pPr lvl="1"/>
            <a:r>
              <a:rPr lang="en-US" dirty="0" smtClean="0"/>
              <a:t>Pneumonia – infection of the lungs</a:t>
            </a:r>
          </a:p>
          <a:p>
            <a:pPr lvl="1"/>
            <a:r>
              <a:rPr lang="en-US" dirty="0" smtClean="0"/>
              <a:t>Bronchiolitis – an infection of the small airways that affects babies and children aged under two</a:t>
            </a:r>
          </a:p>
          <a:p>
            <a:pPr lvl="1"/>
            <a:r>
              <a:rPr lang="en-US" dirty="0" smtClean="0"/>
              <a:t>Tuberculosis – persistent bacterial infection of the lungs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8768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ROLE OF INDIVIDUAL COMPONENTS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628327"/>
              </p:ext>
            </p:extLst>
          </p:nvPr>
        </p:nvGraphicFramePr>
        <p:xfrm>
          <a:off x="0" y="1066800"/>
          <a:ext cx="9144000" cy="579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371600"/>
                <a:gridCol w="2971800"/>
                <a:gridCol w="2895600"/>
              </a:tblGrid>
              <a:tr h="6479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COMPONENTS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COMMON NAMES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</a:t>
                      </a:r>
                      <a:endParaRPr lang="en-US" sz="1600" dirty="0"/>
                    </a:p>
                  </a:txBody>
                  <a:tcPr/>
                </a:tc>
              </a:tr>
              <a:tr h="903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Dashmool</a:t>
                      </a: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Kwath</a:t>
                      </a: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For Cough and Asthma.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 smtClean="0"/>
                        <a:t>For those with congested and weak lungs.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193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Solanum</a:t>
                      </a: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Xanthocarpum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Kankari</a:t>
                      </a:r>
                      <a:endParaRPr lang="en-US" sz="14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872" indent="0" algn="l">
                        <a:buNone/>
                      </a:pPr>
                      <a:r>
                        <a:rPr lang="en-US" sz="1400" dirty="0" smtClean="0"/>
                        <a:t>Bronchodilator effect.</a:t>
                      </a:r>
                    </a:p>
                    <a:p>
                      <a:pPr marL="118872" indent="0" algn="l">
                        <a:buNone/>
                      </a:pPr>
                      <a:r>
                        <a:rPr lang="en-US" sz="1400" dirty="0" smtClean="0"/>
                        <a:t>Reduction in the bronchial mucosal edema.</a:t>
                      </a:r>
                    </a:p>
                    <a:p>
                      <a:pPr marL="118872" indent="0" algn="l">
                        <a:buNone/>
                      </a:pPr>
                      <a:r>
                        <a:rPr lang="en-US" sz="1400" dirty="0" smtClean="0"/>
                        <a:t>Reduction in the secretions within the airway lumen.</a:t>
                      </a:r>
                      <a:endParaRPr lang="en-US" sz="1400" b="1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920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Tinospora</a:t>
                      </a: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cordifolia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Giloy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Commonly named as “</a:t>
                      </a:r>
                      <a:r>
                        <a:rPr lang="en-US" sz="1400" dirty="0" err="1" smtClean="0"/>
                        <a:t>Guduchi</a:t>
                      </a:r>
                      <a:r>
                        <a:rPr lang="en-US" sz="1400" dirty="0" smtClean="0"/>
                        <a:t>”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Improves the immunity and prevents recurrent infections.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Improves the body’s resistance to various diseases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75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Adhatoda</a:t>
                      </a: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vasica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Vasaka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Vasica</a:t>
                      </a:r>
                      <a:r>
                        <a:rPr lang="en-US" sz="1400" dirty="0" smtClean="0"/>
                        <a:t> is most well-known for its effectiveness in treating respiratory conditions.</a:t>
                      </a:r>
                    </a:p>
                    <a:p>
                      <a:r>
                        <a:rPr lang="en-US" sz="1400" dirty="0" smtClean="0"/>
                        <a:t>Has </a:t>
                      </a:r>
                      <a:r>
                        <a:rPr lang="en-US" sz="1400" dirty="0" err="1" smtClean="0"/>
                        <a:t>bronchodilatory</a:t>
                      </a:r>
                      <a:r>
                        <a:rPr lang="en-US" sz="1400" dirty="0" smtClean="0"/>
                        <a:t> effect.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75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Ocimum</a:t>
                      </a: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 sanctum</a:t>
                      </a:r>
                    </a:p>
                    <a:p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Tulsi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Tulsi</a:t>
                      </a:r>
                      <a:r>
                        <a:rPr lang="en-US" sz="1400" baseline="0" dirty="0" smtClean="0"/>
                        <a:t> is known to heal the problems associated with throat and chest.</a:t>
                      </a:r>
                    </a:p>
                    <a:p>
                      <a:r>
                        <a:rPr lang="en-US" sz="1400" baseline="0" dirty="0" smtClean="0"/>
                        <a:t>It is the best herb used to treat common cold, flu and headaches.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19263"/>
            <a:ext cx="19050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0483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875394"/>
            <a:ext cx="125730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38" y="5029200"/>
            <a:ext cx="1162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400"/>
            <a:ext cx="15382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03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8768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ROLE OF INDIVIDUAL COMPONENTS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941494"/>
              </p:ext>
            </p:extLst>
          </p:nvPr>
        </p:nvGraphicFramePr>
        <p:xfrm>
          <a:off x="0" y="1447800"/>
          <a:ext cx="91440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371600"/>
                <a:gridCol w="3962400"/>
                <a:gridCol w="1905000"/>
              </a:tblGrid>
              <a:tr h="6479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COMPONENTS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COMMON NAMES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</a:t>
                      </a:r>
                      <a:endParaRPr lang="en-US" sz="1600" dirty="0"/>
                    </a:p>
                  </a:txBody>
                  <a:tcPr/>
                </a:tc>
              </a:tr>
              <a:tr h="64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Piper </a:t>
                      </a: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longum</a:t>
                      </a:r>
                      <a:endParaRPr lang="en-US" sz="105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Pipali</a:t>
                      </a:r>
                      <a:endParaRPr lang="en-US" sz="105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err="1" smtClean="0"/>
                        <a:t>Pipali</a:t>
                      </a:r>
                      <a:r>
                        <a:rPr lang="en-US" sz="1600" dirty="0" smtClean="0"/>
                        <a:t> is very effective in case of mucus and cold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09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Zingiber</a:t>
                      </a: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officinale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Saunth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Ginger can </a:t>
                      </a:r>
                      <a:r>
                        <a:rPr lang="en-IN" sz="1600" noProof="0" dirty="0" smtClean="0"/>
                        <a:t>minimise</a:t>
                      </a:r>
                      <a:r>
                        <a:rPr lang="en-US" sz="1600" dirty="0" smtClean="0"/>
                        <a:t> symptoms of common cold and other respiratory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58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Piper </a:t>
                      </a: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nigrum</a:t>
                      </a:r>
                      <a:endParaRPr lang="en-US" sz="16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chemeClr val="tx1"/>
                          </a:solidFill>
                        </a:rPr>
                        <a:t>Kali </a:t>
                      </a: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</a:rPr>
                        <a:t>mirch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Shows expectorant property and</a:t>
                      </a:r>
                      <a:r>
                        <a:rPr lang="en-US" sz="1600" baseline="0" dirty="0" smtClean="0"/>
                        <a:t> h</a:t>
                      </a:r>
                      <a:r>
                        <a:rPr lang="en-US" sz="1600" dirty="0" smtClean="0"/>
                        <a:t>elps to break up the mucus.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46684"/>
            <a:ext cx="1081087" cy="58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51" y="2653050"/>
            <a:ext cx="15049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81400"/>
            <a:ext cx="10048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51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096000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PRESENTATION DETAILS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17269"/>
              </p:ext>
            </p:extLst>
          </p:nvPr>
        </p:nvGraphicFramePr>
        <p:xfrm>
          <a:off x="457200" y="1752600"/>
          <a:ext cx="78486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PV</a:t>
                      </a:r>
                      <a:endParaRPr lang="en-US" dirty="0"/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Rs.625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Rs.535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20.06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143000"/>
            <a:ext cx="414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 – 60’s capsules in bottle pack</a:t>
            </a:r>
            <a:endParaRPr lang="en-US" dirty="0"/>
          </a:p>
        </p:txBody>
      </p:sp>
      <p:pic>
        <p:nvPicPr>
          <p:cNvPr id="1026" name="Picture 2" descr="C:\Users\mkaur\AppData\Local\Microsoft\Windows\Temporary Internet Files\Content.Outlook\MCSWIKHQ\Ayusante_Respoc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3200400"/>
            <a:ext cx="2036068" cy="304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9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6670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SUMMARY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The brand is an ideal choice for respiratory problems as it has the following features :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000" dirty="0"/>
              <a:t>For Cough and Asthma </a:t>
            </a:r>
            <a:r>
              <a:rPr lang="en-US" sz="2000" dirty="0" smtClean="0"/>
              <a:t>and for those with </a:t>
            </a:r>
            <a:r>
              <a:rPr lang="en-US" sz="2000" dirty="0"/>
              <a:t>congested and weak lungs</a:t>
            </a:r>
            <a:r>
              <a:rPr lang="en-US" sz="2000" dirty="0" smtClean="0"/>
              <a:t>.</a:t>
            </a:r>
          </a:p>
          <a:p>
            <a:pPr fontAlgn="t"/>
            <a:r>
              <a:rPr lang="en-US" sz="2000" dirty="0"/>
              <a:t>Bronchodilator </a:t>
            </a:r>
            <a:r>
              <a:rPr lang="en-US" sz="2000" dirty="0" smtClean="0"/>
              <a:t>effect as it helps in reduction </a:t>
            </a:r>
            <a:r>
              <a:rPr lang="en-US" sz="2000" dirty="0"/>
              <a:t>in the bronchial mucosal </a:t>
            </a:r>
            <a:r>
              <a:rPr lang="en-US" sz="2000" dirty="0" smtClean="0"/>
              <a:t>edema and reductions in </a:t>
            </a:r>
            <a:r>
              <a:rPr lang="en-US" sz="2000" dirty="0"/>
              <a:t>the secretions within the airway lumen.</a:t>
            </a:r>
          </a:p>
          <a:p>
            <a:pPr fontAlgn="t"/>
            <a:r>
              <a:rPr lang="en-US" sz="2000" dirty="0" smtClean="0"/>
              <a:t>Improves </a:t>
            </a:r>
            <a:r>
              <a:rPr lang="en-US" sz="2000" dirty="0"/>
              <a:t>the immunity and prevents recurrent infections. </a:t>
            </a:r>
          </a:p>
          <a:p>
            <a:pPr fontAlgn="t"/>
            <a:r>
              <a:rPr lang="en-US" sz="2000" dirty="0" err="1"/>
              <a:t>Tulsi</a:t>
            </a:r>
            <a:r>
              <a:rPr lang="en-US" sz="2000" dirty="0"/>
              <a:t> is known to heal the problems associated with throat and chest.</a:t>
            </a:r>
          </a:p>
          <a:p>
            <a:pPr fontAlgn="t"/>
            <a:r>
              <a:rPr lang="en-US" sz="2000" dirty="0"/>
              <a:t>It is the best herb used to treat common </a:t>
            </a:r>
            <a:r>
              <a:rPr lang="en-US" sz="2000" dirty="0" smtClean="0"/>
              <a:t>cold, flu </a:t>
            </a:r>
            <a:r>
              <a:rPr lang="en-US" sz="2000" dirty="0"/>
              <a:t>and headaches</a:t>
            </a:r>
            <a:r>
              <a:rPr lang="en-US" sz="2000" dirty="0" smtClean="0"/>
              <a:t>.</a:t>
            </a:r>
          </a:p>
          <a:p>
            <a:pPr fontAlgn="t"/>
            <a:r>
              <a:rPr lang="en-US" sz="2000" dirty="0" err="1"/>
              <a:t>Pipali</a:t>
            </a:r>
            <a:r>
              <a:rPr lang="en-US" sz="2000" dirty="0"/>
              <a:t> is very effective in case of mucus and cold conditions</a:t>
            </a:r>
          </a:p>
          <a:p>
            <a:r>
              <a:rPr lang="en-US" sz="2000" dirty="0"/>
              <a:t>Ginger can minimize symptoms of the common cold and other respiratory </a:t>
            </a:r>
            <a:r>
              <a:rPr lang="en-US" sz="2000" dirty="0" smtClean="0"/>
              <a:t>conditions shows </a:t>
            </a:r>
            <a:r>
              <a:rPr lang="en-US" sz="2000" dirty="0"/>
              <a:t>expectorant </a:t>
            </a:r>
            <a:r>
              <a:rPr lang="en-US" sz="2000" dirty="0" smtClean="0"/>
              <a:t>property.</a:t>
            </a:r>
            <a:endParaRPr lang="en-US" sz="2000" dirty="0"/>
          </a:p>
          <a:p>
            <a:pPr fontAlgn="t"/>
            <a:r>
              <a:rPr lang="en-US" sz="2000" dirty="0"/>
              <a:t>Helps to break up the mucus.</a:t>
            </a:r>
          </a:p>
          <a:p>
            <a:pPr marL="0" indent="0" fontAlgn="t">
              <a:buNone/>
            </a:pPr>
            <a:endParaRPr lang="en-US" sz="2400" dirty="0" smtClean="0"/>
          </a:p>
          <a:p>
            <a:pPr fontAlgn="t"/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3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349</Words>
  <Application>Microsoft Office PowerPoint</Application>
  <PresentationFormat>On-screen Show (4:3)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ROLE OF INDIVIDUAL COMPONENTS</vt:lpstr>
      <vt:lpstr>ROLE OF INDIVIDUAL COMPONENTS</vt:lpstr>
      <vt:lpstr>PRESENTATION DETAILS 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swapna</dc:creator>
  <cp:lastModifiedBy>Bappi Dasgupta</cp:lastModifiedBy>
  <cp:revision>172</cp:revision>
  <dcterms:created xsi:type="dcterms:W3CDTF">2015-11-07T11:02:39Z</dcterms:created>
  <dcterms:modified xsi:type="dcterms:W3CDTF">2016-12-16T06:44:37Z</dcterms:modified>
</cp:coreProperties>
</file>