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5" r:id="rId4"/>
    <p:sldId id="276" r:id="rId5"/>
    <p:sldId id="277" r:id="rId6"/>
    <p:sldId id="278" r:id="rId7"/>
    <p:sldId id="287" r:id="rId8"/>
    <p:sldId id="279" r:id="rId9"/>
    <p:sldId id="288" r:id="rId10"/>
    <p:sldId id="285" r:id="rId11"/>
    <p:sldId id="286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1"/>
    <a:srgbClr val="1B3B90"/>
    <a:srgbClr val="000093"/>
    <a:srgbClr val="1B06BA"/>
    <a:srgbClr val="42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1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DD09B-9B7C-4452-9595-8207130E2762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313E-A560-4514-8B21-627D47868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A78F-5DF0-4681-A1AF-41E5438D3F9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7777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LIVERHEALTH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1" y="1371600"/>
            <a:ext cx="8153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u="sng" dirty="0" smtClean="0"/>
              <a:t>RECOMMENDED DOSAGE :</a:t>
            </a:r>
            <a:endParaRPr lang="en-US" sz="2400" b="1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One capsule thrice </a:t>
            </a:r>
            <a:r>
              <a:rPr lang="en-US" sz="2400" dirty="0" smtClean="0"/>
              <a:t>daily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ABOVE 14 YEARS ONLY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1845" y="5411212"/>
            <a:ext cx="922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381001" y="3581400"/>
            <a:ext cx="6172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u="sng" dirty="0" smtClean="0"/>
              <a:t>AVOID:-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Not to be given to pregnant females.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Patients of Gastric Ulcers</a:t>
            </a:r>
            <a:endParaRPr lang="en-US" sz="2400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8702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50838"/>
            <a:ext cx="533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PRESENTATION DETAILS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44409"/>
              </p:ext>
            </p:extLst>
          </p:nvPr>
        </p:nvGraphicFramePr>
        <p:xfrm>
          <a:off x="228600" y="1752600"/>
          <a:ext cx="8458200" cy="142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13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PV</a:t>
                      </a:r>
                      <a:endParaRPr lang="en-US" dirty="0"/>
                    </a:p>
                  </a:txBody>
                  <a:tcPr anchor="ctr"/>
                </a:tc>
              </a:tr>
              <a:tr h="713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Rs.655/-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Rs.560/-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1143000"/>
            <a:ext cx="464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Presentation – 60’s  capsules in bottle pack</a:t>
            </a:r>
            <a:endParaRPr lang="en-US" sz="2000" dirty="0"/>
          </a:p>
        </p:txBody>
      </p:sp>
      <p:pic>
        <p:nvPicPr>
          <p:cNvPr id="1026" name="Picture 2" descr="C:\Users\mkaur\AppData\Local\Microsoft\Windows\Temporary Internet Files\Content.Outlook\MCSWIKHQ\Ayusante_Liverheal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514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0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048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ingredients in </a:t>
            </a:r>
            <a:r>
              <a:rPr lang="en-US" dirty="0" err="1" smtClean="0"/>
              <a:t>Ayusante</a:t>
            </a:r>
            <a:r>
              <a:rPr lang="en-US" dirty="0" smtClean="0"/>
              <a:t> </a:t>
            </a:r>
            <a:r>
              <a:rPr lang="en-US" dirty="0" err="1" smtClean="0"/>
              <a:t>Liverhealth</a:t>
            </a:r>
            <a:r>
              <a:rPr lang="en-US" dirty="0" smtClean="0"/>
              <a:t> helps in:</a:t>
            </a:r>
          </a:p>
          <a:p>
            <a:r>
              <a:rPr lang="en-US" dirty="0" smtClean="0"/>
              <a:t>Rejuvenating </a:t>
            </a:r>
            <a:r>
              <a:rPr lang="en-US" dirty="0"/>
              <a:t>the damaged liver </a:t>
            </a:r>
            <a:r>
              <a:rPr lang="en-US" dirty="0" smtClean="0"/>
              <a:t>cells</a:t>
            </a:r>
            <a:endParaRPr lang="en-US" dirty="0"/>
          </a:p>
          <a:p>
            <a:pPr fontAlgn="t"/>
            <a:r>
              <a:rPr lang="en-US" dirty="0" smtClean="0"/>
              <a:t>Anti-inflammatory </a:t>
            </a:r>
            <a:r>
              <a:rPr lang="en-US" dirty="0"/>
              <a:t>action in </a:t>
            </a:r>
            <a:r>
              <a:rPr lang="en-US" dirty="0" smtClean="0"/>
              <a:t>hepatitis</a:t>
            </a:r>
            <a:endParaRPr lang="en-US" dirty="0"/>
          </a:p>
          <a:p>
            <a:r>
              <a:rPr lang="en-US" dirty="0" smtClean="0"/>
              <a:t>Stimulating </a:t>
            </a:r>
            <a:r>
              <a:rPr lang="en-US" dirty="0"/>
              <a:t>regeneration by restricting </a:t>
            </a:r>
            <a:r>
              <a:rPr lang="en-US" dirty="0" smtClean="0"/>
              <a:t>fibrosis</a:t>
            </a:r>
            <a:endParaRPr lang="en-US" dirty="0"/>
          </a:p>
          <a:p>
            <a:pPr fontAlgn="t"/>
            <a:r>
              <a:rPr lang="en-US" dirty="0"/>
              <a:t>Useful </a:t>
            </a:r>
            <a:r>
              <a:rPr lang="en-US" dirty="0" smtClean="0"/>
              <a:t>ingredients </a:t>
            </a:r>
            <a:r>
              <a:rPr lang="en-US" dirty="0"/>
              <a:t>for treatment of chronic liver </a:t>
            </a:r>
            <a:r>
              <a:rPr lang="en-US" dirty="0" smtClean="0"/>
              <a:t>diseases</a:t>
            </a:r>
            <a:endParaRPr lang="en-US" dirty="0"/>
          </a:p>
          <a:p>
            <a:pPr fontAlgn="t"/>
            <a:r>
              <a:rPr lang="en-US" dirty="0" smtClean="0"/>
              <a:t>Improve </a:t>
            </a:r>
            <a:r>
              <a:rPr lang="en-US" dirty="0"/>
              <a:t>the concentration of liver enzymes which help in rejuvenation of </a:t>
            </a:r>
            <a:r>
              <a:rPr lang="en-US" dirty="0" smtClean="0"/>
              <a:t>the liver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5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LIVER DISORDERS IN INDIA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648200"/>
          </a:xfrm>
        </p:spPr>
        <p:txBody>
          <a:bodyPr>
            <a:normAutofit/>
          </a:bodyPr>
          <a:lstStyle/>
          <a:p>
            <a:r>
              <a:rPr lang="en-US" sz="2400" dirty="0"/>
              <a:t>According to the latest WHO data published in may </a:t>
            </a:r>
            <a:r>
              <a:rPr lang="en-US" sz="2400" b="1" dirty="0"/>
              <a:t>2014 Liver Disease</a:t>
            </a:r>
            <a:r>
              <a:rPr lang="en-US" sz="2400" dirty="0"/>
              <a:t> Deaths in </a:t>
            </a:r>
            <a:r>
              <a:rPr lang="en-US" sz="2400" b="1" dirty="0"/>
              <a:t>India</a:t>
            </a:r>
            <a:r>
              <a:rPr lang="en-US" sz="2400" dirty="0"/>
              <a:t> reached 216,865 or 2.44% of total deaths.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Liver </a:t>
            </a:r>
            <a:r>
              <a:rPr lang="en-US" sz="2400" dirty="0"/>
              <a:t>diseases affect one in 5 </a:t>
            </a:r>
            <a:r>
              <a:rPr lang="en-US" sz="2400" dirty="0" smtClean="0"/>
              <a:t>Indians </a:t>
            </a:r>
            <a:r>
              <a:rPr lang="en-US" sz="1400" dirty="0" smtClean="0"/>
              <a:t>(As per TOI ,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March’2014)</a:t>
            </a:r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more than 90% cases, patients don’t </a:t>
            </a:r>
            <a:r>
              <a:rPr lang="en-US" sz="2400" dirty="0" err="1" smtClean="0"/>
              <a:t>realise</a:t>
            </a:r>
            <a:r>
              <a:rPr lang="en-US" sz="2400" dirty="0" smtClean="0"/>
              <a:t> </a:t>
            </a:r>
            <a:r>
              <a:rPr lang="en-US" sz="2400" dirty="0"/>
              <a:t>that they have a liver disease until </a:t>
            </a:r>
            <a:r>
              <a:rPr lang="en-US" sz="2400" dirty="0" smtClean="0"/>
              <a:t>it’s too late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0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886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LIVER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Largest </a:t>
            </a:r>
            <a:r>
              <a:rPr lang="en-US" sz="2400" dirty="0"/>
              <a:t>and the heaviest </a:t>
            </a:r>
            <a:r>
              <a:rPr lang="en-US" sz="2400" dirty="0" smtClean="0"/>
              <a:t>organ </a:t>
            </a:r>
            <a:r>
              <a:rPr lang="en-US" sz="2400" dirty="0"/>
              <a:t>in the </a:t>
            </a:r>
            <a:r>
              <a:rPr lang="en-US" sz="2400" dirty="0" smtClean="0"/>
              <a:t>body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Weigh </a:t>
            </a:r>
            <a:r>
              <a:rPr lang="en-US" sz="2400" dirty="0"/>
              <a:t>some 1.8 </a:t>
            </a:r>
            <a:r>
              <a:rPr lang="en-US" sz="2400" dirty="0" smtClean="0"/>
              <a:t>kg </a:t>
            </a:r>
            <a:r>
              <a:rPr lang="en-US" sz="2400" dirty="0"/>
              <a:t>in men and 1.3 kg in </a:t>
            </a:r>
            <a:r>
              <a:rPr lang="en-US" sz="2400" dirty="0" smtClean="0"/>
              <a:t>women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About </a:t>
            </a:r>
            <a:r>
              <a:rPr lang="en-US" sz="2400" dirty="0"/>
              <a:t>60% of the liver is made up of liver cells (</a:t>
            </a:r>
            <a:r>
              <a:rPr lang="en-US" sz="2400" dirty="0" smtClean="0"/>
              <a:t>hepatocytes), </a:t>
            </a:r>
            <a:r>
              <a:rPr lang="en-US" sz="2400" dirty="0"/>
              <a:t>which </a:t>
            </a:r>
            <a:r>
              <a:rPr lang="en-US" sz="2400" b="1" dirty="0"/>
              <a:t>absorb nutrients and </a:t>
            </a:r>
            <a:r>
              <a:rPr lang="en-US" sz="2400" b="1" dirty="0" smtClean="0"/>
              <a:t>detoxify </a:t>
            </a:r>
            <a:r>
              <a:rPr lang="en-US" sz="2400" b="1" dirty="0"/>
              <a:t>harmful substances from the </a:t>
            </a:r>
            <a:r>
              <a:rPr lang="en-US" sz="2400" b="1" dirty="0" smtClean="0"/>
              <a:t>blood</a:t>
            </a:r>
            <a:endParaRPr lang="en-US" u="sng" dirty="0"/>
          </a:p>
        </p:txBody>
      </p:sp>
      <p:pic>
        <p:nvPicPr>
          <p:cNvPr id="1026" name="Picture 2" descr="C:\Users\mkaur\Desktop\dig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0196"/>
            <a:ext cx="3810000" cy="52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19937367">
            <a:off x="6140911" y="3582867"/>
            <a:ext cx="15240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1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Liver functions include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rocessing </a:t>
            </a:r>
            <a:r>
              <a:rPr lang="en-US" sz="2400" dirty="0"/>
              <a:t>digested food </a:t>
            </a:r>
            <a:r>
              <a:rPr lang="en-US" sz="2400" dirty="0" smtClean="0"/>
              <a:t>in the intestine.</a:t>
            </a: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ontrolling fat levels</a:t>
            </a:r>
            <a:endParaRPr lang="en-US" sz="2400" dirty="0"/>
          </a:p>
          <a:p>
            <a:r>
              <a:rPr lang="en-IN" sz="2400" dirty="0" smtClean="0"/>
              <a:t>Neutralising</a:t>
            </a:r>
            <a:r>
              <a:rPr lang="en-US" sz="2400" dirty="0" smtClean="0"/>
              <a:t> </a:t>
            </a:r>
            <a:r>
              <a:rPr lang="en-US" sz="2400" dirty="0"/>
              <a:t>and destroying all drugs and </a:t>
            </a:r>
            <a:r>
              <a:rPr lang="en-US" sz="2400" dirty="0" smtClean="0"/>
              <a:t>toxins</a:t>
            </a:r>
            <a:endParaRPr lang="en-US" sz="2400" dirty="0"/>
          </a:p>
          <a:p>
            <a:r>
              <a:rPr lang="en-US" sz="2400" dirty="0"/>
              <a:t>M</a:t>
            </a:r>
            <a:r>
              <a:rPr lang="en-US" sz="2400" dirty="0" smtClean="0"/>
              <a:t>anufacturing bile</a:t>
            </a:r>
            <a:endParaRPr lang="en-US" sz="2400" dirty="0"/>
          </a:p>
          <a:p>
            <a:r>
              <a:rPr lang="en-US" sz="2400" dirty="0" smtClean="0"/>
              <a:t>Storing </a:t>
            </a:r>
            <a:r>
              <a:rPr lang="en-US" sz="2400" dirty="0"/>
              <a:t>iron, v</a:t>
            </a:r>
            <a:r>
              <a:rPr lang="en-US" sz="2400" dirty="0" smtClean="0"/>
              <a:t>itamins </a:t>
            </a:r>
            <a:r>
              <a:rPr lang="en-US" sz="2400" dirty="0"/>
              <a:t>and other essential </a:t>
            </a:r>
            <a:r>
              <a:rPr lang="en-US" sz="2400" dirty="0" smtClean="0"/>
              <a:t>chemicals</a:t>
            </a:r>
            <a:endParaRPr lang="en-US" sz="2400" dirty="0"/>
          </a:p>
          <a:p>
            <a:r>
              <a:rPr lang="en-US" sz="2400" dirty="0"/>
              <a:t>B</a:t>
            </a:r>
            <a:r>
              <a:rPr lang="en-US" sz="2400" dirty="0" smtClean="0"/>
              <a:t>reaking </a:t>
            </a:r>
            <a:r>
              <a:rPr lang="en-US" sz="2400" dirty="0"/>
              <a:t>down food and turning it into </a:t>
            </a:r>
            <a:r>
              <a:rPr lang="en-US" sz="2400" dirty="0" smtClean="0"/>
              <a:t>energy</a:t>
            </a:r>
            <a:endParaRPr lang="en-US" sz="2400" dirty="0"/>
          </a:p>
          <a:p>
            <a:r>
              <a:rPr lang="en-US" sz="2400" dirty="0"/>
              <a:t>M</a:t>
            </a:r>
            <a:r>
              <a:rPr lang="en-US" sz="2400" dirty="0" smtClean="0"/>
              <a:t>aking </a:t>
            </a:r>
            <a:r>
              <a:rPr lang="en-US" sz="2400" dirty="0"/>
              <a:t>enzymes and proteins which are responsible for most chemical reactions in the </a:t>
            </a:r>
            <a:r>
              <a:rPr lang="en-US" sz="2400" dirty="0" smtClean="0"/>
              <a:t>body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334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FUNCTIONS OF LIVER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8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/>
              <a:t>Hepatitis</a:t>
            </a:r>
            <a:r>
              <a:rPr lang="en-US" sz="2400" b="1" dirty="0"/>
              <a:t>: </a:t>
            </a:r>
            <a:r>
              <a:rPr lang="en-US" sz="2400" dirty="0"/>
              <a:t>Hepatitis is swelling and inflammation of the liver because of viral infections </a:t>
            </a:r>
          </a:p>
          <a:p>
            <a:endParaRPr lang="en-US" sz="2400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Acute </a:t>
            </a:r>
            <a:r>
              <a:rPr lang="en-US" sz="2400" dirty="0"/>
              <a:t>hepatitis – lasting less than six </a:t>
            </a:r>
            <a:r>
              <a:rPr lang="en-US" sz="2400" dirty="0" smtClean="0"/>
              <a:t>months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Chronic </a:t>
            </a:r>
            <a:r>
              <a:rPr lang="en-US" sz="2400" dirty="0"/>
              <a:t>hepatitis – lasting longer than six </a:t>
            </a:r>
            <a:r>
              <a:rPr lang="en-US" sz="2400" dirty="0" smtClean="0"/>
              <a:t>months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/>
              <a:t>Fatty </a:t>
            </a:r>
            <a:r>
              <a:rPr lang="en-US" sz="2400" b="1" dirty="0"/>
              <a:t>Liver Disease / Steatosis</a:t>
            </a:r>
            <a:r>
              <a:rPr lang="en-US" sz="2400" dirty="0"/>
              <a:t>: Accumulation of Fat in liver </a:t>
            </a:r>
            <a:r>
              <a:rPr lang="en-US" sz="2400" dirty="0" smtClean="0"/>
              <a:t>cells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Alcoholic </a:t>
            </a:r>
            <a:r>
              <a:rPr lang="en-US" sz="2400" dirty="0"/>
              <a:t>fatty liver disease </a:t>
            </a:r>
            <a:r>
              <a:rPr lang="en-US" sz="2400" dirty="0" smtClean="0"/>
              <a:t>- Chronic alcohol intake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Non-alcoholic </a:t>
            </a:r>
            <a:r>
              <a:rPr lang="en-US" sz="2400" dirty="0"/>
              <a:t>fatty liver </a:t>
            </a:r>
            <a:r>
              <a:rPr lang="en-US" sz="2400" dirty="0" smtClean="0"/>
              <a:t>disease - </a:t>
            </a:r>
            <a:r>
              <a:rPr lang="en-US" sz="2400" dirty="0"/>
              <a:t>Obesity, Diabetes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LIVER DISORDERS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/>
              <a:t>Liver Fibrosis/ Cirrhosis: </a:t>
            </a:r>
            <a:r>
              <a:rPr lang="en-US" sz="2400" dirty="0"/>
              <a:t>Excessive accumulation of collagen in response to liver diseases is known as </a:t>
            </a:r>
            <a:r>
              <a:rPr lang="en-US" sz="2400" dirty="0" smtClean="0"/>
              <a:t>Fibrosis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Prolonged liver fibrosis results in </a:t>
            </a:r>
            <a:r>
              <a:rPr lang="en-US" sz="2400" dirty="0" smtClean="0"/>
              <a:t>Cirrhosis </a:t>
            </a:r>
            <a:endParaRPr lang="en-US" sz="2400" dirty="0"/>
          </a:p>
          <a:p>
            <a:r>
              <a:rPr lang="en-US" sz="2400" dirty="0"/>
              <a:t>Cause: fatty liver, Hepatitis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LIVER DISORDERS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kaur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2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LIVER DISORDERS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2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 smtClean="0"/>
              <a:t>Jaundice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Poor </a:t>
            </a:r>
            <a:r>
              <a:rPr lang="en-US" sz="2400" dirty="0"/>
              <a:t>d</a:t>
            </a:r>
            <a:r>
              <a:rPr lang="en-US" sz="2400" dirty="0" smtClean="0"/>
              <a:t>igestion, Anorexia</a:t>
            </a:r>
            <a:r>
              <a:rPr lang="en-US" sz="2400" dirty="0"/>
              <a:t>, </a:t>
            </a:r>
            <a:r>
              <a:rPr lang="en-US" sz="2400" dirty="0" smtClean="0"/>
              <a:t>nausea </a:t>
            </a:r>
            <a:r>
              <a:rPr lang="en-US" sz="2400" dirty="0"/>
              <a:t>&amp; </a:t>
            </a:r>
            <a:r>
              <a:rPr lang="en-US" sz="2400" dirty="0" smtClean="0"/>
              <a:t>vomiting</a:t>
            </a:r>
            <a:r>
              <a:rPr lang="en-US" sz="2400" dirty="0"/>
              <a:t>, </a:t>
            </a:r>
            <a:r>
              <a:rPr lang="en-US" sz="2400" dirty="0" smtClean="0"/>
              <a:t>bloating</a:t>
            </a:r>
          </a:p>
          <a:p>
            <a:pPr marL="0" indent="0">
              <a:buNone/>
            </a:pPr>
            <a:r>
              <a:rPr lang="en-US" sz="2400" dirty="0" smtClean="0"/>
              <a:t>3.    </a:t>
            </a:r>
            <a:r>
              <a:rPr lang="en-US" sz="2400" dirty="0"/>
              <a:t>Weight </a:t>
            </a:r>
            <a:r>
              <a:rPr lang="en-US" sz="2400" dirty="0" smtClean="0"/>
              <a:t>loss</a:t>
            </a:r>
          </a:p>
          <a:p>
            <a:pPr marL="0" indent="0">
              <a:buNone/>
            </a:pPr>
            <a:r>
              <a:rPr lang="en-US" sz="2400" dirty="0" smtClean="0"/>
              <a:t>4.     Fever</a:t>
            </a:r>
          </a:p>
          <a:p>
            <a:pPr marL="0" indent="0">
              <a:buNone/>
            </a:pPr>
            <a:r>
              <a:rPr lang="en-US" sz="2400" dirty="0" smtClean="0"/>
              <a:t>5</a:t>
            </a:r>
            <a:r>
              <a:rPr lang="en-US" sz="2400" dirty="0"/>
              <a:t>. </a:t>
            </a:r>
            <a:r>
              <a:rPr lang="en-US" sz="2400" dirty="0" smtClean="0"/>
              <a:t>    Pain </a:t>
            </a:r>
            <a:r>
              <a:rPr lang="en-US" sz="2400" dirty="0"/>
              <a:t>&amp; </a:t>
            </a:r>
            <a:r>
              <a:rPr lang="en-US" sz="2400" dirty="0" smtClean="0"/>
              <a:t>tenderness </a:t>
            </a:r>
            <a:r>
              <a:rPr lang="en-US" sz="2400" dirty="0"/>
              <a:t>in right upper quadrant of </a:t>
            </a:r>
            <a:r>
              <a:rPr lang="en-US" sz="2400" dirty="0" smtClean="0"/>
              <a:t>abdomen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SYMPTOMS OF LIVER DISORDERS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6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3417"/>
              </p:ext>
            </p:extLst>
          </p:nvPr>
        </p:nvGraphicFramePr>
        <p:xfrm>
          <a:off x="228600" y="1112520"/>
          <a:ext cx="8610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00200"/>
                <a:gridCol w="3028950"/>
                <a:gridCol w="215265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COMPONENTS</a:t>
                      </a:r>
                      <a:endParaRPr lang="en-US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COMMON NAMES</a:t>
                      </a:r>
                      <a:endParaRPr lang="en-US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ROLE </a:t>
                      </a:r>
                      <a:endParaRPr lang="en-US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IMAGE</a:t>
                      </a:r>
                      <a:endParaRPr lang="en-US" sz="1600" b="1" u="none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600" b="0" i="1" u="none" dirty="0" err="1" smtClean="0"/>
                        <a:t>Swertia</a:t>
                      </a:r>
                      <a:r>
                        <a:rPr lang="en-US" sz="1600" b="0" i="1" u="none" dirty="0" smtClean="0"/>
                        <a:t> </a:t>
                      </a:r>
                      <a:r>
                        <a:rPr lang="en-US" sz="1600" b="0" i="1" u="none" dirty="0" err="1" smtClean="0"/>
                        <a:t>Chirata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u="none" dirty="0" err="1" smtClean="0"/>
                        <a:t>Ciraita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Help in rejuvenating the damaged liver cells.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u="none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600" b="0" i="1" u="none" dirty="0" err="1" smtClean="0"/>
                        <a:t>Picrorhiza</a:t>
                      </a:r>
                      <a:r>
                        <a:rPr lang="en-US" sz="1600" b="0" i="1" u="none" dirty="0" smtClean="0"/>
                        <a:t> </a:t>
                      </a:r>
                      <a:r>
                        <a:rPr lang="en-US" sz="1600" b="0" i="1" u="none" dirty="0" err="1" smtClean="0"/>
                        <a:t>kurroa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u="none" dirty="0" err="1" smtClean="0"/>
                        <a:t>Kutuka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Shows anti-inflammatory action in hepatitis, effective in liver regeneration.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u="none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pt-BR" sz="1600" b="0" i="1" u="none" dirty="0" smtClean="0"/>
                        <a:t>Piper longum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u="none" dirty="0" smtClean="0"/>
                        <a:t>Pipali 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Stimulates regeneration by restricting fibrosis, but offers no protection against acute damage or against cirrhosis.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u="none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dirty="0" err="1" smtClean="0"/>
                        <a:t>Vitis</a:t>
                      </a:r>
                      <a:r>
                        <a:rPr lang="en-US" sz="1600" b="0" i="1" u="none" dirty="0" smtClean="0"/>
                        <a:t> </a:t>
                      </a:r>
                      <a:r>
                        <a:rPr lang="en-US" sz="1600" b="0" i="1" u="none" dirty="0" err="1" smtClean="0"/>
                        <a:t>vinifera</a:t>
                      </a:r>
                      <a:endParaRPr lang="en-US" sz="1600" b="0" i="1" u="non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dirty="0" smtClean="0"/>
                        <a:t>(COMMON GRAPE)</a:t>
                      </a:r>
                      <a:endParaRPr lang="en-US" sz="1600" b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u="none" dirty="0" err="1" smtClean="0"/>
                        <a:t>Draksha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Useful drug for treatment of chronic liver diseases.</a:t>
                      </a:r>
                    </a:p>
                    <a:p>
                      <a:r>
                        <a:rPr lang="en-US" sz="1600" dirty="0" smtClean="0"/>
                        <a:t>Improves the concentration of liver enzymes which help in rejuvenation of liver.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u="none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1" u="none" dirty="0" smtClean="0"/>
                        <a:t>Silybum marianum</a:t>
                      </a:r>
                      <a:endParaRPr lang="en-US" sz="1600" b="0" i="1" u="none" dirty="0" smtClean="0"/>
                    </a:p>
                    <a:p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u="none" dirty="0" smtClean="0"/>
                        <a:t>Bhatkataiya</a:t>
                      </a:r>
                      <a:endParaRPr lang="en-US" sz="1600" b="0" u="none" dirty="0" smtClean="0"/>
                    </a:p>
                    <a:p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major active constituent of </a:t>
                      </a:r>
                      <a:r>
                        <a:rPr lang="en-US" sz="1600" dirty="0" err="1" smtClean="0"/>
                        <a:t>silymarin</a:t>
                      </a:r>
                      <a:r>
                        <a:rPr lang="en-US" sz="1600" dirty="0" smtClean="0"/>
                        <a:t> is </a:t>
                      </a:r>
                      <a:r>
                        <a:rPr lang="en-US" sz="1600" dirty="0" err="1" smtClean="0"/>
                        <a:t>silibinin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Helps in rejuvenation of liver cells.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0472" y="381000"/>
            <a:ext cx="592312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chemeClr val="bg1"/>
                </a:solidFill>
              </a:rPr>
              <a:t>ROLE OF INDIVIDUAL COMPONENTS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1066800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1"/>
            <a:ext cx="1309687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42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43" y="4191000"/>
            <a:ext cx="130275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56" y="5529796"/>
            <a:ext cx="13096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17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426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LIVER DISORDERS IN INDIA</vt:lpstr>
      <vt:lpstr>WHAT IS LIVER ?</vt:lpstr>
      <vt:lpstr>FUNCTIONS OF 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swapna</dc:creator>
  <cp:lastModifiedBy>Tanmoy</cp:lastModifiedBy>
  <cp:revision>185</cp:revision>
  <dcterms:created xsi:type="dcterms:W3CDTF">2015-11-07T11:02:39Z</dcterms:created>
  <dcterms:modified xsi:type="dcterms:W3CDTF">2016-12-08T09:40:17Z</dcterms:modified>
</cp:coreProperties>
</file>