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352" r:id="rId2"/>
    <p:sldId id="346" r:id="rId3"/>
    <p:sldId id="347" r:id="rId4"/>
    <p:sldId id="348" r:id="rId5"/>
    <p:sldId id="350" r:id="rId6"/>
    <p:sldId id="351" r:id="rId7"/>
    <p:sldId id="353" r:id="rId8"/>
    <p:sldId id="354" r:id="rId9"/>
    <p:sldId id="390" r:id="rId10"/>
    <p:sldId id="355" r:id="rId11"/>
    <p:sldId id="356" r:id="rId12"/>
    <p:sldId id="257" r:id="rId13"/>
    <p:sldId id="258" r:id="rId14"/>
    <p:sldId id="260" r:id="rId15"/>
    <p:sldId id="261" r:id="rId16"/>
    <p:sldId id="357" r:id="rId17"/>
    <p:sldId id="296" r:id="rId18"/>
    <p:sldId id="264" r:id="rId19"/>
    <p:sldId id="295" r:id="rId20"/>
    <p:sldId id="297" r:id="rId21"/>
    <p:sldId id="298" r:id="rId22"/>
    <p:sldId id="273" r:id="rId23"/>
    <p:sldId id="358" r:id="rId24"/>
    <p:sldId id="301" r:id="rId25"/>
    <p:sldId id="359" r:id="rId26"/>
    <p:sldId id="314" r:id="rId27"/>
    <p:sldId id="307" r:id="rId28"/>
    <p:sldId id="309" r:id="rId29"/>
    <p:sldId id="360" r:id="rId30"/>
    <p:sldId id="291" r:id="rId31"/>
    <p:sldId id="324" r:id="rId32"/>
    <p:sldId id="328" r:id="rId33"/>
    <p:sldId id="325" r:id="rId34"/>
    <p:sldId id="333" r:id="rId35"/>
    <p:sldId id="337" r:id="rId36"/>
    <p:sldId id="372" r:id="rId37"/>
    <p:sldId id="369" r:id="rId38"/>
    <p:sldId id="370" r:id="rId39"/>
    <p:sldId id="362" r:id="rId40"/>
    <p:sldId id="367" r:id="rId41"/>
    <p:sldId id="365" r:id="rId42"/>
    <p:sldId id="368" r:id="rId43"/>
    <p:sldId id="385" r:id="rId44"/>
    <p:sldId id="387" r:id="rId45"/>
    <p:sldId id="374" r:id="rId46"/>
    <p:sldId id="373" r:id="rId47"/>
    <p:sldId id="375" r:id="rId48"/>
    <p:sldId id="377" r:id="rId49"/>
    <p:sldId id="376" r:id="rId50"/>
    <p:sldId id="378" r:id="rId51"/>
    <p:sldId id="381" r:id="rId52"/>
    <p:sldId id="384" r:id="rId53"/>
    <p:sldId id="403" r:id="rId54"/>
    <p:sldId id="404" r:id="rId55"/>
    <p:sldId id="406" r:id="rId56"/>
    <p:sldId id="407" r:id="rId57"/>
    <p:sldId id="408" r:id="rId58"/>
    <p:sldId id="409" r:id="rId59"/>
    <p:sldId id="410" r:id="rId60"/>
    <p:sldId id="411" r:id="rId61"/>
    <p:sldId id="412" r:id="rId62"/>
    <p:sldId id="415" r:id="rId63"/>
    <p:sldId id="416" r:id="rId64"/>
    <p:sldId id="413" r:id="rId65"/>
    <p:sldId id="414" r:id="rId66"/>
    <p:sldId id="417" r:id="rId67"/>
    <p:sldId id="418" r:id="rId68"/>
    <p:sldId id="419" r:id="rId69"/>
    <p:sldId id="420" r:id="rId70"/>
    <p:sldId id="344" r:id="rId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DAA600"/>
    <a:srgbClr val="E2AC00"/>
    <a:srgbClr val="FF99CC"/>
    <a:srgbClr val="00CC99"/>
    <a:srgbClr val="FFCC00"/>
    <a:srgbClr val="FF9675"/>
    <a:srgbClr val="FFA88E"/>
    <a:srgbClr val="FF7C80"/>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09" autoAdjust="0"/>
    <p:restoredTop sz="96774" autoAdjust="0"/>
  </p:normalViewPr>
  <p:slideViewPr>
    <p:cSldViewPr>
      <p:cViewPr>
        <p:scale>
          <a:sx n="81" d="100"/>
          <a:sy n="81" d="100"/>
        </p:scale>
        <p:origin x="-1044" y="-3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203AD0-6730-4943-A1E0-8F053F8D1D3C}" type="doc">
      <dgm:prSet loTypeId="urn:microsoft.com/office/officeart/2005/8/layout/hList1" loCatId="list" qsTypeId="urn:microsoft.com/office/officeart/2005/8/quickstyle/simple4" qsCatId="simple" csTypeId="urn:microsoft.com/office/officeart/2005/8/colors/colorful1#1" csCatId="colorful" phldr="1"/>
      <dgm:spPr/>
      <dgm:t>
        <a:bodyPr/>
        <a:lstStyle/>
        <a:p>
          <a:endParaRPr lang="en-US"/>
        </a:p>
      </dgm:t>
    </dgm:pt>
    <dgm:pt modelId="{91B6F41D-DC90-42E7-AACD-07191189F0AE}">
      <dgm:prSet phldrT="[Text]" custT="1"/>
      <dgm:spPr/>
      <dgm:t>
        <a:bodyPr/>
        <a:lstStyle/>
        <a:p>
          <a:r>
            <a:rPr lang="en-US" sz="2400" b="1" dirty="0" smtClean="0">
              <a:latin typeface="Times New Roman" pitchFamily="18" charset="0"/>
              <a:cs typeface="Times New Roman" pitchFamily="18" charset="0"/>
            </a:rPr>
            <a:t>Face Care</a:t>
          </a:r>
          <a:endParaRPr lang="en-US" sz="2400" b="1" dirty="0">
            <a:latin typeface="Times New Roman" pitchFamily="18" charset="0"/>
            <a:cs typeface="Times New Roman" pitchFamily="18" charset="0"/>
          </a:endParaRPr>
        </a:p>
      </dgm:t>
    </dgm:pt>
    <dgm:pt modelId="{BC06D184-AA6B-4D36-8914-C33E0D2AC205}" type="parTrans" cxnId="{B693F36F-52FA-4BC9-9D4A-86748DFDC36B}">
      <dgm:prSet/>
      <dgm:spPr/>
      <dgm:t>
        <a:bodyPr/>
        <a:lstStyle/>
        <a:p>
          <a:endParaRPr lang="en-US"/>
        </a:p>
      </dgm:t>
    </dgm:pt>
    <dgm:pt modelId="{5B058A05-F4F0-420C-9693-144818D79CA3}" type="sibTrans" cxnId="{B693F36F-52FA-4BC9-9D4A-86748DFDC36B}">
      <dgm:prSet/>
      <dgm:spPr/>
      <dgm:t>
        <a:bodyPr/>
        <a:lstStyle/>
        <a:p>
          <a:endParaRPr lang="en-US"/>
        </a:p>
      </dgm:t>
    </dgm:pt>
    <dgm:pt modelId="{6A0B2D08-F85F-4CDA-82CB-961C02187B12}">
      <dgm:prSet phldrT="[Text]" custT="1"/>
      <dgm:spPr/>
      <dgm:t>
        <a:bodyPr/>
        <a:lstStyle/>
        <a:p>
          <a:pPr>
            <a:lnSpc>
              <a:spcPct val="100000"/>
            </a:lnSpc>
          </a:pPr>
          <a:r>
            <a:rPr lang="en-US" sz="1400" dirty="0" smtClean="0">
              <a:latin typeface="+mn-lt"/>
              <a:cs typeface="Helvetica"/>
            </a:rPr>
            <a:t>Complete Fairness cream</a:t>
          </a:r>
          <a:endParaRPr lang="en-US" sz="1400" dirty="0">
            <a:latin typeface="+mn-lt"/>
            <a:cs typeface="Helvetica"/>
          </a:endParaRPr>
        </a:p>
      </dgm:t>
    </dgm:pt>
    <dgm:pt modelId="{9E2D4080-FAED-4C63-AC7A-F6E4CBF9B389}" type="parTrans" cxnId="{932BD82A-415B-49C5-BF9F-3218C92C155A}">
      <dgm:prSet/>
      <dgm:spPr/>
      <dgm:t>
        <a:bodyPr/>
        <a:lstStyle/>
        <a:p>
          <a:endParaRPr lang="en-US"/>
        </a:p>
      </dgm:t>
    </dgm:pt>
    <dgm:pt modelId="{913C2035-D494-4E1E-A344-D08B7C8EE652}" type="sibTrans" cxnId="{932BD82A-415B-49C5-BF9F-3218C92C155A}">
      <dgm:prSet/>
      <dgm:spPr/>
      <dgm:t>
        <a:bodyPr/>
        <a:lstStyle/>
        <a:p>
          <a:endParaRPr lang="en-US"/>
        </a:p>
      </dgm:t>
    </dgm:pt>
    <dgm:pt modelId="{41CECA1F-2F05-4B1C-8DB0-E34C9C9C138C}">
      <dgm:prSet phldrT="[Text]" custT="1"/>
      <dgm:spPr/>
      <dgm:t>
        <a:bodyPr/>
        <a:lstStyle/>
        <a:p>
          <a:pPr>
            <a:lnSpc>
              <a:spcPct val="100000"/>
            </a:lnSpc>
          </a:pPr>
          <a:r>
            <a:rPr lang="en-US" sz="1400" dirty="0" smtClean="0">
              <a:latin typeface="+mn-lt"/>
            </a:rPr>
            <a:t>Clarifying Face wash</a:t>
          </a:r>
          <a:endParaRPr lang="en-US" sz="1400" dirty="0">
            <a:latin typeface="+mn-lt"/>
            <a:cs typeface="Helvetica"/>
          </a:endParaRPr>
        </a:p>
      </dgm:t>
    </dgm:pt>
    <dgm:pt modelId="{AC6442BA-683C-4B89-B2B9-1B2CCB966056}" type="parTrans" cxnId="{BE89D4A4-2CA7-4346-BBD2-A8F7DDCBB874}">
      <dgm:prSet/>
      <dgm:spPr/>
      <dgm:t>
        <a:bodyPr/>
        <a:lstStyle/>
        <a:p>
          <a:endParaRPr lang="en-US"/>
        </a:p>
      </dgm:t>
    </dgm:pt>
    <dgm:pt modelId="{0B1F93CA-CB93-4912-9740-BEECA153277C}" type="sibTrans" cxnId="{BE89D4A4-2CA7-4346-BBD2-A8F7DDCBB874}">
      <dgm:prSet/>
      <dgm:spPr/>
      <dgm:t>
        <a:bodyPr/>
        <a:lstStyle/>
        <a:p>
          <a:endParaRPr lang="en-US"/>
        </a:p>
      </dgm:t>
    </dgm:pt>
    <dgm:pt modelId="{06E0706B-80AD-47B8-AD85-2530A4C1DC5C}">
      <dgm:prSet phldrT="[Text]" custT="1"/>
      <dgm:spPr/>
      <dgm:t>
        <a:bodyPr/>
        <a:lstStyle/>
        <a:p>
          <a:r>
            <a:rPr lang="en-US" sz="2800" b="1" dirty="0" smtClean="0">
              <a:latin typeface="Times New Roman" pitchFamily="18" charset="0"/>
              <a:cs typeface="Times New Roman" pitchFamily="18" charset="0"/>
            </a:rPr>
            <a:t>Hair Care</a:t>
          </a:r>
          <a:endParaRPr lang="en-US" sz="2800" b="1" dirty="0">
            <a:latin typeface="Times New Roman" pitchFamily="18" charset="0"/>
            <a:cs typeface="Times New Roman" pitchFamily="18" charset="0"/>
          </a:endParaRPr>
        </a:p>
      </dgm:t>
    </dgm:pt>
    <dgm:pt modelId="{9E3D1F50-ACF0-4173-A9C6-9E9F07E2EAB9}" type="parTrans" cxnId="{307B783E-8E2B-489D-86A2-1C2D38E9B67A}">
      <dgm:prSet/>
      <dgm:spPr/>
      <dgm:t>
        <a:bodyPr/>
        <a:lstStyle/>
        <a:p>
          <a:endParaRPr lang="en-US"/>
        </a:p>
      </dgm:t>
    </dgm:pt>
    <dgm:pt modelId="{EF12C332-B0DC-4158-B1AE-7C8E12F39A13}" type="sibTrans" cxnId="{307B783E-8E2B-489D-86A2-1C2D38E9B67A}">
      <dgm:prSet/>
      <dgm:spPr/>
      <dgm:t>
        <a:bodyPr/>
        <a:lstStyle/>
        <a:p>
          <a:endParaRPr lang="en-US"/>
        </a:p>
      </dgm:t>
    </dgm:pt>
    <dgm:pt modelId="{E2E6E10C-FF36-482B-BCB5-33313FDE8336}">
      <dgm:prSet phldrT="[Text]" custT="1"/>
      <dgm:spPr/>
      <dgm:t>
        <a:bodyPr/>
        <a:lstStyle/>
        <a:p>
          <a:pPr>
            <a:lnSpc>
              <a:spcPct val="100000"/>
            </a:lnSpc>
          </a:pPr>
          <a:r>
            <a:rPr lang="en-US" sz="1400" dirty="0" smtClean="0">
              <a:latin typeface="+mn-lt"/>
            </a:rPr>
            <a:t>Deep Cleanse Shampoo  (For oily hair)</a:t>
          </a:r>
          <a:endParaRPr lang="en-US" sz="1400" dirty="0">
            <a:latin typeface="+mn-lt"/>
            <a:cs typeface="Helvetica"/>
          </a:endParaRPr>
        </a:p>
      </dgm:t>
    </dgm:pt>
    <dgm:pt modelId="{66076F78-81E7-4AFB-AF7A-7ACFC9230588}" type="parTrans" cxnId="{F01C7F3E-C437-4333-80BA-4D6D0BBDDC6B}">
      <dgm:prSet/>
      <dgm:spPr/>
      <dgm:t>
        <a:bodyPr/>
        <a:lstStyle/>
        <a:p>
          <a:endParaRPr lang="en-US"/>
        </a:p>
      </dgm:t>
    </dgm:pt>
    <dgm:pt modelId="{6B1BFEF4-5967-4B83-8E23-378A79938F5B}" type="sibTrans" cxnId="{F01C7F3E-C437-4333-80BA-4D6D0BBDDC6B}">
      <dgm:prSet/>
      <dgm:spPr/>
      <dgm:t>
        <a:bodyPr/>
        <a:lstStyle/>
        <a:p>
          <a:endParaRPr lang="en-US"/>
        </a:p>
      </dgm:t>
    </dgm:pt>
    <dgm:pt modelId="{24871137-8288-4F9A-919A-AB547695EE8D}">
      <dgm:prSet phldrT="[Text]" custT="1"/>
      <dgm:spPr/>
      <dgm:t>
        <a:bodyPr/>
        <a:lstStyle/>
        <a:p>
          <a:r>
            <a:rPr lang="en-US" sz="2800" b="1" dirty="0" smtClean="0">
              <a:latin typeface="Times New Roman" pitchFamily="18" charset="0"/>
              <a:cs typeface="Times New Roman" pitchFamily="18" charset="0"/>
            </a:rPr>
            <a:t>Body Care</a:t>
          </a:r>
          <a:endParaRPr lang="en-US" sz="2800" b="1" dirty="0">
            <a:latin typeface="Times New Roman" pitchFamily="18" charset="0"/>
            <a:cs typeface="Times New Roman" pitchFamily="18" charset="0"/>
          </a:endParaRPr>
        </a:p>
      </dgm:t>
    </dgm:pt>
    <dgm:pt modelId="{5B6580DB-965C-427B-B6F8-F61B3480E944}" type="parTrans" cxnId="{F2B8E885-C790-41E1-ACA8-557C244413A5}">
      <dgm:prSet/>
      <dgm:spPr/>
      <dgm:t>
        <a:bodyPr/>
        <a:lstStyle/>
        <a:p>
          <a:endParaRPr lang="en-US"/>
        </a:p>
      </dgm:t>
    </dgm:pt>
    <dgm:pt modelId="{F4EA0814-924C-4388-A06B-0716F0CC7A26}" type="sibTrans" cxnId="{F2B8E885-C790-41E1-ACA8-557C244413A5}">
      <dgm:prSet/>
      <dgm:spPr/>
      <dgm:t>
        <a:bodyPr/>
        <a:lstStyle/>
        <a:p>
          <a:endParaRPr lang="en-US"/>
        </a:p>
      </dgm:t>
    </dgm:pt>
    <dgm:pt modelId="{195D835D-9FB6-4A4F-A08D-4A912ED3F051}">
      <dgm:prSet phldrT="[Text]" custT="1"/>
      <dgm:spPr/>
      <dgm:t>
        <a:bodyPr/>
        <a:lstStyle/>
        <a:p>
          <a:pPr>
            <a:lnSpc>
              <a:spcPct val="100000"/>
            </a:lnSpc>
          </a:pPr>
          <a:r>
            <a:rPr lang="en-US" sz="1400" dirty="0" smtClean="0">
              <a:latin typeface="+mn-lt"/>
              <a:cs typeface="Helvetica"/>
            </a:rPr>
            <a:t>Complexion Bar</a:t>
          </a:r>
          <a:endParaRPr lang="en-US" sz="1400" dirty="0">
            <a:latin typeface="+mn-lt"/>
            <a:cs typeface="Helvetica"/>
          </a:endParaRPr>
        </a:p>
      </dgm:t>
    </dgm:pt>
    <dgm:pt modelId="{C5D9C075-F95D-456C-9A1A-2365A172D0E9}" type="parTrans" cxnId="{B7BD3923-C0CC-4039-A80B-363EE6EFC74B}">
      <dgm:prSet/>
      <dgm:spPr/>
      <dgm:t>
        <a:bodyPr/>
        <a:lstStyle/>
        <a:p>
          <a:endParaRPr lang="en-US"/>
        </a:p>
      </dgm:t>
    </dgm:pt>
    <dgm:pt modelId="{6CE6F7A5-F08D-41DE-A04B-C645BC8E4DEB}" type="sibTrans" cxnId="{B7BD3923-C0CC-4039-A80B-363EE6EFC74B}">
      <dgm:prSet/>
      <dgm:spPr/>
      <dgm:t>
        <a:bodyPr/>
        <a:lstStyle/>
        <a:p>
          <a:endParaRPr lang="en-US"/>
        </a:p>
      </dgm:t>
    </dgm:pt>
    <dgm:pt modelId="{31FC93A8-2E78-4345-8796-897764AA1C6E}">
      <dgm:prSet phldrT="[Text]" custT="1"/>
      <dgm:spPr/>
      <dgm:t>
        <a:bodyPr/>
        <a:lstStyle/>
        <a:p>
          <a:pPr>
            <a:lnSpc>
              <a:spcPct val="100000"/>
            </a:lnSpc>
          </a:pPr>
          <a:r>
            <a:rPr lang="en-US" sz="1400" dirty="0" smtClean="0">
              <a:latin typeface="+mn-lt"/>
              <a:cs typeface="Helvetica"/>
            </a:rPr>
            <a:t>Anti-ageing night cream</a:t>
          </a:r>
          <a:endParaRPr lang="en-US" sz="1400" dirty="0">
            <a:latin typeface="+mn-lt"/>
            <a:cs typeface="Helvetica"/>
          </a:endParaRPr>
        </a:p>
      </dgm:t>
    </dgm:pt>
    <dgm:pt modelId="{5F55F2C4-879A-4973-957D-0B381A4E1284}" type="parTrans" cxnId="{24E37C20-7251-493C-8BA3-ED74BFC0D067}">
      <dgm:prSet/>
      <dgm:spPr/>
      <dgm:t>
        <a:bodyPr/>
        <a:lstStyle/>
        <a:p>
          <a:endParaRPr lang="en-US"/>
        </a:p>
      </dgm:t>
    </dgm:pt>
    <dgm:pt modelId="{70BC8377-FFC2-49BA-BC4C-5103D5148B98}" type="sibTrans" cxnId="{24E37C20-7251-493C-8BA3-ED74BFC0D067}">
      <dgm:prSet/>
      <dgm:spPr/>
      <dgm:t>
        <a:bodyPr/>
        <a:lstStyle/>
        <a:p>
          <a:endParaRPr lang="en-US"/>
        </a:p>
      </dgm:t>
    </dgm:pt>
    <dgm:pt modelId="{9AF923F7-CD93-4BC4-BE07-636E6D6F1BBC}">
      <dgm:prSet phldrT="[Text]" custT="1"/>
      <dgm:spPr/>
      <dgm:t>
        <a:bodyPr/>
        <a:lstStyle/>
        <a:p>
          <a:pPr>
            <a:lnSpc>
              <a:spcPct val="100000"/>
            </a:lnSpc>
          </a:pPr>
          <a:r>
            <a:rPr lang="en-US" sz="1400" dirty="0" smtClean="0">
              <a:latin typeface="+mn-lt"/>
            </a:rPr>
            <a:t>Sun Defense SPF 30+</a:t>
          </a:r>
          <a:endParaRPr lang="en-US" sz="1400" dirty="0">
            <a:latin typeface="+mn-lt"/>
            <a:cs typeface="Helvetica"/>
          </a:endParaRPr>
        </a:p>
      </dgm:t>
    </dgm:pt>
    <dgm:pt modelId="{C1FABDD6-1946-4681-8F32-6C71D9788BD6}" type="parTrans" cxnId="{25FA38B5-F03E-4403-BFB2-3B35AA8A7031}">
      <dgm:prSet/>
      <dgm:spPr/>
      <dgm:t>
        <a:bodyPr/>
        <a:lstStyle/>
        <a:p>
          <a:endParaRPr lang="en-US"/>
        </a:p>
      </dgm:t>
    </dgm:pt>
    <dgm:pt modelId="{413F7317-0C85-4E0B-8165-96CADC3D242D}" type="sibTrans" cxnId="{25FA38B5-F03E-4403-BFB2-3B35AA8A7031}">
      <dgm:prSet/>
      <dgm:spPr/>
      <dgm:t>
        <a:bodyPr/>
        <a:lstStyle/>
        <a:p>
          <a:endParaRPr lang="en-US"/>
        </a:p>
      </dgm:t>
    </dgm:pt>
    <dgm:pt modelId="{EC11B021-388F-4102-9503-6DCEC6E3B423}">
      <dgm:prSet phldrT="[Text]" custT="1"/>
      <dgm:spPr/>
      <dgm:t>
        <a:bodyPr/>
        <a:lstStyle/>
        <a:p>
          <a:pPr>
            <a:lnSpc>
              <a:spcPct val="100000"/>
            </a:lnSpc>
          </a:pPr>
          <a:r>
            <a:rPr lang="en-US" sz="1400" dirty="0" smtClean="0">
              <a:latin typeface="+mn-lt"/>
            </a:rPr>
            <a:t>Instant Glow Face pack</a:t>
          </a:r>
          <a:endParaRPr lang="en-US" sz="1400" dirty="0">
            <a:latin typeface="+mn-lt"/>
            <a:cs typeface="Helvetica"/>
          </a:endParaRPr>
        </a:p>
      </dgm:t>
    </dgm:pt>
    <dgm:pt modelId="{66288E0C-5C98-47DE-B4BC-180B6AE2DFB8}" type="parTrans" cxnId="{9ADD5C38-1BCD-4674-9749-F253AFCEFFC2}">
      <dgm:prSet/>
      <dgm:spPr/>
      <dgm:t>
        <a:bodyPr/>
        <a:lstStyle/>
        <a:p>
          <a:endParaRPr lang="en-US"/>
        </a:p>
      </dgm:t>
    </dgm:pt>
    <dgm:pt modelId="{73A97C5F-9002-4D5C-ABB5-F33E37CCCA8F}" type="sibTrans" cxnId="{9ADD5C38-1BCD-4674-9749-F253AFCEFFC2}">
      <dgm:prSet/>
      <dgm:spPr/>
      <dgm:t>
        <a:bodyPr/>
        <a:lstStyle/>
        <a:p>
          <a:endParaRPr lang="en-US"/>
        </a:p>
      </dgm:t>
    </dgm:pt>
    <dgm:pt modelId="{8DF0B7AF-CEDF-4412-A9A8-BA47219DD517}">
      <dgm:prSet phldrT="[Text]" custT="1"/>
      <dgm:spPr/>
      <dgm:t>
        <a:bodyPr/>
        <a:lstStyle/>
        <a:p>
          <a:pPr>
            <a:lnSpc>
              <a:spcPct val="100000"/>
            </a:lnSpc>
          </a:pPr>
          <a:r>
            <a:rPr lang="en-US" sz="1400" dirty="0" smtClean="0">
              <a:latin typeface="+mn-lt"/>
            </a:rPr>
            <a:t>Purifying Cleanser + Toner </a:t>
          </a:r>
          <a:endParaRPr lang="en-US" sz="1400" dirty="0">
            <a:latin typeface="+mn-lt"/>
            <a:cs typeface="Helvetica"/>
          </a:endParaRPr>
        </a:p>
      </dgm:t>
    </dgm:pt>
    <dgm:pt modelId="{DD1E92C3-904E-46AC-9448-1AEDF1AA7454}" type="parTrans" cxnId="{0E00DFBD-90A5-467B-B76E-6873B31D95A1}">
      <dgm:prSet/>
      <dgm:spPr/>
      <dgm:t>
        <a:bodyPr/>
        <a:lstStyle/>
        <a:p>
          <a:endParaRPr lang="en-US"/>
        </a:p>
      </dgm:t>
    </dgm:pt>
    <dgm:pt modelId="{2AE25146-E69F-44B5-8FB4-9EF5E8491C94}" type="sibTrans" cxnId="{0E00DFBD-90A5-467B-B76E-6873B31D95A1}">
      <dgm:prSet/>
      <dgm:spPr/>
      <dgm:t>
        <a:bodyPr/>
        <a:lstStyle/>
        <a:p>
          <a:endParaRPr lang="en-US"/>
        </a:p>
      </dgm:t>
    </dgm:pt>
    <dgm:pt modelId="{CBCC1EA9-A951-48AD-A851-4DDAE0623A08}">
      <dgm:prSet phldrT="[Text]" custT="1"/>
      <dgm:spPr/>
      <dgm:t>
        <a:bodyPr/>
        <a:lstStyle/>
        <a:p>
          <a:pPr>
            <a:lnSpc>
              <a:spcPct val="100000"/>
            </a:lnSpc>
          </a:pPr>
          <a:r>
            <a:rPr lang="en-US" sz="1400" dirty="0" smtClean="0">
              <a:latin typeface="+mn-lt"/>
            </a:rPr>
            <a:t>Daily </a:t>
          </a:r>
          <a:r>
            <a:rPr lang="en-US" sz="1400" dirty="0" err="1" smtClean="0">
              <a:latin typeface="+mn-lt"/>
            </a:rPr>
            <a:t>Moisturiser</a:t>
          </a:r>
          <a:endParaRPr lang="en-US" sz="1400" dirty="0">
            <a:latin typeface="+mn-lt"/>
            <a:cs typeface="Helvetica"/>
          </a:endParaRPr>
        </a:p>
      </dgm:t>
    </dgm:pt>
    <dgm:pt modelId="{5780FC30-5AE6-4D87-BB98-C4947DFCDBF6}" type="parTrans" cxnId="{0F5D5C50-6D7C-4CA9-A5C4-C4C460ABD6A3}">
      <dgm:prSet/>
      <dgm:spPr/>
      <dgm:t>
        <a:bodyPr/>
        <a:lstStyle/>
        <a:p>
          <a:endParaRPr lang="en-US"/>
        </a:p>
      </dgm:t>
    </dgm:pt>
    <dgm:pt modelId="{BC460CE2-959E-4906-8F88-A394638E7992}" type="sibTrans" cxnId="{0F5D5C50-6D7C-4CA9-A5C4-C4C460ABD6A3}">
      <dgm:prSet/>
      <dgm:spPr/>
      <dgm:t>
        <a:bodyPr/>
        <a:lstStyle/>
        <a:p>
          <a:endParaRPr lang="en-US"/>
        </a:p>
      </dgm:t>
    </dgm:pt>
    <dgm:pt modelId="{F9846DD0-60D9-43CC-A954-228618825E43}">
      <dgm:prSet phldrT="[Text]" custT="1"/>
      <dgm:spPr/>
      <dgm:t>
        <a:bodyPr/>
        <a:lstStyle/>
        <a:p>
          <a:pPr>
            <a:lnSpc>
              <a:spcPct val="100000"/>
            </a:lnSpc>
          </a:pPr>
          <a:r>
            <a:rPr lang="en-US" sz="1400" dirty="0" smtClean="0">
              <a:latin typeface="+mn-lt"/>
            </a:rPr>
            <a:t>Moisture Rich Shampoo (for dry and Damaged hair)</a:t>
          </a:r>
          <a:endParaRPr lang="en-US" sz="1400" dirty="0">
            <a:latin typeface="+mn-lt"/>
            <a:cs typeface="Helvetica"/>
          </a:endParaRPr>
        </a:p>
      </dgm:t>
    </dgm:pt>
    <dgm:pt modelId="{76490B1F-C680-4207-9613-E31C64083230}" type="parTrans" cxnId="{5162103F-650B-4C9C-94CD-9ACCEF1F7DBB}">
      <dgm:prSet/>
      <dgm:spPr/>
      <dgm:t>
        <a:bodyPr/>
        <a:lstStyle/>
        <a:p>
          <a:endParaRPr lang="en-US"/>
        </a:p>
      </dgm:t>
    </dgm:pt>
    <dgm:pt modelId="{0BF6C7EC-B1C7-449B-94B3-04D210684245}" type="sibTrans" cxnId="{5162103F-650B-4C9C-94CD-9ACCEF1F7DBB}">
      <dgm:prSet/>
      <dgm:spPr/>
      <dgm:t>
        <a:bodyPr/>
        <a:lstStyle/>
        <a:p>
          <a:endParaRPr lang="en-US"/>
        </a:p>
      </dgm:t>
    </dgm:pt>
    <dgm:pt modelId="{5DC2455F-0274-4002-8527-E0654C0C3CA1}">
      <dgm:prSet phldrT="[Text]" custT="1"/>
      <dgm:spPr/>
      <dgm:t>
        <a:bodyPr/>
        <a:lstStyle/>
        <a:p>
          <a:pPr>
            <a:lnSpc>
              <a:spcPct val="100000"/>
            </a:lnSpc>
          </a:pPr>
          <a:r>
            <a:rPr lang="en-US" sz="1400" dirty="0" smtClean="0">
              <a:latin typeface="+mn-lt"/>
            </a:rPr>
            <a:t>Daily care shampoo (for all hair types)</a:t>
          </a:r>
          <a:endParaRPr lang="en-US" sz="1400" dirty="0">
            <a:latin typeface="+mn-lt"/>
            <a:cs typeface="Helvetica"/>
          </a:endParaRPr>
        </a:p>
      </dgm:t>
    </dgm:pt>
    <dgm:pt modelId="{04382C05-F9CE-49F2-9BF9-28A3E4F9654E}" type="parTrans" cxnId="{1382898A-ABC2-422A-9EE1-A0C43F9A6261}">
      <dgm:prSet/>
      <dgm:spPr/>
      <dgm:t>
        <a:bodyPr/>
        <a:lstStyle/>
        <a:p>
          <a:endParaRPr lang="en-US"/>
        </a:p>
      </dgm:t>
    </dgm:pt>
    <dgm:pt modelId="{8921205B-0999-4696-A7D4-29D6C005E793}" type="sibTrans" cxnId="{1382898A-ABC2-422A-9EE1-A0C43F9A6261}">
      <dgm:prSet/>
      <dgm:spPr/>
      <dgm:t>
        <a:bodyPr/>
        <a:lstStyle/>
        <a:p>
          <a:endParaRPr lang="en-US"/>
        </a:p>
      </dgm:t>
    </dgm:pt>
    <dgm:pt modelId="{6B79ACF9-194F-4F25-BE53-9CF73098B959}">
      <dgm:prSet custT="1"/>
      <dgm:spPr/>
      <dgm:t>
        <a:bodyPr/>
        <a:lstStyle/>
        <a:p>
          <a:pPr>
            <a:lnSpc>
              <a:spcPct val="100000"/>
            </a:lnSpc>
          </a:pPr>
          <a:r>
            <a:rPr lang="en-US" sz="1400" dirty="0" smtClean="0">
              <a:latin typeface="+mn-lt"/>
              <a:cs typeface="Helvetica"/>
            </a:rPr>
            <a:t>Assure Soap</a:t>
          </a:r>
          <a:endParaRPr lang="en-US" sz="1400" dirty="0">
            <a:latin typeface="+mn-lt"/>
            <a:cs typeface="Helvetica"/>
          </a:endParaRPr>
        </a:p>
      </dgm:t>
    </dgm:pt>
    <dgm:pt modelId="{319ADFAA-7275-4012-B673-18D2FFB78F3E}" type="parTrans" cxnId="{C17D66D8-4825-4A5C-86FA-26036565180D}">
      <dgm:prSet/>
      <dgm:spPr/>
      <dgm:t>
        <a:bodyPr/>
        <a:lstStyle/>
        <a:p>
          <a:endParaRPr lang="en-US"/>
        </a:p>
      </dgm:t>
    </dgm:pt>
    <dgm:pt modelId="{4D131947-4DB5-40B3-8880-C0209683AD91}" type="sibTrans" cxnId="{C17D66D8-4825-4A5C-86FA-26036565180D}">
      <dgm:prSet/>
      <dgm:spPr/>
      <dgm:t>
        <a:bodyPr/>
        <a:lstStyle/>
        <a:p>
          <a:endParaRPr lang="en-US"/>
        </a:p>
      </dgm:t>
    </dgm:pt>
    <dgm:pt modelId="{38609359-B622-45BB-A5CD-0637187C6916}">
      <dgm:prSet custT="1"/>
      <dgm:spPr/>
      <dgm:t>
        <a:bodyPr/>
        <a:lstStyle/>
        <a:p>
          <a:pPr>
            <a:lnSpc>
              <a:spcPct val="100000"/>
            </a:lnSpc>
          </a:pPr>
          <a:r>
            <a:rPr lang="en-US" sz="1400" dirty="0" smtClean="0">
              <a:latin typeface="+mn-lt"/>
              <a:cs typeface="Helvetica"/>
            </a:rPr>
            <a:t>Deodorant for Men</a:t>
          </a:r>
          <a:endParaRPr lang="en-US" sz="1400" dirty="0">
            <a:latin typeface="+mn-lt"/>
            <a:cs typeface="Helvetica"/>
          </a:endParaRPr>
        </a:p>
      </dgm:t>
    </dgm:pt>
    <dgm:pt modelId="{0B81DF2D-5D44-4831-BEA0-290181CC5BA5}" type="parTrans" cxnId="{77A71AB1-AF57-47E5-9EB5-227294579B87}">
      <dgm:prSet/>
      <dgm:spPr/>
      <dgm:t>
        <a:bodyPr/>
        <a:lstStyle/>
        <a:p>
          <a:endParaRPr lang="en-US"/>
        </a:p>
      </dgm:t>
    </dgm:pt>
    <dgm:pt modelId="{EDD4A609-F564-4509-BB57-22BC20154BB2}" type="sibTrans" cxnId="{77A71AB1-AF57-47E5-9EB5-227294579B87}">
      <dgm:prSet/>
      <dgm:spPr/>
      <dgm:t>
        <a:bodyPr/>
        <a:lstStyle/>
        <a:p>
          <a:endParaRPr lang="en-US"/>
        </a:p>
      </dgm:t>
    </dgm:pt>
    <dgm:pt modelId="{4A244885-BCB2-42ED-B5FD-F3CB8537B03C}">
      <dgm:prSet custT="1"/>
      <dgm:spPr/>
      <dgm:t>
        <a:bodyPr/>
        <a:lstStyle/>
        <a:p>
          <a:pPr>
            <a:lnSpc>
              <a:spcPct val="100000"/>
            </a:lnSpc>
          </a:pPr>
          <a:r>
            <a:rPr lang="en-US" sz="1400" dirty="0" smtClean="0">
              <a:latin typeface="+mn-lt"/>
              <a:cs typeface="Helvetica"/>
            </a:rPr>
            <a:t>Deodorant for Women</a:t>
          </a:r>
          <a:endParaRPr lang="en-US" sz="1400" dirty="0">
            <a:latin typeface="+mn-lt"/>
            <a:cs typeface="Helvetica"/>
          </a:endParaRPr>
        </a:p>
      </dgm:t>
    </dgm:pt>
    <dgm:pt modelId="{C54CF0A6-442E-47DB-A0E5-7B2B914AAB93}" type="parTrans" cxnId="{0F4DDDE4-FE29-4BD3-988C-1195F37D71A3}">
      <dgm:prSet/>
      <dgm:spPr/>
      <dgm:t>
        <a:bodyPr/>
        <a:lstStyle/>
        <a:p>
          <a:endParaRPr lang="en-US"/>
        </a:p>
      </dgm:t>
    </dgm:pt>
    <dgm:pt modelId="{38668A32-A844-4345-B223-BEFE40FFF7A4}" type="sibTrans" cxnId="{0F4DDDE4-FE29-4BD3-988C-1195F37D71A3}">
      <dgm:prSet/>
      <dgm:spPr/>
      <dgm:t>
        <a:bodyPr/>
        <a:lstStyle/>
        <a:p>
          <a:endParaRPr lang="en-US"/>
        </a:p>
      </dgm:t>
    </dgm:pt>
    <dgm:pt modelId="{D0D71F9D-D6D9-4ECF-ACE0-C463BBA91FC7}">
      <dgm:prSet phldrT="[Text]" custT="1"/>
      <dgm:spPr/>
      <dgm:t>
        <a:bodyPr/>
        <a:lstStyle/>
        <a:p>
          <a:pPr>
            <a:lnSpc>
              <a:spcPct val="100000"/>
            </a:lnSpc>
          </a:pPr>
          <a:r>
            <a:rPr lang="en-US" sz="1400" dirty="0" smtClean="0">
              <a:latin typeface="+mn-lt"/>
            </a:rPr>
            <a:t>Exfoliating Scrub</a:t>
          </a:r>
          <a:endParaRPr lang="en-US" sz="1400" dirty="0">
            <a:latin typeface="+mn-lt"/>
            <a:cs typeface="Helvetica"/>
          </a:endParaRPr>
        </a:p>
      </dgm:t>
    </dgm:pt>
    <dgm:pt modelId="{B5984F01-9FEA-4016-9425-E4FBD23BEB34}" type="parTrans" cxnId="{EA657B1E-4D3E-4D10-9BB3-90D8376CC960}">
      <dgm:prSet/>
      <dgm:spPr/>
      <dgm:t>
        <a:bodyPr/>
        <a:lstStyle/>
        <a:p>
          <a:endParaRPr lang="en-US"/>
        </a:p>
      </dgm:t>
    </dgm:pt>
    <dgm:pt modelId="{EF11D9BB-C030-42C0-9639-40EDB963019A}" type="sibTrans" cxnId="{EA657B1E-4D3E-4D10-9BB3-90D8376CC960}">
      <dgm:prSet/>
      <dgm:spPr/>
      <dgm:t>
        <a:bodyPr/>
        <a:lstStyle/>
        <a:p>
          <a:endParaRPr lang="en-US"/>
        </a:p>
      </dgm:t>
    </dgm:pt>
    <dgm:pt modelId="{061D26A1-8E1F-4777-9D95-96E14AFB87E1}">
      <dgm:prSet phldrT="[Text]" custT="1"/>
      <dgm:spPr/>
      <dgm:t>
        <a:bodyPr/>
        <a:lstStyle/>
        <a:p>
          <a:pPr>
            <a:lnSpc>
              <a:spcPct val="100000"/>
            </a:lnSpc>
          </a:pPr>
          <a:r>
            <a:rPr lang="en-US" sz="1400" dirty="0" smtClean="0">
              <a:latin typeface="+mn-lt"/>
            </a:rPr>
            <a:t>Facial massage cream </a:t>
          </a:r>
          <a:endParaRPr lang="en-US" sz="1400" dirty="0">
            <a:latin typeface="+mn-lt"/>
            <a:cs typeface="Helvetica"/>
          </a:endParaRPr>
        </a:p>
      </dgm:t>
    </dgm:pt>
    <dgm:pt modelId="{22367486-A600-4980-AE50-5923239ADCA4}" type="parTrans" cxnId="{3C1308D1-EE68-432F-9A7A-57FE80AA9A89}">
      <dgm:prSet/>
      <dgm:spPr/>
      <dgm:t>
        <a:bodyPr/>
        <a:lstStyle/>
        <a:p>
          <a:endParaRPr lang="en-US"/>
        </a:p>
      </dgm:t>
    </dgm:pt>
    <dgm:pt modelId="{C90ADB6A-34E6-435B-BC63-7FCC7C9A08D2}" type="sibTrans" cxnId="{3C1308D1-EE68-432F-9A7A-57FE80AA9A89}">
      <dgm:prSet/>
      <dgm:spPr/>
      <dgm:t>
        <a:bodyPr/>
        <a:lstStyle/>
        <a:p>
          <a:endParaRPr lang="en-US"/>
        </a:p>
      </dgm:t>
    </dgm:pt>
    <dgm:pt modelId="{699EE380-2ADF-4BE2-A39D-452CFDAD6B44}">
      <dgm:prSet phldrT="[Text]" custT="1"/>
      <dgm:spPr/>
      <dgm:t>
        <a:bodyPr/>
        <a:lstStyle/>
        <a:p>
          <a:pPr>
            <a:lnSpc>
              <a:spcPct val="100000"/>
            </a:lnSpc>
          </a:pPr>
          <a:r>
            <a:rPr lang="en-US" sz="1400" dirty="0" smtClean="0">
              <a:latin typeface="+mn-lt"/>
            </a:rPr>
            <a:t>Fortifying Conditioner</a:t>
          </a:r>
          <a:endParaRPr lang="en-US" sz="1400" dirty="0">
            <a:latin typeface="+mn-lt"/>
            <a:cs typeface="Helvetica"/>
          </a:endParaRPr>
        </a:p>
      </dgm:t>
    </dgm:pt>
    <dgm:pt modelId="{57E99C1F-4307-45B0-A95E-5C6D90AFD041}" type="parTrans" cxnId="{5A98C513-5DB1-4881-9904-F547C806FE68}">
      <dgm:prSet/>
      <dgm:spPr/>
      <dgm:t>
        <a:bodyPr/>
        <a:lstStyle/>
        <a:p>
          <a:endParaRPr lang="en-US"/>
        </a:p>
      </dgm:t>
    </dgm:pt>
    <dgm:pt modelId="{94ADBA56-68DE-4ABE-9A51-ED2A8E0FC713}" type="sibTrans" cxnId="{5A98C513-5DB1-4881-9904-F547C806FE68}">
      <dgm:prSet/>
      <dgm:spPr/>
      <dgm:t>
        <a:bodyPr/>
        <a:lstStyle/>
        <a:p>
          <a:endParaRPr lang="en-US"/>
        </a:p>
      </dgm:t>
    </dgm:pt>
    <dgm:pt modelId="{AE9DC580-4D03-4744-AE06-1ABC65B922A1}">
      <dgm:prSet phldrT="[Text]" custT="1"/>
      <dgm:spPr/>
      <dgm:t>
        <a:bodyPr/>
        <a:lstStyle/>
        <a:p>
          <a:pPr>
            <a:lnSpc>
              <a:spcPct val="100000"/>
            </a:lnSpc>
          </a:pPr>
          <a:r>
            <a:rPr lang="en-US" sz="1400" dirty="0" smtClean="0">
              <a:latin typeface="+mn-lt"/>
            </a:rPr>
            <a:t>Hair Spa Treatment </a:t>
          </a:r>
          <a:endParaRPr lang="en-US" sz="1400" dirty="0">
            <a:latin typeface="+mn-lt"/>
            <a:cs typeface="Helvetica"/>
          </a:endParaRPr>
        </a:p>
      </dgm:t>
    </dgm:pt>
    <dgm:pt modelId="{B5B5922B-818C-464C-B3E8-DBA17A6FC755}" type="parTrans" cxnId="{A1168743-88C8-4D4A-A849-40C0CE62A53B}">
      <dgm:prSet/>
      <dgm:spPr/>
      <dgm:t>
        <a:bodyPr/>
        <a:lstStyle/>
        <a:p>
          <a:endParaRPr lang="en-US"/>
        </a:p>
      </dgm:t>
    </dgm:pt>
    <dgm:pt modelId="{1B6D017C-C3CB-49A3-BBC8-F0D141DA8D41}" type="sibTrans" cxnId="{A1168743-88C8-4D4A-A849-40C0CE62A53B}">
      <dgm:prSet/>
      <dgm:spPr/>
      <dgm:t>
        <a:bodyPr/>
        <a:lstStyle/>
        <a:p>
          <a:endParaRPr lang="en-US"/>
        </a:p>
      </dgm:t>
    </dgm:pt>
    <dgm:pt modelId="{7D7E68D2-697D-4E42-8D00-9ABFAE968DE7}">
      <dgm:prSet custT="1"/>
      <dgm:spPr/>
      <dgm:t>
        <a:bodyPr/>
        <a:lstStyle/>
        <a:p>
          <a:pPr>
            <a:lnSpc>
              <a:spcPct val="100000"/>
            </a:lnSpc>
          </a:pPr>
          <a:r>
            <a:rPr lang="en-US" sz="1400" dirty="0" smtClean="0">
              <a:latin typeface="+mn-lt"/>
              <a:cs typeface="Helvetica"/>
            </a:rPr>
            <a:t>Assure Force Fresh Talc</a:t>
          </a:r>
          <a:endParaRPr lang="en-US" sz="1400" dirty="0">
            <a:latin typeface="+mn-lt"/>
            <a:cs typeface="Helvetica"/>
          </a:endParaRPr>
        </a:p>
      </dgm:t>
    </dgm:pt>
    <dgm:pt modelId="{FC82F1F4-A5DA-45D1-94D8-6527ABD32AE9}" type="parTrans" cxnId="{299C2FF9-B671-4756-B14B-D34222E464D4}">
      <dgm:prSet/>
      <dgm:spPr/>
      <dgm:t>
        <a:bodyPr/>
        <a:lstStyle/>
        <a:p>
          <a:endParaRPr lang="en-US"/>
        </a:p>
      </dgm:t>
    </dgm:pt>
    <dgm:pt modelId="{60660426-0733-4C36-AF4F-830AB81335E1}" type="sibTrans" cxnId="{299C2FF9-B671-4756-B14B-D34222E464D4}">
      <dgm:prSet/>
      <dgm:spPr/>
      <dgm:t>
        <a:bodyPr/>
        <a:lstStyle/>
        <a:p>
          <a:endParaRPr lang="en-US"/>
        </a:p>
      </dgm:t>
    </dgm:pt>
    <dgm:pt modelId="{C2C71A14-0271-43D8-99B4-78C56018E1C9}">
      <dgm:prSet custT="1"/>
      <dgm:spPr/>
      <dgm:t>
        <a:bodyPr/>
        <a:lstStyle/>
        <a:p>
          <a:pPr>
            <a:lnSpc>
              <a:spcPct val="100000"/>
            </a:lnSpc>
          </a:pPr>
          <a:r>
            <a:rPr lang="en-US" sz="1400" dirty="0" smtClean="0">
              <a:latin typeface="+mn-lt"/>
              <a:cs typeface="Helvetica"/>
            </a:rPr>
            <a:t>Assure Enchant body talc</a:t>
          </a:r>
          <a:endParaRPr lang="en-US" sz="1400" dirty="0">
            <a:latin typeface="+mn-lt"/>
            <a:cs typeface="Helvetica"/>
          </a:endParaRPr>
        </a:p>
      </dgm:t>
    </dgm:pt>
    <dgm:pt modelId="{BDFFB60A-C804-43E2-89B4-FCE28DDF1E62}" type="parTrans" cxnId="{A0CAD912-01E8-47AD-B9F2-FDC173D208FB}">
      <dgm:prSet/>
      <dgm:spPr/>
      <dgm:t>
        <a:bodyPr/>
        <a:lstStyle/>
        <a:p>
          <a:endParaRPr lang="en-US"/>
        </a:p>
      </dgm:t>
    </dgm:pt>
    <dgm:pt modelId="{20FF2A5F-8268-40CE-B8E3-C0EAA232747D}" type="sibTrans" cxnId="{A0CAD912-01E8-47AD-B9F2-FDC173D208FB}">
      <dgm:prSet/>
      <dgm:spPr/>
      <dgm:t>
        <a:bodyPr/>
        <a:lstStyle/>
        <a:p>
          <a:endParaRPr lang="en-US"/>
        </a:p>
      </dgm:t>
    </dgm:pt>
    <dgm:pt modelId="{7B19102F-D651-4CD7-B0E0-506CFF610BF9}">
      <dgm:prSet phldrT="[Text]" custT="1"/>
      <dgm:spPr/>
      <dgm:t>
        <a:bodyPr/>
        <a:lstStyle/>
        <a:p>
          <a:pPr>
            <a:lnSpc>
              <a:spcPct val="100000"/>
            </a:lnSpc>
          </a:pPr>
          <a:r>
            <a:rPr lang="en-US" sz="1400" dirty="0" smtClean="0">
              <a:latin typeface="+mn-lt"/>
              <a:cs typeface="Helvetica"/>
            </a:rPr>
            <a:t>Hair Oil</a:t>
          </a:r>
          <a:endParaRPr lang="en-US" sz="1400" dirty="0">
            <a:latin typeface="+mn-lt"/>
            <a:cs typeface="Helvetica"/>
          </a:endParaRPr>
        </a:p>
      </dgm:t>
    </dgm:pt>
    <dgm:pt modelId="{4D9F0B01-67BA-407B-96A0-2475DDB1D205}" type="parTrans" cxnId="{2DBB7DD4-782D-495C-B322-795694A9DB54}">
      <dgm:prSet/>
      <dgm:spPr/>
      <dgm:t>
        <a:bodyPr/>
        <a:lstStyle/>
        <a:p>
          <a:endParaRPr lang="en-US"/>
        </a:p>
      </dgm:t>
    </dgm:pt>
    <dgm:pt modelId="{DD5D9F9F-D1F3-4906-95A8-2DCCB7C57D0C}" type="sibTrans" cxnId="{2DBB7DD4-782D-495C-B322-795694A9DB54}">
      <dgm:prSet/>
      <dgm:spPr/>
      <dgm:t>
        <a:bodyPr/>
        <a:lstStyle/>
        <a:p>
          <a:endParaRPr lang="en-US"/>
        </a:p>
      </dgm:t>
    </dgm:pt>
    <dgm:pt modelId="{7C707667-A970-4BC2-B4EB-C0C563263534}">
      <dgm:prSet custT="1"/>
      <dgm:spPr/>
      <dgm:t>
        <a:bodyPr/>
        <a:lstStyle/>
        <a:p>
          <a:pPr>
            <a:lnSpc>
              <a:spcPct val="100000"/>
            </a:lnSpc>
          </a:pPr>
          <a:r>
            <a:rPr lang="en-US" sz="1400" dirty="0" smtClean="0">
              <a:latin typeface="+mn-lt"/>
              <a:cs typeface="Helvetica"/>
            </a:rPr>
            <a:t>Foot cream</a:t>
          </a:r>
          <a:endParaRPr lang="en-US" sz="1400" dirty="0">
            <a:latin typeface="+mn-lt"/>
            <a:cs typeface="Helvetica"/>
          </a:endParaRPr>
        </a:p>
      </dgm:t>
    </dgm:pt>
    <dgm:pt modelId="{F371A253-7DF8-4CF2-932C-3E47873D74A9}" type="parTrans" cxnId="{6769252F-5A3D-46E9-BCCC-DD58BD2D58D7}">
      <dgm:prSet/>
      <dgm:spPr/>
      <dgm:t>
        <a:bodyPr/>
        <a:lstStyle/>
        <a:p>
          <a:endParaRPr lang="en-US"/>
        </a:p>
      </dgm:t>
    </dgm:pt>
    <dgm:pt modelId="{64F80D24-6431-42C3-A26E-A5D31926BADE}" type="sibTrans" cxnId="{6769252F-5A3D-46E9-BCCC-DD58BD2D58D7}">
      <dgm:prSet/>
      <dgm:spPr/>
      <dgm:t>
        <a:bodyPr/>
        <a:lstStyle/>
        <a:p>
          <a:endParaRPr lang="en-US"/>
        </a:p>
      </dgm:t>
    </dgm:pt>
    <dgm:pt modelId="{89D2D57E-2FA3-47AC-99FB-DB75C3CD922D}">
      <dgm:prSet custT="1"/>
      <dgm:spPr/>
      <dgm:t>
        <a:bodyPr/>
        <a:lstStyle/>
        <a:p>
          <a:pPr>
            <a:lnSpc>
              <a:spcPct val="100000"/>
            </a:lnSpc>
          </a:pPr>
          <a:r>
            <a:rPr lang="en-US" sz="2800" b="1" dirty="0" smtClean="0">
              <a:latin typeface="Times New Roman" pitchFamily="18" charset="0"/>
              <a:cs typeface="Times New Roman" pitchFamily="18" charset="0"/>
            </a:rPr>
            <a:t>Self Care</a:t>
          </a:r>
          <a:endParaRPr lang="en-US" sz="2800" b="1" dirty="0">
            <a:latin typeface="Times New Roman" pitchFamily="18" charset="0"/>
            <a:cs typeface="Times New Roman" pitchFamily="18" charset="0"/>
          </a:endParaRPr>
        </a:p>
      </dgm:t>
    </dgm:pt>
    <dgm:pt modelId="{923A6169-CA73-4E8B-99A5-EA6F3E1CE1D2}" type="parTrans" cxnId="{490C2C34-BD06-4DCC-B6EE-56B1570A1112}">
      <dgm:prSet/>
      <dgm:spPr/>
      <dgm:t>
        <a:bodyPr/>
        <a:lstStyle/>
        <a:p>
          <a:endParaRPr lang="en-US"/>
        </a:p>
      </dgm:t>
    </dgm:pt>
    <dgm:pt modelId="{F4F100CB-4C48-4697-9AB8-B686C74E8335}" type="sibTrans" cxnId="{490C2C34-BD06-4DCC-B6EE-56B1570A1112}">
      <dgm:prSet/>
      <dgm:spPr/>
      <dgm:t>
        <a:bodyPr/>
        <a:lstStyle/>
        <a:p>
          <a:endParaRPr lang="en-US"/>
        </a:p>
      </dgm:t>
    </dgm:pt>
    <dgm:pt modelId="{A7BE936E-A176-49A0-9A47-F25500FCA4A5}">
      <dgm:prSet custT="1"/>
      <dgm:spPr/>
      <dgm:t>
        <a:bodyPr/>
        <a:lstStyle/>
        <a:p>
          <a:pPr>
            <a:lnSpc>
              <a:spcPct val="100000"/>
            </a:lnSpc>
          </a:pPr>
          <a:r>
            <a:rPr lang="en-US" sz="1600" dirty="0" err="1" smtClean="0">
              <a:latin typeface="+mn-lt"/>
              <a:cs typeface="Helvetica"/>
            </a:rPr>
            <a:t>Vescare</a:t>
          </a:r>
          <a:r>
            <a:rPr lang="en-US" sz="1600" dirty="0" smtClean="0">
              <a:latin typeface="+mn-lt"/>
              <a:cs typeface="Helvetica"/>
            </a:rPr>
            <a:t> </a:t>
          </a:r>
          <a:r>
            <a:rPr lang="en-US" sz="1600" dirty="0" err="1" smtClean="0">
              <a:latin typeface="+mn-lt"/>
              <a:cs typeface="Helvetica"/>
            </a:rPr>
            <a:t>Insta</a:t>
          </a:r>
          <a:r>
            <a:rPr lang="en-US" sz="1600" dirty="0" smtClean="0">
              <a:latin typeface="+mn-lt"/>
              <a:cs typeface="Helvetica"/>
            </a:rPr>
            <a:t> Relief cream </a:t>
          </a:r>
          <a:endParaRPr lang="en-US" sz="1600" dirty="0">
            <a:latin typeface="+mn-lt"/>
            <a:cs typeface="Helvetica"/>
          </a:endParaRPr>
        </a:p>
      </dgm:t>
    </dgm:pt>
    <dgm:pt modelId="{A3BA5DC1-7AA1-4706-A30B-B541E4AD18B1}" type="parTrans" cxnId="{CAD41E0D-1350-4923-909B-FF30F3703E29}">
      <dgm:prSet/>
      <dgm:spPr/>
      <dgm:t>
        <a:bodyPr/>
        <a:lstStyle/>
        <a:p>
          <a:endParaRPr lang="en-US"/>
        </a:p>
      </dgm:t>
    </dgm:pt>
    <dgm:pt modelId="{0EFCE74C-B3E2-4D17-AA94-146B0BE0FB6D}" type="sibTrans" cxnId="{CAD41E0D-1350-4923-909B-FF30F3703E29}">
      <dgm:prSet/>
      <dgm:spPr/>
      <dgm:t>
        <a:bodyPr/>
        <a:lstStyle/>
        <a:p>
          <a:endParaRPr lang="en-US"/>
        </a:p>
      </dgm:t>
    </dgm:pt>
    <dgm:pt modelId="{A1B6FB97-DD89-4662-A6D8-C9AA10CEE7EA}">
      <dgm:prSet custT="1"/>
      <dgm:spPr/>
      <dgm:t>
        <a:bodyPr/>
        <a:lstStyle/>
        <a:p>
          <a:pPr>
            <a:lnSpc>
              <a:spcPct val="100000"/>
            </a:lnSpc>
          </a:pPr>
          <a:r>
            <a:rPr lang="en-US" sz="1400" b="1" dirty="0" smtClean="0">
              <a:latin typeface="+mn-lt"/>
              <a:cs typeface="Helvetica"/>
            </a:rPr>
            <a:t>New Additions: </a:t>
          </a:r>
          <a:endParaRPr lang="en-US" sz="1400" b="1" dirty="0">
            <a:latin typeface="+mn-lt"/>
            <a:cs typeface="Helvetica"/>
          </a:endParaRPr>
        </a:p>
      </dgm:t>
    </dgm:pt>
    <dgm:pt modelId="{F28DD2AE-B8B2-4967-A7F1-C5FD5F8CE5D2}" type="parTrans" cxnId="{636DC5C1-8BBE-476F-82BD-9A4072E566E3}">
      <dgm:prSet/>
      <dgm:spPr/>
      <dgm:t>
        <a:bodyPr/>
        <a:lstStyle/>
        <a:p>
          <a:endParaRPr lang="en-US"/>
        </a:p>
      </dgm:t>
    </dgm:pt>
    <dgm:pt modelId="{8A51D5FF-A1B9-411B-826B-5AC9249AEC91}" type="sibTrans" cxnId="{636DC5C1-8BBE-476F-82BD-9A4072E566E3}">
      <dgm:prSet/>
      <dgm:spPr/>
      <dgm:t>
        <a:bodyPr/>
        <a:lstStyle/>
        <a:p>
          <a:endParaRPr lang="en-US"/>
        </a:p>
      </dgm:t>
    </dgm:pt>
    <dgm:pt modelId="{40E34222-7249-408D-8898-495E58A406A9}">
      <dgm:prSet custT="1"/>
      <dgm:spPr/>
      <dgm:t>
        <a:bodyPr/>
        <a:lstStyle/>
        <a:p>
          <a:pPr>
            <a:lnSpc>
              <a:spcPct val="100000"/>
            </a:lnSpc>
          </a:pPr>
          <a:r>
            <a:rPr lang="en-US" sz="1400" dirty="0" smtClean="0">
              <a:latin typeface="+mn-lt"/>
              <a:cs typeface="Helvetica"/>
            </a:rPr>
            <a:t>Body Wash </a:t>
          </a:r>
          <a:endParaRPr lang="en-US" sz="1400" dirty="0">
            <a:latin typeface="+mn-lt"/>
            <a:cs typeface="Helvetica"/>
          </a:endParaRPr>
        </a:p>
      </dgm:t>
    </dgm:pt>
    <dgm:pt modelId="{EA5E84C7-5DDD-4B7F-BC45-FD73E87B04D1}" type="parTrans" cxnId="{AAD1DCC0-DFA6-485A-9F00-F91FD8B6B77F}">
      <dgm:prSet/>
      <dgm:spPr/>
      <dgm:t>
        <a:bodyPr/>
        <a:lstStyle/>
        <a:p>
          <a:endParaRPr lang="en-US"/>
        </a:p>
      </dgm:t>
    </dgm:pt>
    <dgm:pt modelId="{78CB5B91-8230-4E38-9DBB-E6289E20D0E9}" type="sibTrans" cxnId="{AAD1DCC0-DFA6-485A-9F00-F91FD8B6B77F}">
      <dgm:prSet/>
      <dgm:spPr/>
      <dgm:t>
        <a:bodyPr/>
        <a:lstStyle/>
        <a:p>
          <a:endParaRPr lang="en-US"/>
        </a:p>
      </dgm:t>
    </dgm:pt>
    <dgm:pt modelId="{6AF85CBA-CB96-47B1-870D-5C6216707849}">
      <dgm:prSet custT="1"/>
      <dgm:spPr/>
      <dgm:t>
        <a:bodyPr/>
        <a:lstStyle/>
        <a:p>
          <a:pPr>
            <a:lnSpc>
              <a:spcPct val="100000"/>
            </a:lnSpc>
          </a:pPr>
          <a:r>
            <a:rPr lang="en-US" sz="1400" dirty="0" smtClean="0">
              <a:latin typeface="+mn-lt"/>
              <a:cs typeface="Helvetica"/>
            </a:rPr>
            <a:t>Body Polish</a:t>
          </a:r>
          <a:endParaRPr lang="en-US" sz="1400" dirty="0">
            <a:latin typeface="+mn-lt"/>
            <a:cs typeface="Helvetica"/>
          </a:endParaRPr>
        </a:p>
      </dgm:t>
    </dgm:pt>
    <dgm:pt modelId="{739E565F-C858-48EA-B4F5-AE5B9D238BB1}" type="parTrans" cxnId="{D4B6E47D-398B-40DC-B104-A89C35BBC8EA}">
      <dgm:prSet/>
      <dgm:spPr/>
      <dgm:t>
        <a:bodyPr/>
        <a:lstStyle/>
        <a:p>
          <a:endParaRPr lang="en-US"/>
        </a:p>
      </dgm:t>
    </dgm:pt>
    <dgm:pt modelId="{845788B4-86DE-43BF-824F-7DD3DB281155}" type="sibTrans" cxnId="{D4B6E47D-398B-40DC-B104-A89C35BBC8EA}">
      <dgm:prSet/>
      <dgm:spPr/>
      <dgm:t>
        <a:bodyPr/>
        <a:lstStyle/>
        <a:p>
          <a:endParaRPr lang="en-US"/>
        </a:p>
      </dgm:t>
    </dgm:pt>
    <dgm:pt modelId="{28DB30C8-0499-473A-ABE9-2DD94F10883A}">
      <dgm:prSet custT="1"/>
      <dgm:spPr/>
      <dgm:t>
        <a:bodyPr/>
        <a:lstStyle/>
        <a:p>
          <a:pPr>
            <a:lnSpc>
              <a:spcPct val="100000"/>
            </a:lnSpc>
          </a:pPr>
          <a:endParaRPr lang="en-US" sz="1600" dirty="0">
            <a:latin typeface="+mn-lt"/>
            <a:cs typeface="Helvetica"/>
          </a:endParaRPr>
        </a:p>
      </dgm:t>
    </dgm:pt>
    <dgm:pt modelId="{5E8157BD-DB8C-44CF-A7DD-454C242BC5BF}" type="parTrans" cxnId="{FFADD544-F070-4092-A788-6501FFDA30DF}">
      <dgm:prSet/>
      <dgm:spPr/>
      <dgm:t>
        <a:bodyPr/>
        <a:lstStyle/>
        <a:p>
          <a:endParaRPr lang="en-US"/>
        </a:p>
      </dgm:t>
    </dgm:pt>
    <dgm:pt modelId="{5A0B8197-6B52-47BC-9EAA-CA10C90A972B}" type="sibTrans" cxnId="{FFADD544-F070-4092-A788-6501FFDA30DF}">
      <dgm:prSet/>
      <dgm:spPr/>
      <dgm:t>
        <a:bodyPr/>
        <a:lstStyle/>
        <a:p>
          <a:endParaRPr lang="en-US"/>
        </a:p>
      </dgm:t>
    </dgm:pt>
    <dgm:pt modelId="{C6A15511-942B-4071-8ADF-70BBC674BD91}">
      <dgm:prSet custT="1"/>
      <dgm:spPr/>
      <dgm:t>
        <a:bodyPr/>
        <a:lstStyle/>
        <a:p>
          <a:pPr>
            <a:lnSpc>
              <a:spcPct val="100000"/>
            </a:lnSpc>
          </a:pPr>
          <a:r>
            <a:rPr lang="en-US" sz="1400" dirty="0" smtClean="0">
              <a:latin typeface="+mn-lt"/>
              <a:cs typeface="Helvetica"/>
            </a:rPr>
            <a:t>Body Butter</a:t>
          </a:r>
          <a:endParaRPr lang="en-US" sz="1400" dirty="0">
            <a:latin typeface="+mn-lt"/>
            <a:cs typeface="Helvetica"/>
          </a:endParaRPr>
        </a:p>
      </dgm:t>
    </dgm:pt>
    <dgm:pt modelId="{F637AE81-B7AB-432F-93D8-F02B3B94C30D}" type="parTrans" cxnId="{1822C501-563A-4971-829B-B35DDB091F77}">
      <dgm:prSet/>
      <dgm:spPr/>
      <dgm:t>
        <a:bodyPr/>
        <a:lstStyle/>
        <a:p>
          <a:endParaRPr lang="en-US"/>
        </a:p>
      </dgm:t>
    </dgm:pt>
    <dgm:pt modelId="{6D6DEDF1-99BE-4291-845A-CE9AA4C15E98}" type="sibTrans" cxnId="{1822C501-563A-4971-829B-B35DDB091F77}">
      <dgm:prSet/>
      <dgm:spPr/>
      <dgm:t>
        <a:bodyPr/>
        <a:lstStyle/>
        <a:p>
          <a:endParaRPr lang="en-US"/>
        </a:p>
      </dgm:t>
    </dgm:pt>
    <dgm:pt modelId="{99210793-F109-42EB-A757-CE24234817B4}">
      <dgm:prSet custT="1"/>
      <dgm:spPr/>
      <dgm:t>
        <a:bodyPr/>
        <a:lstStyle/>
        <a:p>
          <a:pPr>
            <a:lnSpc>
              <a:spcPct val="100000"/>
            </a:lnSpc>
          </a:pPr>
          <a:r>
            <a:rPr lang="en-US" sz="1400" dirty="0" smtClean="0">
              <a:latin typeface="+mn-lt"/>
              <a:cs typeface="Helvetica"/>
            </a:rPr>
            <a:t>Hand and body lotion </a:t>
          </a:r>
          <a:endParaRPr lang="en-US" sz="1400" b="1" dirty="0">
            <a:latin typeface="+mn-lt"/>
            <a:cs typeface="Helvetica"/>
          </a:endParaRPr>
        </a:p>
      </dgm:t>
    </dgm:pt>
    <dgm:pt modelId="{F068B4FB-6480-4B82-AD29-03B8395037CC}" type="parTrans" cxnId="{CDE17E18-2AD7-4845-AABF-BB916D85CB8B}">
      <dgm:prSet/>
      <dgm:spPr/>
      <dgm:t>
        <a:bodyPr/>
        <a:lstStyle/>
        <a:p>
          <a:endParaRPr lang="en-US"/>
        </a:p>
      </dgm:t>
    </dgm:pt>
    <dgm:pt modelId="{6E93900B-2475-4FC1-AB12-2AF74C092EBF}" type="sibTrans" cxnId="{CDE17E18-2AD7-4845-AABF-BB916D85CB8B}">
      <dgm:prSet/>
      <dgm:spPr/>
      <dgm:t>
        <a:bodyPr/>
        <a:lstStyle/>
        <a:p>
          <a:endParaRPr lang="en-US"/>
        </a:p>
      </dgm:t>
    </dgm:pt>
    <dgm:pt modelId="{B5B9653F-0573-4637-8194-FC31476CF9BC}">
      <dgm:prSet custT="1"/>
      <dgm:spPr/>
      <dgm:t>
        <a:bodyPr/>
        <a:lstStyle/>
        <a:p>
          <a:pPr>
            <a:lnSpc>
              <a:spcPct val="100000"/>
            </a:lnSpc>
          </a:pPr>
          <a:endParaRPr lang="en-US" sz="1400" dirty="0">
            <a:latin typeface="+mn-lt"/>
            <a:cs typeface="Helvetica"/>
          </a:endParaRPr>
        </a:p>
      </dgm:t>
    </dgm:pt>
    <dgm:pt modelId="{FDAF3ADA-5D80-40DA-B90C-3EF5B5C59714}" type="parTrans" cxnId="{A76953CC-7EBE-4472-8805-0CF13198A634}">
      <dgm:prSet/>
      <dgm:spPr/>
      <dgm:t>
        <a:bodyPr/>
        <a:lstStyle/>
        <a:p>
          <a:endParaRPr lang="en-US"/>
        </a:p>
      </dgm:t>
    </dgm:pt>
    <dgm:pt modelId="{CFA5990F-6914-4E58-B092-18B1858DF6CF}" type="sibTrans" cxnId="{A76953CC-7EBE-4472-8805-0CF13198A634}">
      <dgm:prSet/>
      <dgm:spPr/>
      <dgm:t>
        <a:bodyPr/>
        <a:lstStyle/>
        <a:p>
          <a:endParaRPr lang="en-US"/>
        </a:p>
      </dgm:t>
    </dgm:pt>
    <dgm:pt modelId="{D6751620-DFB9-45B7-9C0F-45D3D7B0CCAF}">
      <dgm:prSet phldrT="[Text]" custT="1"/>
      <dgm:spPr/>
      <dgm:t>
        <a:bodyPr/>
        <a:lstStyle/>
        <a:p>
          <a:pPr>
            <a:lnSpc>
              <a:spcPct val="100000"/>
            </a:lnSpc>
          </a:pPr>
          <a:r>
            <a:rPr lang="en-US" sz="1400" dirty="0" smtClean="0">
              <a:latin typeface="+mn-lt"/>
              <a:cs typeface="Helvetica"/>
            </a:rPr>
            <a:t>BB Cream </a:t>
          </a:r>
          <a:endParaRPr lang="en-US" sz="1400" dirty="0">
            <a:latin typeface="+mn-lt"/>
            <a:cs typeface="Helvetica"/>
          </a:endParaRPr>
        </a:p>
      </dgm:t>
    </dgm:pt>
    <dgm:pt modelId="{07E98308-B99D-4437-ACCF-F1BD0F9062DE}" type="parTrans" cxnId="{D0EBBB21-71D0-4748-9093-443B94AF5FCE}">
      <dgm:prSet/>
      <dgm:spPr/>
      <dgm:t>
        <a:bodyPr/>
        <a:lstStyle/>
        <a:p>
          <a:endParaRPr lang="en-US"/>
        </a:p>
      </dgm:t>
    </dgm:pt>
    <dgm:pt modelId="{E6DF70BB-DCBC-4F27-8CF6-E02443312203}" type="sibTrans" cxnId="{D0EBBB21-71D0-4748-9093-443B94AF5FCE}">
      <dgm:prSet/>
      <dgm:spPr/>
      <dgm:t>
        <a:bodyPr/>
        <a:lstStyle/>
        <a:p>
          <a:endParaRPr lang="en-US"/>
        </a:p>
      </dgm:t>
    </dgm:pt>
    <dgm:pt modelId="{AF2DE41C-0BA0-4E39-9B6C-282BFAF5D03A}" type="pres">
      <dgm:prSet presAssocID="{D9203AD0-6730-4943-A1E0-8F053F8D1D3C}" presName="Name0" presStyleCnt="0">
        <dgm:presLayoutVars>
          <dgm:dir/>
          <dgm:animLvl val="lvl"/>
          <dgm:resizeHandles val="exact"/>
        </dgm:presLayoutVars>
      </dgm:prSet>
      <dgm:spPr/>
      <dgm:t>
        <a:bodyPr/>
        <a:lstStyle/>
        <a:p>
          <a:endParaRPr lang="en-US"/>
        </a:p>
      </dgm:t>
    </dgm:pt>
    <dgm:pt modelId="{25A46EF7-741E-486C-9678-A9AA6C2C1A6E}" type="pres">
      <dgm:prSet presAssocID="{91B6F41D-DC90-42E7-AACD-07191189F0AE}" presName="composite" presStyleCnt="0"/>
      <dgm:spPr/>
      <dgm:t>
        <a:bodyPr/>
        <a:lstStyle/>
        <a:p>
          <a:endParaRPr lang="en-US"/>
        </a:p>
      </dgm:t>
    </dgm:pt>
    <dgm:pt modelId="{DDB11D79-789C-4E33-9888-6E2D34F33AD2}" type="pres">
      <dgm:prSet presAssocID="{91B6F41D-DC90-42E7-AACD-07191189F0AE}" presName="parTx" presStyleLbl="alignNode1" presStyleIdx="0" presStyleCnt="4" custScaleY="100000">
        <dgm:presLayoutVars>
          <dgm:chMax val="0"/>
          <dgm:chPref val="0"/>
          <dgm:bulletEnabled val="1"/>
        </dgm:presLayoutVars>
      </dgm:prSet>
      <dgm:spPr/>
      <dgm:t>
        <a:bodyPr/>
        <a:lstStyle/>
        <a:p>
          <a:endParaRPr lang="en-US"/>
        </a:p>
      </dgm:t>
    </dgm:pt>
    <dgm:pt modelId="{AC6852DC-D603-4AC1-B1C2-000B208C2254}" type="pres">
      <dgm:prSet presAssocID="{91B6F41D-DC90-42E7-AACD-07191189F0AE}" presName="desTx" presStyleLbl="alignAccFollowNode1" presStyleIdx="0" presStyleCnt="4">
        <dgm:presLayoutVars>
          <dgm:bulletEnabled val="1"/>
        </dgm:presLayoutVars>
      </dgm:prSet>
      <dgm:spPr/>
      <dgm:t>
        <a:bodyPr/>
        <a:lstStyle/>
        <a:p>
          <a:endParaRPr lang="en-US"/>
        </a:p>
      </dgm:t>
    </dgm:pt>
    <dgm:pt modelId="{F8CEAF42-7AE6-4D54-865E-BDE56FC782A3}" type="pres">
      <dgm:prSet presAssocID="{5B058A05-F4F0-420C-9693-144818D79CA3}" presName="space" presStyleCnt="0"/>
      <dgm:spPr/>
      <dgm:t>
        <a:bodyPr/>
        <a:lstStyle/>
        <a:p>
          <a:endParaRPr lang="en-US"/>
        </a:p>
      </dgm:t>
    </dgm:pt>
    <dgm:pt modelId="{64DCF0BE-9E96-477D-ABED-50A5DCFCC2AA}" type="pres">
      <dgm:prSet presAssocID="{06E0706B-80AD-47B8-AD85-2530A4C1DC5C}" presName="composite" presStyleCnt="0"/>
      <dgm:spPr/>
      <dgm:t>
        <a:bodyPr/>
        <a:lstStyle/>
        <a:p>
          <a:endParaRPr lang="en-US"/>
        </a:p>
      </dgm:t>
    </dgm:pt>
    <dgm:pt modelId="{506AE3CF-F313-46BB-9A09-97EEFE88D67F}" type="pres">
      <dgm:prSet presAssocID="{06E0706B-80AD-47B8-AD85-2530A4C1DC5C}" presName="parTx" presStyleLbl="alignNode1" presStyleIdx="1" presStyleCnt="4">
        <dgm:presLayoutVars>
          <dgm:chMax val="0"/>
          <dgm:chPref val="0"/>
          <dgm:bulletEnabled val="1"/>
        </dgm:presLayoutVars>
      </dgm:prSet>
      <dgm:spPr/>
      <dgm:t>
        <a:bodyPr/>
        <a:lstStyle/>
        <a:p>
          <a:endParaRPr lang="en-US"/>
        </a:p>
      </dgm:t>
    </dgm:pt>
    <dgm:pt modelId="{71B8B0E0-1523-46A0-BEAC-E159C62AEA47}" type="pres">
      <dgm:prSet presAssocID="{06E0706B-80AD-47B8-AD85-2530A4C1DC5C}" presName="desTx" presStyleLbl="alignAccFollowNode1" presStyleIdx="1" presStyleCnt="4">
        <dgm:presLayoutVars>
          <dgm:bulletEnabled val="1"/>
        </dgm:presLayoutVars>
      </dgm:prSet>
      <dgm:spPr/>
      <dgm:t>
        <a:bodyPr/>
        <a:lstStyle/>
        <a:p>
          <a:endParaRPr lang="en-US"/>
        </a:p>
      </dgm:t>
    </dgm:pt>
    <dgm:pt modelId="{6DF37973-9F1A-4C17-86C6-CD3190A53622}" type="pres">
      <dgm:prSet presAssocID="{EF12C332-B0DC-4158-B1AE-7C8E12F39A13}" presName="space" presStyleCnt="0"/>
      <dgm:spPr/>
      <dgm:t>
        <a:bodyPr/>
        <a:lstStyle/>
        <a:p>
          <a:endParaRPr lang="en-US"/>
        </a:p>
      </dgm:t>
    </dgm:pt>
    <dgm:pt modelId="{FE1D621C-E7BB-4738-B08B-F4F23CC7A9EE}" type="pres">
      <dgm:prSet presAssocID="{24871137-8288-4F9A-919A-AB547695EE8D}" presName="composite" presStyleCnt="0"/>
      <dgm:spPr/>
      <dgm:t>
        <a:bodyPr/>
        <a:lstStyle/>
        <a:p>
          <a:endParaRPr lang="en-US"/>
        </a:p>
      </dgm:t>
    </dgm:pt>
    <dgm:pt modelId="{97B7ABB0-5073-4F54-ACEE-A0D0F5224113}" type="pres">
      <dgm:prSet presAssocID="{24871137-8288-4F9A-919A-AB547695EE8D}" presName="parTx" presStyleLbl="alignNode1" presStyleIdx="2" presStyleCnt="4" custLinFactNeighborY="-2387">
        <dgm:presLayoutVars>
          <dgm:chMax val="0"/>
          <dgm:chPref val="0"/>
          <dgm:bulletEnabled val="1"/>
        </dgm:presLayoutVars>
      </dgm:prSet>
      <dgm:spPr/>
      <dgm:t>
        <a:bodyPr/>
        <a:lstStyle/>
        <a:p>
          <a:endParaRPr lang="en-US"/>
        </a:p>
      </dgm:t>
    </dgm:pt>
    <dgm:pt modelId="{1B1F7C35-EBE7-4D70-9810-D948B3C69B8E}" type="pres">
      <dgm:prSet presAssocID="{24871137-8288-4F9A-919A-AB547695EE8D}" presName="desTx" presStyleLbl="alignAccFollowNode1" presStyleIdx="2" presStyleCnt="4">
        <dgm:presLayoutVars>
          <dgm:bulletEnabled val="1"/>
        </dgm:presLayoutVars>
      </dgm:prSet>
      <dgm:spPr/>
      <dgm:t>
        <a:bodyPr/>
        <a:lstStyle/>
        <a:p>
          <a:endParaRPr lang="en-US"/>
        </a:p>
      </dgm:t>
    </dgm:pt>
    <dgm:pt modelId="{ACAB1348-3CA6-4C0C-92F2-2E9FD5ADB44E}" type="pres">
      <dgm:prSet presAssocID="{F4EA0814-924C-4388-A06B-0716F0CC7A26}" presName="space" presStyleCnt="0"/>
      <dgm:spPr/>
      <dgm:t>
        <a:bodyPr/>
        <a:lstStyle/>
        <a:p>
          <a:endParaRPr lang="en-US"/>
        </a:p>
      </dgm:t>
    </dgm:pt>
    <dgm:pt modelId="{10BE416D-FE01-40F3-8F3F-BA46B697AE78}" type="pres">
      <dgm:prSet presAssocID="{89D2D57E-2FA3-47AC-99FB-DB75C3CD922D}" presName="composite" presStyleCnt="0"/>
      <dgm:spPr/>
      <dgm:t>
        <a:bodyPr/>
        <a:lstStyle/>
        <a:p>
          <a:endParaRPr lang="en-US"/>
        </a:p>
      </dgm:t>
    </dgm:pt>
    <dgm:pt modelId="{ADE40ED1-6BE7-4C2B-8161-E505ACF2308F}" type="pres">
      <dgm:prSet presAssocID="{89D2D57E-2FA3-47AC-99FB-DB75C3CD922D}" presName="parTx" presStyleLbl="alignNode1" presStyleIdx="3" presStyleCnt="4">
        <dgm:presLayoutVars>
          <dgm:chMax val="0"/>
          <dgm:chPref val="0"/>
          <dgm:bulletEnabled val="1"/>
        </dgm:presLayoutVars>
      </dgm:prSet>
      <dgm:spPr/>
      <dgm:t>
        <a:bodyPr/>
        <a:lstStyle/>
        <a:p>
          <a:endParaRPr lang="en-US"/>
        </a:p>
      </dgm:t>
    </dgm:pt>
    <dgm:pt modelId="{64F22599-040E-425A-B348-0A9A870F0673}" type="pres">
      <dgm:prSet presAssocID="{89D2D57E-2FA3-47AC-99FB-DB75C3CD922D}" presName="desTx" presStyleLbl="alignAccFollowNode1" presStyleIdx="3" presStyleCnt="4">
        <dgm:presLayoutVars>
          <dgm:bulletEnabled val="1"/>
        </dgm:presLayoutVars>
      </dgm:prSet>
      <dgm:spPr/>
      <dgm:t>
        <a:bodyPr/>
        <a:lstStyle/>
        <a:p>
          <a:endParaRPr lang="en-US"/>
        </a:p>
      </dgm:t>
    </dgm:pt>
  </dgm:ptLst>
  <dgm:cxnLst>
    <dgm:cxn modelId="{F299DCBE-7157-4DB4-9AD4-A9FD5ADBE61B}" type="presOf" srcId="{8DF0B7AF-CEDF-4412-A9A8-BA47219DD517}" destId="{AC6852DC-D603-4AC1-B1C2-000B208C2254}" srcOrd="0" destOrd="7" presId="urn:microsoft.com/office/officeart/2005/8/layout/hList1"/>
    <dgm:cxn modelId="{3C1308D1-EE68-432F-9A7A-57FE80AA9A89}" srcId="{91B6F41D-DC90-42E7-AACD-07191189F0AE}" destId="{061D26A1-8E1F-4777-9D95-96E14AFB87E1}" srcOrd="4" destOrd="0" parTransId="{22367486-A600-4980-AE50-5923239ADCA4}" sibTransId="{C90ADB6A-34E6-435B-BC63-7FCC7C9A08D2}"/>
    <dgm:cxn modelId="{1FF03C73-DCB9-45DD-A707-C2F72594C8D7}" type="presOf" srcId="{06E0706B-80AD-47B8-AD85-2530A4C1DC5C}" destId="{506AE3CF-F313-46BB-9A09-97EEFE88D67F}" srcOrd="0" destOrd="0" presId="urn:microsoft.com/office/officeart/2005/8/layout/hList1"/>
    <dgm:cxn modelId="{322114A9-FAA9-47CE-89CB-8D2A40E1AE03}" type="presOf" srcId="{6AF85CBA-CB96-47B1-870D-5C6216707849}" destId="{1B1F7C35-EBE7-4D70-9810-D948B3C69B8E}" srcOrd="0" destOrd="11" presId="urn:microsoft.com/office/officeart/2005/8/layout/hList1"/>
    <dgm:cxn modelId="{0E00DFBD-90A5-467B-B76E-6873B31D95A1}" srcId="{91B6F41D-DC90-42E7-AACD-07191189F0AE}" destId="{8DF0B7AF-CEDF-4412-A9A8-BA47219DD517}" srcOrd="7" destOrd="0" parTransId="{DD1E92C3-904E-46AC-9448-1AEDF1AA7454}" sibTransId="{2AE25146-E69F-44B5-8FB4-9EF5E8491C94}"/>
    <dgm:cxn modelId="{1382898A-ABC2-422A-9EE1-A0C43F9A6261}" srcId="{06E0706B-80AD-47B8-AD85-2530A4C1DC5C}" destId="{5DC2455F-0274-4002-8527-E0654C0C3CA1}" srcOrd="2" destOrd="0" parTransId="{04382C05-F9CE-49F2-9BF9-28A3E4F9654E}" sibTransId="{8921205B-0999-4696-A7D4-29D6C005E793}"/>
    <dgm:cxn modelId="{24E37C20-7251-493C-8BA3-ED74BFC0D067}" srcId="{91B6F41D-DC90-42E7-AACD-07191189F0AE}" destId="{31FC93A8-2E78-4345-8796-897764AA1C6E}" srcOrd="3" destOrd="0" parTransId="{5F55F2C4-879A-4973-957D-0B381A4E1284}" sibTransId="{70BC8377-FFC2-49BA-BC4C-5103D5148B98}"/>
    <dgm:cxn modelId="{3D0C983C-397D-4A3B-AC44-CDA9B494D330}" type="presOf" srcId="{91B6F41D-DC90-42E7-AACD-07191189F0AE}" destId="{DDB11D79-789C-4E33-9888-6E2D34F33AD2}" srcOrd="0" destOrd="0" presId="urn:microsoft.com/office/officeart/2005/8/layout/hList1"/>
    <dgm:cxn modelId="{57E7B572-3D34-4105-9EED-E0102C217AE8}" type="presOf" srcId="{7C707667-A970-4BC2-B4EB-C0C563263534}" destId="{1B1F7C35-EBE7-4D70-9810-D948B3C69B8E}" srcOrd="0" destOrd="6" presId="urn:microsoft.com/office/officeart/2005/8/layout/hList1"/>
    <dgm:cxn modelId="{891C32AA-9B29-4432-8A01-A467C1683FC6}" type="presOf" srcId="{9AF923F7-CD93-4BC4-BE07-636E6D6F1BBC}" destId="{AC6852DC-D603-4AC1-B1C2-000B208C2254}" srcOrd="0" destOrd="5" presId="urn:microsoft.com/office/officeart/2005/8/layout/hList1"/>
    <dgm:cxn modelId="{C17D66D8-4825-4A5C-86FA-26036565180D}" srcId="{24871137-8288-4F9A-919A-AB547695EE8D}" destId="{6B79ACF9-194F-4F25-BE53-9CF73098B959}" srcOrd="1" destOrd="0" parTransId="{319ADFAA-7275-4012-B673-18D2FFB78F3E}" sibTransId="{4D131947-4DB5-40B3-8880-C0209683AD91}"/>
    <dgm:cxn modelId="{E3C8391B-40BE-4AB9-AEC6-764B9E8A6C59}" type="presOf" srcId="{AE9DC580-4D03-4744-AE06-1ABC65B922A1}" destId="{71B8B0E0-1523-46A0-BEAC-E159C62AEA47}" srcOrd="0" destOrd="4" presId="urn:microsoft.com/office/officeart/2005/8/layout/hList1"/>
    <dgm:cxn modelId="{F5710AAA-9B38-4A3C-B46D-503B433EFE59}" type="presOf" srcId="{C6A15511-942B-4071-8ADF-70BBC674BD91}" destId="{1B1F7C35-EBE7-4D70-9810-D948B3C69B8E}" srcOrd="0" destOrd="12" presId="urn:microsoft.com/office/officeart/2005/8/layout/hList1"/>
    <dgm:cxn modelId="{FFADD544-F070-4092-A788-6501FFDA30DF}" srcId="{24871137-8288-4F9A-919A-AB547695EE8D}" destId="{28DB30C8-0499-473A-ABE9-2DD94F10883A}" srcOrd="13" destOrd="0" parTransId="{5E8157BD-DB8C-44CF-A7DD-454C242BC5BF}" sibTransId="{5A0B8197-6B52-47BC-9EAA-CA10C90A972B}"/>
    <dgm:cxn modelId="{B326C981-6536-4E20-A2B8-EE5C7C758766}" type="presOf" srcId="{89D2D57E-2FA3-47AC-99FB-DB75C3CD922D}" destId="{ADE40ED1-6BE7-4C2B-8161-E505ACF2308F}" srcOrd="0" destOrd="0" presId="urn:microsoft.com/office/officeart/2005/8/layout/hList1"/>
    <dgm:cxn modelId="{A76953CC-7EBE-4472-8805-0CF13198A634}" srcId="{24871137-8288-4F9A-919A-AB547695EE8D}" destId="{B5B9653F-0573-4637-8194-FC31476CF9BC}" srcOrd="7" destOrd="0" parTransId="{FDAF3ADA-5D80-40DA-B90C-3EF5B5C59714}" sibTransId="{CFA5990F-6914-4E58-B092-18B1858DF6CF}"/>
    <dgm:cxn modelId="{307B783E-8E2B-489D-86A2-1C2D38E9B67A}" srcId="{D9203AD0-6730-4943-A1E0-8F053F8D1D3C}" destId="{06E0706B-80AD-47B8-AD85-2530A4C1DC5C}" srcOrd="1" destOrd="0" parTransId="{9E3D1F50-ACF0-4173-A9C6-9E9F07E2EAB9}" sibTransId="{EF12C332-B0DC-4158-B1AE-7C8E12F39A13}"/>
    <dgm:cxn modelId="{F4F05EFB-F460-41D6-92DD-968AC53E2796}" type="presOf" srcId="{6A0B2D08-F85F-4CDA-82CB-961C02187B12}" destId="{AC6852DC-D603-4AC1-B1C2-000B208C2254}" srcOrd="0" destOrd="0" presId="urn:microsoft.com/office/officeart/2005/8/layout/hList1"/>
    <dgm:cxn modelId="{0F5D5C50-6D7C-4CA9-A5C4-C4C460ABD6A3}" srcId="{91B6F41D-DC90-42E7-AACD-07191189F0AE}" destId="{CBCC1EA9-A951-48AD-A851-4DDAE0623A08}" srcOrd="8" destOrd="0" parTransId="{5780FC30-5AE6-4D87-BB98-C4947DFCDBF6}" sibTransId="{BC460CE2-959E-4906-8F88-A394638E7992}"/>
    <dgm:cxn modelId="{F2B8E885-C790-41E1-ACA8-557C244413A5}" srcId="{D9203AD0-6730-4943-A1E0-8F053F8D1D3C}" destId="{24871137-8288-4F9A-919A-AB547695EE8D}" srcOrd="2" destOrd="0" parTransId="{5B6580DB-965C-427B-B6F8-F61B3480E944}" sibTransId="{F4EA0814-924C-4388-A06B-0716F0CC7A26}"/>
    <dgm:cxn modelId="{65504EEE-DD32-4C81-BA2A-670C7EE905BA}" type="presOf" srcId="{D9203AD0-6730-4943-A1E0-8F053F8D1D3C}" destId="{AF2DE41C-0BA0-4E39-9B6C-282BFAF5D03A}" srcOrd="0" destOrd="0" presId="urn:microsoft.com/office/officeart/2005/8/layout/hList1"/>
    <dgm:cxn modelId="{D4B6E47D-398B-40DC-B104-A89C35BBC8EA}" srcId="{24871137-8288-4F9A-919A-AB547695EE8D}" destId="{6AF85CBA-CB96-47B1-870D-5C6216707849}" srcOrd="11" destOrd="0" parTransId="{739E565F-C858-48EA-B4F5-AE5B9D238BB1}" sibTransId="{845788B4-86DE-43BF-824F-7DD3DB281155}"/>
    <dgm:cxn modelId="{F1A7DBDF-5DAD-48CE-804E-CE6A9119DC77}" type="presOf" srcId="{C2C71A14-0271-43D8-99B4-78C56018E1C9}" destId="{1B1F7C35-EBE7-4D70-9810-D948B3C69B8E}" srcOrd="0" destOrd="5" presId="urn:microsoft.com/office/officeart/2005/8/layout/hList1"/>
    <dgm:cxn modelId="{A0CAD912-01E8-47AD-B9F2-FDC173D208FB}" srcId="{24871137-8288-4F9A-919A-AB547695EE8D}" destId="{C2C71A14-0271-43D8-99B4-78C56018E1C9}" srcOrd="5" destOrd="0" parTransId="{BDFFB60A-C804-43E2-89B4-FCE28DDF1E62}" sibTransId="{20FF2A5F-8268-40CE-B8E3-C0EAA232747D}"/>
    <dgm:cxn modelId="{49A82075-9D05-4DD8-AE34-7C696B420D4D}" type="presOf" srcId="{38609359-B622-45BB-A5CD-0637187C6916}" destId="{1B1F7C35-EBE7-4D70-9810-D948B3C69B8E}" srcOrd="0" destOrd="2" presId="urn:microsoft.com/office/officeart/2005/8/layout/hList1"/>
    <dgm:cxn modelId="{3132B559-8B41-463D-8781-9C3507592FDB}" type="presOf" srcId="{A7BE936E-A176-49A0-9A47-F25500FCA4A5}" destId="{64F22599-040E-425A-B348-0A9A870F0673}" srcOrd="0" destOrd="0" presId="urn:microsoft.com/office/officeart/2005/8/layout/hList1"/>
    <dgm:cxn modelId="{CDE17E18-2AD7-4845-AABF-BB916D85CB8B}" srcId="{24871137-8288-4F9A-919A-AB547695EE8D}" destId="{99210793-F109-42EB-A757-CE24234817B4}" srcOrd="9" destOrd="0" parTransId="{F068B4FB-6480-4B82-AD29-03B8395037CC}" sibTransId="{6E93900B-2475-4FC1-AB12-2AF74C092EBF}"/>
    <dgm:cxn modelId="{6769252F-5A3D-46E9-BCCC-DD58BD2D58D7}" srcId="{24871137-8288-4F9A-919A-AB547695EE8D}" destId="{7C707667-A970-4BC2-B4EB-C0C563263534}" srcOrd="6" destOrd="0" parTransId="{F371A253-7DF8-4CF2-932C-3E47873D74A9}" sibTransId="{64F80D24-6431-42C3-A26E-A5D31926BADE}"/>
    <dgm:cxn modelId="{9ADD5C38-1BCD-4674-9749-F253AFCEFFC2}" srcId="{91B6F41D-DC90-42E7-AACD-07191189F0AE}" destId="{EC11B021-388F-4102-9503-6DCEC6E3B423}" srcOrd="6" destOrd="0" parTransId="{66288E0C-5C98-47DE-B4BC-180B6AE2DFB8}" sibTransId="{73A97C5F-9002-4D5C-ABB5-F33E37CCCA8F}"/>
    <dgm:cxn modelId="{25FA38B5-F03E-4403-BFB2-3B35AA8A7031}" srcId="{91B6F41D-DC90-42E7-AACD-07191189F0AE}" destId="{9AF923F7-CD93-4BC4-BE07-636E6D6F1BBC}" srcOrd="5" destOrd="0" parTransId="{C1FABDD6-1946-4681-8F32-6C71D9788BD6}" sibTransId="{413F7317-0C85-4E0B-8165-96CADC3D242D}"/>
    <dgm:cxn modelId="{5A98C513-5DB1-4881-9904-F547C806FE68}" srcId="{06E0706B-80AD-47B8-AD85-2530A4C1DC5C}" destId="{699EE380-2ADF-4BE2-A39D-452CFDAD6B44}" srcOrd="3" destOrd="0" parTransId="{57E99C1F-4307-45B0-A95E-5C6D90AFD041}" sibTransId="{94ADBA56-68DE-4ABE-9A51-ED2A8E0FC713}"/>
    <dgm:cxn modelId="{2DBB7DD4-782D-495C-B322-795694A9DB54}" srcId="{06E0706B-80AD-47B8-AD85-2530A4C1DC5C}" destId="{7B19102F-D651-4CD7-B0E0-506CFF610BF9}" srcOrd="5" destOrd="0" parTransId="{4D9F0B01-67BA-407B-96A0-2475DDB1D205}" sibTransId="{DD5D9F9F-D1F3-4906-95A8-2DCCB7C57D0C}"/>
    <dgm:cxn modelId="{299C2FF9-B671-4756-B14B-D34222E464D4}" srcId="{24871137-8288-4F9A-919A-AB547695EE8D}" destId="{7D7E68D2-697D-4E42-8D00-9ABFAE968DE7}" srcOrd="4" destOrd="0" parTransId="{FC82F1F4-A5DA-45D1-94D8-6527ABD32AE9}" sibTransId="{60660426-0733-4C36-AF4F-830AB81335E1}"/>
    <dgm:cxn modelId="{D0EBBB21-71D0-4748-9093-443B94AF5FCE}" srcId="{91B6F41D-DC90-42E7-AACD-07191189F0AE}" destId="{D6751620-DFB9-45B7-9C0F-45D3D7B0CCAF}" srcOrd="9" destOrd="0" parTransId="{07E98308-B99D-4437-ACCF-F1BD0F9062DE}" sibTransId="{E6DF70BB-DCBC-4F27-8CF6-E02443312203}"/>
    <dgm:cxn modelId="{BE89D4A4-2CA7-4346-BBD2-A8F7DDCBB874}" srcId="{91B6F41D-DC90-42E7-AACD-07191189F0AE}" destId="{41CECA1F-2F05-4B1C-8DB0-E34C9C9C138C}" srcOrd="1" destOrd="0" parTransId="{AC6442BA-683C-4B89-B2B9-1B2CCB966056}" sibTransId="{0B1F93CA-CB93-4912-9740-BEECA153277C}"/>
    <dgm:cxn modelId="{0F4DDDE4-FE29-4BD3-988C-1195F37D71A3}" srcId="{24871137-8288-4F9A-919A-AB547695EE8D}" destId="{4A244885-BCB2-42ED-B5FD-F3CB8537B03C}" srcOrd="3" destOrd="0" parTransId="{C54CF0A6-442E-47DB-A0E5-7B2B914AAB93}" sibTransId="{38668A32-A844-4345-B223-BEFE40FFF7A4}"/>
    <dgm:cxn modelId="{A1168743-88C8-4D4A-A849-40C0CE62A53B}" srcId="{06E0706B-80AD-47B8-AD85-2530A4C1DC5C}" destId="{AE9DC580-4D03-4744-AE06-1ABC65B922A1}" srcOrd="4" destOrd="0" parTransId="{B5B5922B-818C-464C-B3E8-DBA17A6FC755}" sibTransId="{1B6D017C-C3CB-49A3-BBC8-F0D141DA8D41}"/>
    <dgm:cxn modelId="{932BD82A-415B-49C5-BF9F-3218C92C155A}" srcId="{91B6F41D-DC90-42E7-AACD-07191189F0AE}" destId="{6A0B2D08-F85F-4CDA-82CB-961C02187B12}" srcOrd="0" destOrd="0" parTransId="{9E2D4080-FAED-4C63-AC7A-F6E4CBF9B389}" sibTransId="{913C2035-D494-4E1E-A344-D08B7C8EE652}"/>
    <dgm:cxn modelId="{6F699453-C98B-4768-8829-944A05D225B6}" type="presOf" srcId="{6B79ACF9-194F-4F25-BE53-9CF73098B959}" destId="{1B1F7C35-EBE7-4D70-9810-D948B3C69B8E}" srcOrd="0" destOrd="1" presId="urn:microsoft.com/office/officeart/2005/8/layout/hList1"/>
    <dgm:cxn modelId="{164FA450-1CE8-43EE-9EBB-1E6B9E2A3778}" type="presOf" srcId="{5DC2455F-0274-4002-8527-E0654C0C3CA1}" destId="{71B8B0E0-1523-46A0-BEAC-E159C62AEA47}" srcOrd="0" destOrd="2" presId="urn:microsoft.com/office/officeart/2005/8/layout/hList1"/>
    <dgm:cxn modelId="{5D08E2B9-F178-4E64-AAAE-4B239CAD5728}" type="presOf" srcId="{D6751620-DFB9-45B7-9C0F-45D3D7B0CCAF}" destId="{AC6852DC-D603-4AC1-B1C2-000B208C2254}" srcOrd="0" destOrd="9" presId="urn:microsoft.com/office/officeart/2005/8/layout/hList1"/>
    <dgm:cxn modelId="{E7D21EBF-0E68-4369-8476-3D23755A27CE}" type="presOf" srcId="{99210793-F109-42EB-A757-CE24234817B4}" destId="{1B1F7C35-EBE7-4D70-9810-D948B3C69B8E}" srcOrd="0" destOrd="9" presId="urn:microsoft.com/office/officeart/2005/8/layout/hList1"/>
    <dgm:cxn modelId="{490C2C34-BD06-4DCC-B6EE-56B1570A1112}" srcId="{D9203AD0-6730-4943-A1E0-8F053F8D1D3C}" destId="{89D2D57E-2FA3-47AC-99FB-DB75C3CD922D}" srcOrd="3" destOrd="0" parTransId="{923A6169-CA73-4E8B-99A5-EA6F3E1CE1D2}" sibTransId="{F4F100CB-4C48-4697-9AB8-B686C74E8335}"/>
    <dgm:cxn modelId="{8BCCE52E-05B5-4739-B0C6-57A479E56F8F}" type="presOf" srcId="{CBCC1EA9-A951-48AD-A851-4DDAE0623A08}" destId="{AC6852DC-D603-4AC1-B1C2-000B208C2254}" srcOrd="0" destOrd="8" presId="urn:microsoft.com/office/officeart/2005/8/layout/hList1"/>
    <dgm:cxn modelId="{AAD1DCC0-DFA6-485A-9F00-F91FD8B6B77F}" srcId="{24871137-8288-4F9A-919A-AB547695EE8D}" destId="{40E34222-7249-408D-8898-495E58A406A9}" srcOrd="10" destOrd="0" parTransId="{EA5E84C7-5DDD-4B7F-BC45-FD73E87B04D1}" sibTransId="{78CB5B91-8230-4E38-9DBB-E6289E20D0E9}"/>
    <dgm:cxn modelId="{1520E758-173F-48E1-8FE6-378ADFFC364A}" type="presOf" srcId="{195D835D-9FB6-4A4F-A08D-4A912ED3F051}" destId="{1B1F7C35-EBE7-4D70-9810-D948B3C69B8E}" srcOrd="0" destOrd="0" presId="urn:microsoft.com/office/officeart/2005/8/layout/hList1"/>
    <dgm:cxn modelId="{B693F36F-52FA-4BC9-9D4A-86748DFDC36B}" srcId="{D9203AD0-6730-4943-A1E0-8F053F8D1D3C}" destId="{91B6F41D-DC90-42E7-AACD-07191189F0AE}" srcOrd="0" destOrd="0" parTransId="{BC06D184-AA6B-4D36-8914-C33E0D2AC205}" sibTransId="{5B058A05-F4F0-420C-9693-144818D79CA3}"/>
    <dgm:cxn modelId="{F01C7F3E-C437-4333-80BA-4D6D0BBDDC6B}" srcId="{06E0706B-80AD-47B8-AD85-2530A4C1DC5C}" destId="{E2E6E10C-FF36-482B-BCB5-33313FDE8336}" srcOrd="0" destOrd="0" parTransId="{66076F78-81E7-4AFB-AF7A-7ACFC9230588}" sibTransId="{6B1BFEF4-5967-4B83-8E23-378A79938F5B}"/>
    <dgm:cxn modelId="{1822C501-563A-4971-829B-B35DDB091F77}" srcId="{24871137-8288-4F9A-919A-AB547695EE8D}" destId="{C6A15511-942B-4071-8ADF-70BBC674BD91}" srcOrd="12" destOrd="0" parTransId="{F637AE81-B7AB-432F-93D8-F02B3B94C30D}" sibTransId="{6D6DEDF1-99BE-4291-845A-CE9AA4C15E98}"/>
    <dgm:cxn modelId="{53AD21A9-2966-42A2-A87F-EEFA00CA139A}" type="presOf" srcId="{7D7E68D2-697D-4E42-8D00-9ABFAE968DE7}" destId="{1B1F7C35-EBE7-4D70-9810-D948B3C69B8E}" srcOrd="0" destOrd="4" presId="urn:microsoft.com/office/officeart/2005/8/layout/hList1"/>
    <dgm:cxn modelId="{4CC53E31-B305-4BAD-B445-9D4A3F38C2BE}" type="presOf" srcId="{A1B6FB97-DD89-4662-A6D8-C9AA10CEE7EA}" destId="{1B1F7C35-EBE7-4D70-9810-D948B3C69B8E}" srcOrd="0" destOrd="8" presId="urn:microsoft.com/office/officeart/2005/8/layout/hList1"/>
    <dgm:cxn modelId="{020A7010-E391-43A6-BCD3-21C95A4C3287}" type="presOf" srcId="{4A244885-BCB2-42ED-B5FD-F3CB8537B03C}" destId="{1B1F7C35-EBE7-4D70-9810-D948B3C69B8E}" srcOrd="0" destOrd="3" presId="urn:microsoft.com/office/officeart/2005/8/layout/hList1"/>
    <dgm:cxn modelId="{3297B33F-9AEE-4A78-A8E1-CF79E5236CD6}" type="presOf" srcId="{7B19102F-D651-4CD7-B0E0-506CFF610BF9}" destId="{71B8B0E0-1523-46A0-BEAC-E159C62AEA47}" srcOrd="0" destOrd="5" presId="urn:microsoft.com/office/officeart/2005/8/layout/hList1"/>
    <dgm:cxn modelId="{487A85B6-8834-4763-BF48-F0125B4905B5}" type="presOf" srcId="{EC11B021-388F-4102-9503-6DCEC6E3B423}" destId="{AC6852DC-D603-4AC1-B1C2-000B208C2254}" srcOrd="0" destOrd="6" presId="urn:microsoft.com/office/officeart/2005/8/layout/hList1"/>
    <dgm:cxn modelId="{5162103F-650B-4C9C-94CD-9ACCEF1F7DBB}" srcId="{06E0706B-80AD-47B8-AD85-2530A4C1DC5C}" destId="{F9846DD0-60D9-43CC-A954-228618825E43}" srcOrd="1" destOrd="0" parTransId="{76490B1F-C680-4207-9613-E31C64083230}" sibTransId="{0BF6C7EC-B1C7-449B-94B3-04D210684245}"/>
    <dgm:cxn modelId="{B7BD3923-C0CC-4039-A80B-363EE6EFC74B}" srcId="{24871137-8288-4F9A-919A-AB547695EE8D}" destId="{195D835D-9FB6-4A4F-A08D-4A912ED3F051}" srcOrd="0" destOrd="0" parTransId="{C5D9C075-F95D-456C-9A1A-2365A172D0E9}" sibTransId="{6CE6F7A5-F08D-41DE-A04B-C645BC8E4DEB}"/>
    <dgm:cxn modelId="{4195DCF8-2BE6-403F-A1E0-A1DB3E446FD0}" type="presOf" srcId="{40E34222-7249-408D-8898-495E58A406A9}" destId="{1B1F7C35-EBE7-4D70-9810-D948B3C69B8E}" srcOrd="0" destOrd="10" presId="urn:microsoft.com/office/officeart/2005/8/layout/hList1"/>
    <dgm:cxn modelId="{636DC5C1-8BBE-476F-82BD-9A4072E566E3}" srcId="{24871137-8288-4F9A-919A-AB547695EE8D}" destId="{A1B6FB97-DD89-4662-A6D8-C9AA10CEE7EA}" srcOrd="8" destOrd="0" parTransId="{F28DD2AE-B8B2-4967-A7F1-C5FD5F8CE5D2}" sibTransId="{8A51D5FF-A1B9-411B-826B-5AC9249AEC91}"/>
    <dgm:cxn modelId="{A9595048-20A0-405B-803F-BCB6EF00114E}" type="presOf" srcId="{28DB30C8-0499-473A-ABE9-2DD94F10883A}" destId="{1B1F7C35-EBE7-4D70-9810-D948B3C69B8E}" srcOrd="0" destOrd="13" presId="urn:microsoft.com/office/officeart/2005/8/layout/hList1"/>
    <dgm:cxn modelId="{13E132DB-F311-4867-BEEE-C9AE6526721E}" type="presOf" srcId="{F9846DD0-60D9-43CC-A954-228618825E43}" destId="{71B8B0E0-1523-46A0-BEAC-E159C62AEA47}" srcOrd="0" destOrd="1" presId="urn:microsoft.com/office/officeart/2005/8/layout/hList1"/>
    <dgm:cxn modelId="{667621AA-2228-4B5C-88E1-4C59C682A154}" type="presOf" srcId="{699EE380-2ADF-4BE2-A39D-452CFDAD6B44}" destId="{71B8B0E0-1523-46A0-BEAC-E159C62AEA47}" srcOrd="0" destOrd="3" presId="urn:microsoft.com/office/officeart/2005/8/layout/hList1"/>
    <dgm:cxn modelId="{F3632C3B-347C-47E6-BB67-CF8E5922E891}" type="presOf" srcId="{061D26A1-8E1F-4777-9D95-96E14AFB87E1}" destId="{AC6852DC-D603-4AC1-B1C2-000B208C2254}" srcOrd="0" destOrd="4" presId="urn:microsoft.com/office/officeart/2005/8/layout/hList1"/>
    <dgm:cxn modelId="{44294131-C7F2-49FD-8809-B70D2393B1F7}" type="presOf" srcId="{24871137-8288-4F9A-919A-AB547695EE8D}" destId="{97B7ABB0-5073-4F54-ACEE-A0D0F5224113}" srcOrd="0" destOrd="0" presId="urn:microsoft.com/office/officeart/2005/8/layout/hList1"/>
    <dgm:cxn modelId="{EA657B1E-4D3E-4D10-9BB3-90D8376CC960}" srcId="{91B6F41D-DC90-42E7-AACD-07191189F0AE}" destId="{D0D71F9D-D6D9-4ECF-ACE0-C463BBA91FC7}" srcOrd="2" destOrd="0" parTransId="{B5984F01-9FEA-4016-9425-E4FBD23BEB34}" sibTransId="{EF11D9BB-C030-42C0-9639-40EDB963019A}"/>
    <dgm:cxn modelId="{65C8C7DA-F3FC-4F9A-9F41-E3CBE9EE0AD6}" type="presOf" srcId="{D0D71F9D-D6D9-4ECF-ACE0-C463BBA91FC7}" destId="{AC6852DC-D603-4AC1-B1C2-000B208C2254}" srcOrd="0" destOrd="2" presId="urn:microsoft.com/office/officeart/2005/8/layout/hList1"/>
    <dgm:cxn modelId="{FBAC41A8-34B9-4DBE-AC76-E29BA120E69C}" type="presOf" srcId="{E2E6E10C-FF36-482B-BCB5-33313FDE8336}" destId="{71B8B0E0-1523-46A0-BEAC-E159C62AEA47}" srcOrd="0" destOrd="0" presId="urn:microsoft.com/office/officeart/2005/8/layout/hList1"/>
    <dgm:cxn modelId="{FFEE205C-F74D-4100-9173-DA5EBD98EFBA}" type="presOf" srcId="{41CECA1F-2F05-4B1C-8DB0-E34C9C9C138C}" destId="{AC6852DC-D603-4AC1-B1C2-000B208C2254}" srcOrd="0" destOrd="1" presId="urn:microsoft.com/office/officeart/2005/8/layout/hList1"/>
    <dgm:cxn modelId="{77A71AB1-AF57-47E5-9EB5-227294579B87}" srcId="{24871137-8288-4F9A-919A-AB547695EE8D}" destId="{38609359-B622-45BB-A5CD-0637187C6916}" srcOrd="2" destOrd="0" parTransId="{0B81DF2D-5D44-4831-BEA0-290181CC5BA5}" sibTransId="{EDD4A609-F564-4509-BB57-22BC20154BB2}"/>
    <dgm:cxn modelId="{813DF49F-0491-4A13-976E-B5A6F3F665F3}" type="presOf" srcId="{31FC93A8-2E78-4345-8796-897764AA1C6E}" destId="{AC6852DC-D603-4AC1-B1C2-000B208C2254}" srcOrd="0" destOrd="3" presId="urn:microsoft.com/office/officeart/2005/8/layout/hList1"/>
    <dgm:cxn modelId="{CAD41E0D-1350-4923-909B-FF30F3703E29}" srcId="{89D2D57E-2FA3-47AC-99FB-DB75C3CD922D}" destId="{A7BE936E-A176-49A0-9A47-F25500FCA4A5}" srcOrd="0" destOrd="0" parTransId="{A3BA5DC1-7AA1-4706-A30B-B541E4AD18B1}" sibTransId="{0EFCE74C-B3E2-4D17-AA94-146B0BE0FB6D}"/>
    <dgm:cxn modelId="{A30D11D3-D42D-464F-9C1C-8FB7EC50FACA}" type="presOf" srcId="{B5B9653F-0573-4637-8194-FC31476CF9BC}" destId="{1B1F7C35-EBE7-4D70-9810-D948B3C69B8E}" srcOrd="0" destOrd="7" presId="urn:microsoft.com/office/officeart/2005/8/layout/hList1"/>
    <dgm:cxn modelId="{F338DDB5-315E-4B4B-AE34-CE3A5A90904D}" type="presParOf" srcId="{AF2DE41C-0BA0-4E39-9B6C-282BFAF5D03A}" destId="{25A46EF7-741E-486C-9678-A9AA6C2C1A6E}" srcOrd="0" destOrd="0" presId="urn:microsoft.com/office/officeart/2005/8/layout/hList1"/>
    <dgm:cxn modelId="{5CEDA3A1-5E30-4796-BC9F-E77E95AF2713}" type="presParOf" srcId="{25A46EF7-741E-486C-9678-A9AA6C2C1A6E}" destId="{DDB11D79-789C-4E33-9888-6E2D34F33AD2}" srcOrd="0" destOrd="0" presId="urn:microsoft.com/office/officeart/2005/8/layout/hList1"/>
    <dgm:cxn modelId="{66C518F0-95D7-4D27-9804-DCB33CD0B53B}" type="presParOf" srcId="{25A46EF7-741E-486C-9678-A9AA6C2C1A6E}" destId="{AC6852DC-D603-4AC1-B1C2-000B208C2254}" srcOrd="1" destOrd="0" presId="urn:microsoft.com/office/officeart/2005/8/layout/hList1"/>
    <dgm:cxn modelId="{8AA6ACC9-58E7-47BD-9A80-10BEC6CEEBD0}" type="presParOf" srcId="{AF2DE41C-0BA0-4E39-9B6C-282BFAF5D03A}" destId="{F8CEAF42-7AE6-4D54-865E-BDE56FC782A3}" srcOrd="1" destOrd="0" presId="urn:microsoft.com/office/officeart/2005/8/layout/hList1"/>
    <dgm:cxn modelId="{9B7757E2-AC3A-48C0-9B9E-DCEE93D9F21B}" type="presParOf" srcId="{AF2DE41C-0BA0-4E39-9B6C-282BFAF5D03A}" destId="{64DCF0BE-9E96-477D-ABED-50A5DCFCC2AA}" srcOrd="2" destOrd="0" presId="urn:microsoft.com/office/officeart/2005/8/layout/hList1"/>
    <dgm:cxn modelId="{2BC7E854-E896-44C1-83DC-C17CF0995A35}" type="presParOf" srcId="{64DCF0BE-9E96-477D-ABED-50A5DCFCC2AA}" destId="{506AE3CF-F313-46BB-9A09-97EEFE88D67F}" srcOrd="0" destOrd="0" presId="urn:microsoft.com/office/officeart/2005/8/layout/hList1"/>
    <dgm:cxn modelId="{0297BF01-A6DF-49DC-A779-232D60D6F14E}" type="presParOf" srcId="{64DCF0BE-9E96-477D-ABED-50A5DCFCC2AA}" destId="{71B8B0E0-1523-46A0-BEAC-E159C62AEA47}" srcOrd="1" destOrd="0" presId="urn:microsoft.com/office/officeart/2005/8/layout/hList1"/>
    <dgm:cxn modelId="{B4FFA6A5-AD0F-4F5B-BBD5-F0B173D34A2B}" type="presParOf" srcId="{AF2DE41C-0BA0-4E39-9B6C-282BFAF5D03A}" destId="{6DF37973-9F1A-4C17-86C6-CD3190A53622}" srcOrd="3" destOrd="0" presId="urn:microsoft.com/office/officeart/2005/8/layout/hList1"/>
    <dgm:cxn modelId="{8349547E-3AAE-42B0-AB0A-EAD4A58E3937}" type="presParOf" srcId="{AF2DE41C-0BA0-4E39-9B6C-282BFAF5D03A}" destId="{FE1D621C-E7BB-4738-B08B-F4F23CC7A9EE}" srcOrd="4" destOrd="0" presId="urn:microsoft.com/office/officeart/2005/8/layout/hList1"/>
    <dgm:cxn modelId="{F7E372CD-19F1-4647-9F5E-0AB2997D9AA2}" type="presParOf" srcId="{FE1D621C-E7BB-4738-B08B-F4F23CC7A9EE}" destId="{97B7ABB0-5073-4F54-ACEE-A0D0F5224113}" srcOrd="0" destOrd="0" presId="urn:microsoft.com/office/officeart/2005/8/layout/hList1"/>
    <dgm:cxn modelId="{74FF036A-1302-4A27-BA61-58439A892D0E}" type="presParOf" srcId="{FE1D621C-E7BB-4738-B08B-F4F23CC7A9EE}" destId="{1B1F7C35-EBE7-4D70-9810-D948B3C69B8E}" srcOrd="1" destOrd="0" presId="urn:microsoft.com/office/officeart/2005/8/layout/hList1"/>
    <dgm:cxn modelId="{ABD1A498-9EFE-41ED-A2D5-7339D5483DD9}" type="presParOf" srcId="{AF2DE41C-0BA0-4E39-9B6C-282BFAF5D03A}" destId="{ACAB1348-3CA6-4C0C-92F2-2E9FD5ADB44E}" srcOrd="5" destOrd="0" presId="urn:microsoft.com/office/officeart/2005/8/layout/hList1"/>
    <dgm:cxn modelId="{F7C13933-27AD-46CB-B5C9-92916BE516B2}" type="presParOf" srcId="{AF2DE41C-0BA0-4E39-9B6C-282BFAF5D03A}" destId="{10BE416D-FE01-40F3-8F3F-BA46B697AE78}" srcOrd="6" destOrd="0" presId="urn:microsoft.com/office/officeart/2005/8/layout/hList1"/>
    <dgm:cxn modelId="{D36E7E41-D39A-434E-BAB3-9A569680813D}" type="presParOf" srcId="{10BE416D-FE01-40F3-8F3F-BA46B697AE78}" destId="{ADE40ED1-6BE7-4C2B-8161-E505ACF2308F}" srcOrd="0" destOrd="0" presId="urn:microsoft.com/office/officeart/2005/8/layout/hList1"/>
    <dgm:cxn modelId="{EA0F2B9D-ECE1-4B20-9227-9BCBABE6529B}" type="presParOf" srcId="{10BE416D-FE01-40F3-8F3F-BA46B697AE78}" destId="{64F22599-040E-425A-B348-0A9A870F0673}"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B04449-FAD0-4052-9CAF-6772FCC56980}" type="datetimeFigureOut">
              <a:rPr lang="en-US" smtClean="0"/>
              <a:pPr/>
              <a:t>9/11/2017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43680F-4CFD-4D68-A9E1-2A1873D8C572}" type="slidenum">
              <a:rPr lang="en-US" smtClean="0"/>
              <a:pPr/>
              <a:t>‹#›</a:t>
            </a:fld>
            <a:endParaRPr lang="en-US"/>
          </a:p>
        </p:txBody>
      </p:sp>
    </p:spTree>
    <p:extLst>
      <p:ext uri="{BB962C8B-B14F-4D97-AF65-F5344CB8AC3E}">
        <p14:creationId xmlns:p14="http://schemas.microsoft.com/office/powerpoint/2010/main" val="822410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8CD495C-FC86-4E82-A8EA-B465103B66A9}" type="slidenum">
              <a:rPr lang="en-US" smtClean="0"/>
              <a:pPr/>
              <a:t>3</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E43680F-4CFD-4D68-A9E1-2A1873D8C572}" type="slidenum">
              <a:rPr lang="en-US" smtClean="0"/>
              <a:pPr/>
              <a:t>44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E43680F-4CFD-4D68-A9E1-2A1873D8C572}" type="slidenum">
              <a:rPr lang="en-US" smtClean="0"/>
              <a:pPr/>
              <a:t>57</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E43680F-4CFD-4D68-A9E1-2A1873D8C572}" type="slidenum">
              <a:rPr lang="en-US" smtClean="0"/>
              <a:pPr/>
              <a:t>59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E43680F-4CFD-4D68-A9E1-2A1873D8C572}" type="slidenum">
              <a:rPr lang="en-US" smtClean="0"/>
              <a:pPr/>
              <a:t>61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E43680F-4CFD-4D68-A9E1-2A1873D8C572}" type="slidenum">
              <a:rPr lang="en-US" smtClean="0"/>
              <a:pPr/>
              <a:t>63</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E43680F-4CFD-4D68-A9E1-2A1873D8C572}" type="slidenum">
              <a:rPr lang="en-US" smtClean="0"/>
              <a:pPr/>
              <a:t>65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E43680F-4CFD-4D68-A9E1-2A1873D8C572}" type="slidenum">
              <a:rPr lang="en-US" smtClean="0"/>
              <a:pPr/>
              <a:t>67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E43680F-4CFD-4D68-A9E1-2A1873D8C572}" type="slidenum">
              <a:rPr lang="en-US" smtClean="0"/>
              <a:pPr/>
              <a:t>69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ea typeface="ＭＳ Ｐゴシック" charset="-128"/>
            </a:endParaRPr>
          </a:p>
        </p:txBody>
      </p:sp>
      <p:sp>
        <p:nvSpPr>
          <p:cNvPr id="133124" name="Slide Number Placeholder 3"/>
          <p:cNvSpPr>
            <a:spLocks noGrp="1"/>
          </p:cNvSpPr>
          <p:nvPr>
            <p:ph type="sldNum" sz="quarter" idx="5"/>
          </p:nvPr>
        </p:nvSpPr>
        <p:spPr>
          <a:noFill/>
        </p:spPr>
        <p:txBody>
          <a:bodyPr/>
          <a:lstStyle/>
          <a:p>
            <a:fld id="{BF9CCF37-753F-4EBD-BA95-2B4556E5903E}" type="slidenum">
              <a:rPr lang="en-US" smtClean="0">
                <a:ea typeface="ＭＳ Ｐゴシック" charset="-128"/>
              </a:rPr>
              <a:pPr/>
              <a:t>17</a:t>
            </a:fld>
            <a:endParaRPr lang="en-US" smtClean="0">
              <a:ea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a:ln/>
        </p:spPr>
      </p:sp>
      <p:sp>
        <p:nvSpPr>
          <p:cNvPr id="173059" name="Notes Placeholder 2"/>
          <p:cNvSpPr>
            <a:spLocks noGrp="1"/>
          </p:cNvSpPr>
          <p:nvPr>
            <p:ph type="body" idx="1"/>
          </p:nvPr>
        </p:nvSpPr>
        <p:spPr>
          <a:noFill/>
          <a:ln/>
        </p:spPr>
        <p:txBody>
          <a:bodyPr/>
          <a:lstStyle/>
          <a:p>
            <a:endParaRPr lang="en-US" smtClean="0">
              <a:ea typeface="ＭＳ Ｐゴシック" charset="-128"/>
            </a:endParaRPr>
          </a:p>
        </p:txBody>
      </p:sp>
      <p:sp>
        <p:nvSpPr>
          <p:cNvPr id="173060" name="Slide Number Placeholder 3"/>
          <p:cNvSpPr>
            <a:spLocks noGrp="1"/>
          </p:cNvSpPr>
          <p:nvPr>
            <p:ph type="sldNum" sz="quarter" idx="5"/>
          </p:nvPr>
        </p:nvSpPr>
        <p:spPr>
          <a:noFill/>
        </p:spPr>
        <p:txBody>
          <a:bodyPr/>
          <a:lstStyle/>
          <a:p>
            <a:fld id="{77D312DE-7957-453E-A704-909B9D0202D8}" type="slidenum">
              <a:rPr lang="en-US" smtClean="0">
                <a:ea typeface="ＭＳ Ｐゴシック" charset="-128"/>
              </a:rPr>
              <a:pPr/>
              <a:t>19</a:t>
            </a:fld>
            <a:endParaRPr lang="en-US" smtClean="0">
              <a:ea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ln/>
        </p:spPr>
      </p:sp>
      <p:sp>
        <p:nvSpPr>
          <p:cNvPr id="185347" name="Notes Placeholder 2"/>
          <p:cNvSpPr>
            <a:spLocks noGrp="1"/>
          </p:cNvSpPr>
          <p:nvPr>
            <p:ph type="body" idx="1"/>
          </p:nvPr>
        </p:nvSpPr>
        <p:spPr>
          <a:noFill/>
          <a:ln/>
        </p:spPr>
        <p:txBody>
          <a:bodyPr/>
          <a:lstStyle/>
          <a:p>
            <a:endParaRPr lang="en-US" smtClean="0">
              <a:ea typeface="ＭＳ Ｐゴシック" charset="-128"/>
            </a:endParaRPr>
          </a:p>
        </p:txBody>
      </p:sp>
      <p:sp>
        <p:nvSpPr>
          <p:cNvPr id="185348" name="Slide Number Placeholder 3"/>
          <p:cNvSpPr>
            <a:spLocks noGrp="1"/>
          </p:cNvSpPr>
          <p:nvPr>
            <p:ph type="sldNum" sz="quarter" idx="5"/>
          </p:nvPr>
        </p:nvSpPr>
        <p:spPr>
          <a:noFill/>
        </p:spPr>
        <p:txBody>
          <a:bodyPr/>
          <a:lstStyle/>
          <a:p>
            <a:fld id="{7C8E30B4-C1AE-44E9-B5C1-7DE576E4AAE6}" type="slidenum">
              <a:rPr lang="en-US" smtClean="0">
                <a:ea typeface="ＭＳ Ｐゴシック" charset="-128"/>
              </a:rPr>
              <a:pPr/>
              <a:t>21</a:t>
            </a:fld>
            <a:endParaRPr lang="en-US" smtClean="0">
              <a:ea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E43680F-4CFD-4D68-A9E1-2A1873D8C572}" type="slidenum">
              <a:rPr lang="en-US" smtClean="0"/>
              <a:pPr/>
              <a:t>32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E43680F-4CFD-4D68-A9E1-2A1873D8C572}" type="slidenum">
              <a:rPr lang="en-US" smtClean="0"/>
              <a:pPr/>
              <a:t>34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E43680F-4CFD-4D68-A9E1-2A1873D8C572}" type="slidenum">
              <a:rPr lang="en-US" smtClean="0"/>
              <a:pPr/>
              <a:t>37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E43680F-4CFD-4D68-A9E1-2A1873D8C572}" type="slidenum">
              <a:rPr lang="en-US" smtClean="0"/>
              <a:pPr/>
              <a:t>38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E43680F-4CFD-4D68-A9E1-2A1873D8C572}" type="slidenum">
              <a:rPr lang="en-US" smtClean="0"/>
              <a:pPr/>
              <a:t>41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7A9F56A-661E-4B02-91C5-3D68748427AD}" type="datetimeFigureOut">
              <a:rPr lang="en-US" smtClean="0"/>
              <a:pPr/>
              <a:t>9/11/2017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9C885A-B811-4811-A788-5FB6CEE8D8F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A9F56A-661E-4B02-91C5-3D68748427AD}" type="datetimeFigureOut">
              <a:rPr lang="en-US" smtClean="0"/>
              <a:pPr/>
              <a:t>9/11/2017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9C885A-B811-4811-A788-5FB6CEE8D8F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A9F56A-661E-4B02-91C5-3D68748427AD}" type="datetimeFigureOut">
              <a:rPr lang="en-US" smtClean="0"/>
              <a:pPr/>
              <a:t>9/11/2017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9C885A-B811-4811-A788-5FB6CEE8D8F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A9F56A-661E-4B02-91C5-3D68748427AD}" type="datetimeFigureOut">
              <a:rPr lang="en-US" smtClean="0"/>
              <a:pPr/>
              <a:t>9/11/2017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9C885A-B811-4811-A788-5FB6CEE8D8F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A9F56A-661E-4B02-91C5-3D68748427AD}" type="datetimeFigureOut">
              <a:rPr lang="en-US" smtClean="0"/>
              <a:pPr/>
              <a:t>9/11/2017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9C885A-B811-4811-A788-5FB6CEE8D8F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7A9F56A-661E-4B02-91C5-3D68748427AD}" type="datetimeFigureOut">
              <a:rPr lang="en-US" smtClean="0"/>
              <a:pPr/>
              <a:t>9/11/2017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9C885A-B811-4811-A788-5FB6CEE8D8F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7A9F56A-661E-4B02-91C5-3D68748427AD}" type="datetimeFigureOut">
              <a:rPr lang="en-US" smtClean="0"/>
              <a:pPr/>
              <a:t>9/11/2017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9C885A-B811-4811-A788-5FB6CEE8D8F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7A9F56A-661E-4B02-91C5-3D68748427AD}" type="datetimeFigureOut">
              <a:rPr lang="en-US" smtClean="0"/>
              <a:pPr/>
              <a:t>9/11/2017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9C885A-B811-4811-A788-5FB6CEE8D8F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9F56A-661E-4B02-91C5-3D68748427AD}" type="datetimeFigureOut">
              <a:rPr lang="en-US" smtClean="0"/>
              <a:pPr/>
              <a:t>9/11/2017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9C885A-B811-4811-A788-5FB6CEE8D8F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A9F56A-661E-4B02-91C5-3D68748427AD}" type="datetimeFigureOut">
              <a:rPr lang="en-US" smtClean="0"/>
              <a:pPr/>
              <a:t>9/11/2017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9C885A-B811-4811-A788-5FB6CEE8D8F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A9F56A-661E-4B02-91C5-3D68748427AD}" type="datetimeFigureOut">
              <a:rPr lang="en-US" smtClean="0"/>
              <a:pPr/>
              <a:t>9/11/2017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9C885A-B811-4811-A788-5FB6CEE8D8F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A9F56A-661E-4B02-91C5-3D68748427AD}" type="datetimeFigureOut">
              <a:rPr lang="en-US" smtClean="0"/>
              <a:pPr/>
              <a:t>9/11/2017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9C885A-B811-4811-A788-5FB6CEE8D8F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3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72.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jpeg"/></Relationships>
</file>

<file path=ppt/slides/_rels/slide39.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42.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image" Target="../media/image89.jpeg"/><Relationship Id="rId1" Type="http://schemas.openxmlformats.org/officeDocument/2006/relationships/slideLayout" Target="../slideLayouts/slideLayout2.xml"/><Relationship Id="rId6" Type="http://schemas.openxmlformats.org/officeDocument/2006/relationships/image" Target="../media/image93.jpeg"/><Relationship Id="rId11" Type="http://schemas.openxmlformats.org/officeDocument/2006/relationships/image" Target="../media/image98.jpeg"/><Relationship Id="rId5" Type="http://schemas.openxmlformats.org/officeDocument/2006/relationships/image" Target="../media/image92.jpeg"/><Relationship Id="rId10" Type="http://schemas.openxmlformats.org/officeDocument/2006/relationships/image" Target="../media/image97.png"/><Relationship Id="rId4" Type="http://schemas.openxmlformats.org/officeDocument/2006/relationships/image" Target="../media/image91.jpeg"/><Relationship Id="rId9" Type="http://schemas.openxmlformats.org/officeDocument/2006/relationships/image" Target="../media/image96.jpeg"/></Relationships>
</file>

<file path=ppt/slides/_rels/slide4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30.jpeg"/><Relationship Id="rId4" Type="http://schemas.openxmlformats.org/officeDocument/2006/relationships/image" Target="../media/image129.jpeg"/></Relationships>
</file>

<file path=ppt/slides/_rels/slide6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png"/><Relationship Id="rId1" Type="http://schemas.openxmlformats.org/officeDocument/2006/relationships/slideLayout" Target="../slideLayouts/slideLayout7.xml"/><Relationship Id="rId4" Type="http://schemas.openxmlformats.org/officeDocument/2006/relationships/image" Target="../media/image133.png"/></Relationships>
</file>

<file path=ppt/slides/_rels/slide6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jpeg"/><Relationship Id="rId1" Type="http://schemas.openxmlformats.org/officeDocument/2006/relationships/slideLayout" Target="../slideLayouts/slideLayout7.xml"/><Relationship Id="rId4" Type="http://schemas.openxmlformats.org/officeDocument/2006/relationships/image" Target="../media/image137.png"/></Relationships>
</file>

<file path=ppt/slides/_rels/slide6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43.jpeg"/><Relationship Id="rId4" Type="http://schemas.openxmlformats.org/officeDocument/2006/relationships/image" Target="../media/image142.jpeg"/></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ssure Training Skin care 21.05.14.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9.JPG"/>
          <p:cNvPicPr>
            <a:picLocks noChangeAspect="1"/>
          </p:cNvPicPr>
          <p:nvPr/>
        </p:nvPicPr>
        <p:blipFill>
          <a:blip r:embed="rId2" cstate="email"/>
          <a:srcRect/>
          <a:stretch>
            <a:fillRect/>
          </a:stretch>
        </p:blipFill>
        <p:spPr>
          <a:xfrm>
            <a:off x="0" y="0"/>
            <a:ext cx="9144000" cy="64008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168235" y="2362200"/>
            <a:ext cx="4724400" cy="2133600"/>
          </a:xfrm>
          <a:prstGeom prst="rect">
            <a:avLst/>
          </a:prstGeom>
        </p:spPr>
        <p:txBody>
          <a:bodyPr>
            <a:noAutofit/>
          </a:bodyPr>
          <a:lstStyle/>
          <a:p>
            <a:pPr marL="0" marR="0" lvl="0" indent="0" algn="ctr" defTabSz="914400" rtl="0" eaLnBrk="1" fontAlgn="auto" latinLnBrk="0" hangingPunct="1">
              <a:lnSpc>
                <a:spcPts val="7600"/>
              </a:lnSpc>
              <a:spcBef>
                <a:spcPct val="0"/>
              </a:spcBef>
              <a:spcAft>
                <a:spcPts val="0"/>
              </a:spcAft>
              <a:buClrTx/>
              <a:buSzTx/>
              <a:buFontTx/>
              <a:buNone/>
              <a:tabLst/>
              <a:defRPr/>
            </a:pPr>
            <a:r>
              <a:rPr kumimoji="0" lang="en-US" sz="7200" i="0" u="none" strike="noStrike" kern="1200" cap="none" spc="0" normalizeH="0" baseline="0" noProof="0" dirty="0" smtClean="0">
                <a:ln>
                  <a:noFill/>
                </a:ln>
                <a:solidFill>
                  <a:srgbClr val="E278A0"/>
                </a:solidFill>
                <a:effectLst/>
                <a:uLnTx/>
                <a:uFillTx/>
                <a:latin typeface="Times New Roman" pitchFamily="18" charset="0"/>
                <a:ea typeface="+mj-ea"/>
                <a:cs typeface="Times New Roman" pitchFamily="18" charset="0"/>
              </a:rPr>
              <a:t>Skin Care Basics</a:t>
            </a:r>
            <a:endParaRPr kumimoji="0" lang="en-US" sz="7200" i="0" u="none" strike="noStrike" kern="1200" cap="none" spc="0" normalizeH="0" baseline="0" noProof="0" dirty="0">
              <a:ln>
                <a:noFill/>
              </a:ln>
              <a:solidFill>
                <a:srgbClr val="E278A0"/>
              </a:solidFill>
              <a:effectLst/>
              <a:uLnTx/>
              <a:uFillTx/>
              <a:latin typeface="Times New Roman" pitchFamily="18" charset="0"/>
              <a:ea typeface="+mj-ea"/>
              <a:cs typeface="Times New Roman" pitchFamily="18" charset="0"/>
            </a:endParaRPr>
          </a:p>
        </p:txBody>
      </p:sp>
      <p:pic>
        <p:nvPicPr>
          <p:cNvPr id="3" name="Picture 2" descr="17657830_xl.jpg"/>
          <p:cNvPicPr>
            <a:picLocks noChangeAspect="1"/>
          </p:cNvPicPr>
          <p:nvPr/>
        </p:nvPicPr>
        <p:blipFill>
          <a:blip r:embed="rId2" cstate="email"/>
          <a:srcRect/>
          <a:stretch>
            <a:fillRect/>
          </a:stretch>
        </p:blipFill>
        <p:spPr>
          <a:xfrm>
            <a:off x="7017191" y="76200"/>
            <a:ext cx="2126809" cy="6248400"/>
          </a:xfrm>
          <a:prstGeom prst="rect">
            <a:avLst/>
          </a:prstGeom>
        </p:spPr>
      </p:pic>
      <p:pic>
        <p:nvPicPr>
          <p:cNvPr id="4" name="Picture 3" descr="17657830_xl.jpg"/>
          <p:cNvPicPr>
            <a:picLocks noChangeAspect="1"/>
          </p:cNvPicPr>
          <p:nvPr/>
        </p:nvPicPr>
        <p:blipFill>
          <a:blip r:embed="rId3" cstate="email"/>
          <a:srcRect/>
          <a:stretch>
            <a:fillRect/>
          </a:stretch>
        </p:blipFill>
        <p:spPr>
          <a:xfrm>
            <a:off x="0" y="76200"/>
            <a:ext cx="2050609" cy="62484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ook Years Younger!"/>
          <p:cNvPicPr>
            <a:picLocks noChangeAspect="1" noChangeArrowheads="1"/>
          </p:cNvPicPr>
          <p:nvPr/>
        </p:nvPicPr>
        <p:blipFill>
          <a:blip r:embed="rId2" cstate="email"/>
          <a:srcRect/>
          <a:stretch>
            <a:fillRect/>
          </a:stretch>
        </p:blipFill>
        <p:spPr bwMode="auto">
          <a:xfrm>
            <a:off x="5714300" y="1752600"/>
            <a:ext cx="3429700" cy="4572000"/>
          </a:xfrm>
          <a:prstGeom prst="rect">
            <a:avLst/>
          </a:prstGeom>
          <a:noFill/>
        </p:spPr>
      </p:pic>
      <p:sp>
        <p:nvSpPr>
          <p:cNvPr id="6" name="Rounded Rectangle 5"/>
          <p:cNvSpPr/>
          <p:nvPr/>
        </p:nvSpPr>
        <p:spPr>
          <a:xfrm>
            <a:off x="1981200" y="381000"/>
            <a:ext cx="5181600" cy="762000"/>
          </a:xfrm>
          <a:prstGeom prst="roundRect">
            <a:avLst>
              <a:gd name="adj" fmla="val 27286"/>
            </a:avLst>
          </a:prstGeom>
          <a:ln>
            <a:no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IN" dirty="0"/>
          </a:p>
        </p:txBody>
      </p:sp>
      <p:sp>
        <p:nvSpPr>
          <p:cNvPr id="2" name="Title 1"/>
          <p:cNvSpPr>
            <a:spLocks noGrp="1"/>
          </p:cNvSpPr>
          <p:nvPr>
            <p:ph type="title"/>
          </p:nvPr>
        </p:nvSpPr>
        <p:spPr>
          <a:xfrm>
            <a:off x="2514600" y="396876"/>
            <a:ext cx="4114800" cy="746124"/>
          </a:xfrm>
        </p:spPr>
        <p:txBody>
          <a:bodyPr>
            <a:normAutofit/>
          </a:bodyPr>
          <a:lstStyle/>
          <a:p>
            <a:r>
              <a:rPr lang="en-US" sz="4000" b="1" dirty="0" smtClean="0">
                <a:solidFill>
                  <a:srgbClr val="E278A0"/>
                </a:solidFill>
                <a:latin typeface="Times New Roman" pitchFamily="18" charset="0"/>
                <a:cs typeface="Times New Roman" pitchFamily="18" charset="0"/>
              </a:rPr>
              <a:t>Skin Care Basics</a:t>
            </a:r>
            <a:endParaRPr lang="en-US" sz="4000" b="1" dirty="0">
              <a:solidFill>
                <a:srgbClr val="E278A0"/>
              </a:solidFill>
              <a:latin typeface="Times New Roman" pitchFamily="18" charset="0"/>
              <a:cs typeface="Times New Roman" pitchFamily="18" charset="0"/>
            </a:endParaRPr>
          </a:p>
        </p:txBody>
      </p:sp>
      <p:sp>
        <p:nvSpPr>
          <p:cNvPr id="3" name="Content Placeholder 2"/>
          <p:cNvSpPr>
            <a:spLocks noGrp="1"/>
          </p:cNvSpPr>
          <p:nvPr>
            <p:ph idx="1"/>
          </p:nvPr>
        </p:nvSpPr>
        <p:spPr>
          <a:xfrm>
            <a:off x="381000" y="1447800"/>
            <a:ext cx="6477000" cy="4876800"/>
          </a:xfrm>
        </p:spPr>
        <p:txBody>
          <a:bodyPr>
            <a:normAutofit/>
          </a:bodyPr>
          <a:lstStyle/>
          <a:p>
            <a:pPr>
              <a:lnSpc>
                <a:spcPct val="110000"/>
              </a:lnSpc>
              <a:spcBef>
                <a:spcPts val="1200"/>
              </a:spcBef>
              <a:defRPr/>
            </a:pPr>
            <a:r>
              <a:rPr lang="en-US" sz="1800" dirty="0">
                <a:solidFill>
                  <a:schemeClr val="tx1">
                    <a:lumMod val="65000"/>
                    <a:lumOff val="35000"/>
                  </a:schemeClr>
                </a:solidFill>
                <a:cs typeface="Times New Roman" pitchFamily="18" charset="0"/>
              </a:rPr>
              <a:t>A proper skin care regimen is </a:t>
            </a:r>
            <a:r>
              <a:rPr lang="en-US" sz="1800" dirty="0" smtClean="0">
                <a:solidFill>
                  <a:schemeClr val="tx1">
                    <a:lumMod val="65000"/>
                    <a:lumOff val="35000"/>
                  </a:schemeClr>
                </a:solidFill>
                <a:cs typeface="Times New Roman" pitchFamily="18" charset="0"/>
              </a:rPr>
              <a:t>important to maintain </a:t>
            </a:r>
            <a:r>
              <a:rPr lang="en-US" sz="1800" dirty="0">
                <a:solidFill>
                  <a:schemeClr val="tx1">
                    <a:lumMod val="65000"/>
                    <a:lumOff val="35000"/>
                  </a:schemeClr>
                </a:solidFill>
                <a:cs typeface="Times New Roman" pitchFamily="18" charset="0"/>
              </a:rPr>
              <a:t>health of your skin </a:t>
            </a:r>
          </a:p>
          <a:p>
            <a:pPr>
              <a:lnSpc>
                <a:spcPct val="110000"/>
              </a:lnSpc>
              <a:spcBef>
                <a:spcPts val="1200"/>
              </a:spcBef>
              <a:defRPr/>
            </a:pPr>
            <a:r>
              <a:rPr lang="en-US" sz="1800" dirty="0">
                <a:solidFill>
                  <a:schemeClr val="tx1">
                    <a:lumMod val="65000"/>
                    <a:lumOff val="35000"/>
                  </a:schemeClr>
                </a:solidFill>
                <a:cs typeface="Times New Roman" pitchFamily="18" charset="0"/>
              </a:rPr>
              <a:t>Different skin types have different skin care needs</a:t>
            </a:r>
          </a:p>
          <a:p>
            <a:pPr>
              <a:lnSpc>
                <a:spcPct val="110000"/>
              </a:lnSpc>
              <a:spcBef>
                <a:spcPts val="1200"/>
              </a:spcBef>
              <a:defRPr/>
            </a:pPr>
            <a:r>
              <a:rPr lang="en-US" sz="1800" dirty="0">
                <a:solidFill>
                  <a:schemeClr val="tx1">
                    <a:lumMod val="65000"/>
                    <a:lumOff val="35000"/>
                  </a:schemeClr>
                </a:solidFill>
                <a:cs typeface="Times New Roman" pitchFamily="18" charset="0"/>
              </a:rPr>
              <a:t>Every effective regimen must include </a:t>
            </a:r>
            <a:r>
              <a:rPr lang="en-US" sz="1800" dirty="0" smtClean="0">
                <a:solidFill>
                  <a:schemeClr val="tx1">
                    <a:lumMod val="65000"/>
                    <a:lumOff val="35000"/>
                  </a:schemeClr>
                </a:solidFill>
                <a:cs typeface="Times New Roman" pitchFamily="18" charset="0"/>
              </a:rPr>
              <a:t>3 </a:t>
            </a:r>
            <a:r>
              <a:rPr lang="en-US" sz="1800" dirty="0">
                <a:solidFill>
                  <a:schemeClr val="tx1">
                    <a:lumMod val="65000"/>
                    <a:lumOff val="35000"/>
                  </a:schemeClr>
                </a:solidFill>
                <a:cs typeface="Times New Roman" pitchFamily="18" charset="0"/>
              </a:rPr>
              <a:t>fundamental elements</a:t>
            </a:r>
          </a:p>
          <a:p>
            <a:pPr lvl="1">
              <a:lnSpc>
                <a:spcPct val="110000"/>
              </a:lnSpc>
              <a:spcBef>
                <a:spcPts val="1200"/>
              </a:spcBef>
              <a:defRPr/>
            </a:pPr>
            <a:r>
              <a:rPr lang="en-US" sz="1600" b="1" dirty="0" smtClean="0">
                <a:solidFill>
                  <a:schemeClr val="tx1">
                    <a:lumMod val="65000"/>
                    <a:lumOff val="35000"/>
                  </a:schemeClr>
                </a:solidFill>
                <a:cs typeface="Times New Roman" pitchFamily="18" charset="0"/>
              </a:rPr>
              <a:t>Prevention</a:t>
            </a:r>
            <a:r>
              <a:rPr lang="en-US" sz="1600" dirty="0" smtClean="0">
                <a:solidFill>
                  <a:schemeClr val="tx1">
                    <a:lumMod val="65000"/>
                    <a:lumOff val="35000"/>
                  </a:schemeClr>
                </a:solidFill>
                <a:cs typeface="Times New Roman" pitchFamily="18" charset="0"/>
              </a:rPr>
              <a:t> </a:t>
            </a:r>
            <a:r>
              <a:rPr lang="en-US" sz="1600" dirty="0">
                <a:solidFill>
                  <a:schemeClr val="tx1">
                    <a:lumMod val="65000"/>
                    <a:lumOff val="35000"/>
                  </a:schemeClr>
                </a:solidFill>
                <a:cs typeface="Times New Roman" pitchFamily="18" charset="0"/>
              </a:rPr>
              <a:t>of accelerated skin ageing </a:t>
            </a:r>
          </a:p>
          <a:p>
            <a:pPr lvl="1">
              <a:lnSpc>
                <a:spcPct val="110000"/>
              </a:lnSpc>
              <a:spcBef>
                <a:spcPts val="1200"/>
              </a:spcBef>
              <a:defRPr/>
            </a:pPr>
            <a:r>
              <a:rPr lang="en-US" sz="1600" b="1" dirty="0">
                <a:solidFill>
                  <a:schemeClr val="tx1">
                    <a:lumMod val="65000"/>
                    <a:lumOff val="35000"/>
                  </a:schemeClr>
                </a:solidFill>
                <a:cs typeface="Times New Roman" pitchFamily="18" charset="0"/>
              </a:rPr>
              <a:t>Protection</a:t>
            </a:r>
            <a:r>
              <a:rPr lang="en-US" sz="1600" dirty="0">
                <a:solidFill>
                  <a:schemeClr val="tx1">
                    <a:lumMod val="65000"/>
                    <a:lumOff val="35000"/>
                  </a:schemeClr>
                </a:solidFill>
                <a:cs typeface="Times New Roman" pitchFamily="18" charset="0"/>
              </a:rPr>
              <a:t> from sun damage and environmental pollution</a:t>
            </a:r>
          </a:p>
          <a:p>
            <a:pPr lvl="1">
              <a:lnSpc>
                <a:spcPct val="110000"/>
              </a:lnSpc>
              <a:spcBef>
                <a:spcPts val="1200"/>
              </a:spcBef>
              <a:defRPr/>
            </a:pPr>
            <a:r>
              <a:rPr lang="en-US" sz="1600" b="1" dirty="0">
                <a:solidFill>
                  <a:schemeClr val="tx1">
                    <a:lumMod val="65000"/>
                    <a:lumOff val="35000"/>
                  </a:schemeClr>
                </a:solidFill>
                <a:cs typeface="Times New Roman" pitchFamily="18" charset="0"/>
              </a:rPr>
              <a:t>Correction </a:t>
            </a:r>
            <a:r>
              <a:rPr lang="en-US" sz="1600" dirty="0">
                <a:solidFill>
                  <a:schemeClr val="tx1">
                    <a:lumMod val="65000"/>
                    <a:lumOff val="35000"/>
                  </a:schemeClr>
                </a:solidFill>
                <a:cs typeface="Times New Roman" pitchFamily="18" charset="0"/>
              </a:rPr>
              <a:t>of lines, wrinkles, discoloration, spots and blemishes</a:t>
            </a:r>
          </a:p>
          <a:p>
            <a:pPr>
              <a:lnSpc>
                <a:spcPct val="110000"/>
              </a:lnSpc>
              <a:spcBef>
                <a:spcPts val="1200"/>
              </a:spcBef>
            </a:pPr>
            <a:endParaRPr lang="en-US" sz="1600" dirty="0">
              <a:solidFill>
                <a:schemeClr val="tx1">
                  <a:lumMod val="65000"/>
                  <a:lumOff val="35000"/>
                </a:schemeClr>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http://www.jewishexponent.com/sites/default/files/styles/facebook_og-image/public/article/main_image/washing%20face_opt.jpeg?itok=ohGKeC3T"/>
          <p:cNvPicPr>
            <a:picLocks noChangeAspect="1" noChangeArrowheads="1"/>
          </p:cNvPicPr>
          <p:nvPr/>
        </p:nvPicPr>
        <p:blipFill>
          <a:blip r:embed="rId2" cstate="email"/>
          <a:srcRect/>
          <a:stretch>
            <a:fillRect/>
          </a:stretch>
        </p:blipFill>
        <p:spPr bwMode="auto">
          <a:xfrm>
            <a:off x="5943600" y="1519193"/>
            <a:ext cx="3200400" cy="4805407"/>
          </a:xfrm>
          <a:prstGeom prst="rect">
            <a:avLst/>
          </a:prstGeom>
          <a:noFill/>
        </p:spPr>
      </p:pic>
      <p:sp>
        <p:nvSpPr>
          <p:cNvPr id="3" name="Content Placeholder 2"/>
          <p:cNvSpPr>
            <a:spLocks noGrp="1"/>
          </p:cNvSpPr>
          <p:nvPr>
            <p:ph idx="1"/>
          </p:nvPr>
        </p:nvSpPr>
        <p:spPr>
          <a:xfrm>
            <a:off x="457200" y="1524000"/>
            <a:ext cx="5334000" cy="4525963"/>
          </a:xfrm>
        </p:spPr>
        <p:txBody>
          <a:bodyPr>
            <a:normAutofit/>
          </a:bodyPr>
          <a:lstStyle/>
          <a:p>
            <a:pPr>
              <a:spcBef>
                <a:spcPts val="1200"/>
              </a:spcBef>
            </a:pPr>
            <a:r>
              <a:rPr lang="en-US" sz="1800" dirty="0" smtClean="0">
                <a:solidFill>
                  <a:schemeClr val="tx1">
                    <a:lumMod val="65000"/>
                    <a:lumOff val="35000"/>
                  </a:schemeClr>
                </a:solidFill>
              </a:rPr>
              <a:t>Your daily regimen is highly dependent on your skin type, condition and age</a:t>
            </a:r>
          </a:p>
          <a:p>
            <a:pPr>
              <a:spcBef>
                <a:spcPts val="1200"/>
              </a:spcBef>
            </a:pPr>
            <a:r>
              <a:rPr lang="en-US" sz="1800" dirty="0" smtClean="0">
                <a:solidFill>
                  <a:schemeClr val="tx1">
                    <a:lumMod val="65000"/>
                    <a:lumOff val="35000"/>
                  </a:schemeClr>
                </a:solidFill>
              </a:rPr>
              <a:t>A basic regimen must consist of the following:</a:t>
            </a:r>
          </a:p>
        </p:txBody>
      </p:sp>
      <p:sp>
        <p:nvSpPr>
          <p:cNvPr id="8" name="Rounded Rectangle 7"/>
          <p:cNvSpPr/>
          <p:nvPr/>
        </p:nvSpPr>
        <p:spPr>
          <a:xfrm>
            <a:off x="1981200" y="381000"/>
            <a:ext cx="5181600" cy="762000"/>
          </a:xfrm>
          <a:prstGeom prst="roundRect">
            <a:avLst>
              <a:gd name="adj" fmla="val 27286"/>
            </a:avLst>
          </a:prstGeom>
          <a:ln>
            <a:no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IN" dirty="0"/>
          </a:p>
        </p:txBody>
      </p:sp>
      <p:sp>
        <p:nvSpPr>
          <p:cNvPr id="9" name="Title 1"/>
          <p:cNvSpPr>
            <a:spLocks noGrp="1"/>
          </p:cNvSpPr>
          <p:nvPr>
            <p:ph type="title"/>
          </p:nvPr>
        </p:nvSpPr>
        <p:spPr>
          <a:xfrm>
            <a:off x="2667000" y="396876"/>
            <a:ext cx="3810000" cy="746124"/>
          </a:xfrm>
        </p:spPr>
        <p:txBody>
          <a:bodyPr>
            <a:noAutofit/>
          </a:bodyPr>
          <a:lstStyle/>
          <a:p>
            <a:r>
              <a:rPr lang="en-US" b="1" dirty="0" smtClean="0">
                <a:solidFill>
                  <a:srgbClr val="E278A0"/>
                </a:solidFill>
                <a:latin typeface="Times New Roman" pitchFamily="18" charset="0"/>
                <a:cs typeface="Times New Roman" pitchFamily="18" charset="0"/>
              </a:rPr>
              <a:t>Basic Regimen</a:t>
            </a:r>
            <a:endParaRPr lang="en-US" b="1" dirty="0">
              <a:solidFill>
                <a:srgbClr val="E278A0"/>
              </a:solidFill>
              <a:latin typeface="Times New Roman" pitchFamily="18" charset="0"/>
              <a:cs typeface="Times New Roman" pitchFamily="18" charset="0"/>
            </a:endParaRPr>
          </a:p>
        </p:txBody>
      </p:sp>
      <p:graphicFrame>
        <p:nvGraphicFramePr>
          <p:cNvPr id="6" name="Table 5"/>
          <p:cNvGraphicFramePr>
            <a:graphicFrameLocks noGrp="1"/>
          </p:cNvGraphicFramePr>
          <p:nvPr/>
        </p:nvGraphicFramePr>
        <p:xfrm>
          <a:off x="914400" y="3200400"/>
          <a:ext cx="5105401" cy="2225040"/>
        </p:xfrm>
        <a:graphic>
          <a:graphicData uri="http://schemas.openxmlformats.org/drawingml/2006/table">
            <a:tbl>
              <a:tblPr firstRow="1" bandRow="1">
                <a:tableStyleId>{5DA37D80-6434-44D0-A028-1B22A696006F}</a:tableStyleId>
              </a:tblPr>
              <a:tblGrid>
                <a:gridCol w="1467803"/>
                <a:gridCol w="3637598"/>
              </a:tblGrid>
              <a:tr h="370840">
                <a:tc>
                  <a:txBody>
                    <a:bodyPr/>
                    <a:lstStyle/>
                    <a:p>
                      <a:r>
                        <a:rPr lang="en-US" dirty="0" smtClean="0"/>
                        <a:t>Regimen</a:t>
                      </a:r>
                      <a:endParaRPr lang="en-US" dirty="0"/>
                    </a:p>
                  </a:txBody>
                  <a:tcPr/>
                </a:tc>
                <a:tc>
                  <a:txBody>
                    <a:bodyPr/>
                    <a:lstStyle/>
                    <a:p>
                      <a:r>
                        <a:rPr lang="en-US" dirty="0" smtClean="0"/>
                        <a:t>Frequency</a:t>
                      </a:r>
                      <a:endParaRPr lang="en-US" dirty="0"/>
                    </a:p>
                  </a:txBody>
                  <a:tcPr/>
                </a:tc>
              </a:tr>
              <a:tr h="370840">
                <a:tc>
                  <a:txBody>
                    <a:bodyPr/>
                    <a:lstStyle/>
                    <a:p>
                      <a:r>
                        <a:rPr lang="en-US" dirty="0" smtClean="0"/>
                        <a:t>Cleanser</a:t>
                      </a:r>
                      <a:endParaRPr lang="en-US" dirty="0">
                        <a:solidFill>
                          <a:schemeClr val="tx1">
                            <a:lumMod val="75000"/>
                            <a:lumOff val="25000"/>
                          </a:schemeClr>
                        </a:solidFill>
                      </a:endParaRPr>
                    </a:p>
                  </a:txBody>
                  <a:tcPr/>
                </a:tc>
                <a:tc>
                  <a:txBody>
                    <a:bodyPr/>
                    <a:lstStyle/>
                    <a:p>
                      <a:r>
                        <a:rPr lang="en-US" dirty="0" smtClean="0"/>
                        <a:t>Everyday</a:t>
                      </a:r>
                      <a:endParaRPr lang="en-US" dirty="0">
                        <a:solidFill>
                          <a:schemeClr val="tx1">
                            <a:lumMod val="75000"/>
                            <a:lumOff val="25000"/>
                          </a:schemeClr>
                        </a:solidFill>
                      </a:endParaRPr>
                    </a:p>
                  </a:txBody>
                  <a:tcPr/>
                </a:tc>
              </a:tr>
              <a:tr h="370840">
                <a:tc>
                  <a:txBody>
                    <a:bodyPr/>
                    <a:lstStyle/>
                    <a:p>
                      <a:r>
                        <a:rPr lang="en-US" dirty="0" smtClean="0"/>
                        <a:t>Toner </a:t>
                      </a:r>
                      <a:endParaRPr lang="en-US" dirty="0">
                        <a:solidFill>
                          <a:schemeClr val="tx1">
                            <a:lumMod val="75000"/>
                            <a:lumOff val="25000"/>
                          </a:schemeClr>
                        </a:solidFill>
                      </a:endParaRPr>
                    </a:p>
                  </a:txBody>
                  <a:tcPr/>
                </a:tc>
                <a:tc>
                  <a:txBody>
                    <a:bodyPr/>
                    <a:lstStyle/>
                    <a:p>
                      <a:r>
                        <a:rPr lang="en-US" dirty="0" smtClean="0"/>
                        <a:t>Everyday</a:t>
                      </a:r>
                      <a:endParaRPr lang="en-US" dirty="0">
                        <a:solidFill>
                          <a:schemeClr val="tx1">
                            <a:lumMod val="75000"/>
                            <a:lumOff val="25000"/>
                          </a:schemeClr>
                        </a:solidFill>
                      </a:endParaRPr>
                    </a:p>
                  </a:txBody>
                  <a:tcPr/>
                </a:tc>
              </a:tr>
              <a:tr h="370840">
                <a:tc>
                  <a:txBody>
                    <a:bodyPr/>
                    <a:lstStyle/>
                    <a:p>
                      <a:r>
                        <a:rPr lang="en-US" dirty="0" smtClean="0"/>
                        <a:t>Exfoliation</a:t>
                      </a:r>
                      <a:endParaRPr lang="en-US" dirty="0">
                        <a:solidFill>
                          <a:schemeClr val="tx1">
                            <a:lumMod val="75000"/>
                            <a:lumOff val="25000"/>
                          </a:schemeClr>
                        </a:solidFill>
                      </a:endParaRPr>
                    </a:p>
                  </a:txBody>
                  <a:tcPr/>
                </a:tc>
                <a:tc>
                  <a:txBody>
                    <a:bodyPr/>
                    <a:lstStyle/>
                    <a:p>
                      <a:r>
                        <a:rPr lang="en-US" dirty="0" smtClean="0"/>
                        <a:t>Once or</a:t>
                      </a:r>
                      <a:r>
                        <a:rPr lang="en-US" baseline="0" dirty="0" smtClean="0"/>
                        <a:t> Twice a week</a:t>
                      </a:r>
                      <a:endParaRPr lang="en-US" dirty="0">
                        <a:solidFill>
                          <a:schemeClr val="tx1">
                            <a:lumMod val="75000"/>
                            <a:lumOff val="25000"/>
                          </a:schemeClr>
                        </a:solidFill>
                      </a:endParaRPr>
                    </a:p>
                  </a:txBody>
                  <a:tcPr/>
                </a:tc>
              </a:tr>
              <a:tr h="370840">
                <a:tc>
                  <a:txBody>
                    <a:bodyPr/>
                    <a:lstStyle/>
                    <a:p>
                      <a:r>
                        <a:rPr lang="en-US" dirty="0" smtClean="0"/>
                        <a:t>Treatment </a:t>
                      </a:r>
                      <a:endParaRPr lang="en-US" dirty="0">
                        <a:solidFill>
                          <a:schemeClr val="tx1">
                            <a:lumMod val="75000"/>
                            <a:lumOff val="25000"/>
                          </a:schemeClr>
                        </a:solidFill>
                      </a:endParaRPr>
                    </a:p>
                  </a:txBody>
                  <a:tcPr/>
                </a:tc>
                <a:tc>
                  <a:txBody>
                    <a:bodyPr/>
                    <a:lstStyle/>
                    <a:p>
                      <a:r>
                        <a:rPr lang="en-US" dirty="0" smtClean="0"/>
                        <a:t>Everyday on targeted</a:t>
                      </a:r>
                      <a:r>
                        <a:rPr lang="en-US" baseline="0" dirty="0" smtClean="0"/>
                        <a:t> areas</a:t>
                      </a:r>
                      <a:endParaRPr lang="en-US" baseline="0" dirty="0" smtClean="0">
                        <a:solidFill>
                          <a:schemeClr val="tx1">
                            <a:lumMod val="75000"/>
                            <a:lumOff val="25000"/>
                          </a:schemeClr>
                        </a:solidFill>
                      </a:endParaRPr>
                    </a:p>
                  </a:txBody>
                  <a:tcPr/>
                </a:tc>
              </a:tr>
              <a:tr h="370840">
                <a:tc>
                  <a:txBody>
                    <a:bodyPr/>
                    <a:lstStyle/>
                    <a:p>
                      <a:r>
                        <a:rPr lang="en-US" dirty="0" smtClean="0"/>
                        <a:t>Moisturizer </a:t>
                      </a:r>
                      <a:endParaRPr lang="en-US" dirty="0">
                        <a:solidFill>
                          <a:schemeClr val="tx1">
                            <a:lumMod val="75000"/>
                            <a:lumOff val="25000"/>
                          </a:schemeClr>
                        </a:solidFill>
                      </a:endParaRPr>
                    </a:p>
                  </a:txBody>
                  <a:tcPr/>
                </a:tc>
                <a:tc>
                  <a:txBody>
                    <a:bodyPr/>
                    <a:lstStyle/>
                    <a:p>
                      <a:r>
                        <a:rPr lang="en-US" baseline="0" dirty="0" smtClean="0"/>
                        <a:t>Everyday (with day or night cream)</a:t>
                      </a:r>
                      <a:endParaRPr lang="en-US" baseline="0" dirty="0" smtClean="0">
                        <a:solidFill>
                          <a:schemeClr val="tx1">
                            <a:lumMod val="75000"/>
                            <a:lumOff val="25000"/>
                          </a:schemeClr>
                        </a:solidFill>
                      </a:endParaRPr>
                    </a:p>
                  </a:txBody>
                  <a:tcPr/>
                </a:tc>
              </a:tr>
            </a:tbl>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524000" y="381000"/>
            <a:ext cx="6096000" cy="762000"/>
          </a:xfrm>
          <a:prstGeom prst="roundRect">
            <a:avLst>
              <a:gd name="adj" fmla="val 27286"/>
            </a:avLst>
          </a:prstGeom>
          <a:ln>
            <a:no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IN" dirty="0"/>
          </a:p>
        </p:txBody>
      </p:sp>
      <p:sp>
        <p:nvSpPr>
          <p:cNvPr id="7" name="Title 1"/>
          <p:cNvSpPr>
            <a:spLocks noGrp="1"/>
          </p:cNvSpPr>
          <p:nvPr>
            <p:ph type="title"/>
          </p:nvPr>
        </p:nvSpPr>
        <p:spPr>
          <a:xfrm>
            <a:off x="2171700" y="388938"/>
            <a:ext cx="4800600" cy="746124"/>
          </a:xfrm>
        </p:spPr>
        <p:txBody>
          <a:bodyPr>
            <a:normAutofit fontScale="90000"/>
          </a:bodyPr>
          <a:lstStyle/>
          <a:p>
            <a:r>
              <a:rPr lang="en-US" sz="4000" b="1" dirty="0" smtClean="0">
                <a:solidFill>
                  <a:srgbClr val="E278A0"/>
                </a:solidFill>
                <a:latin typeface="Times New Roman" pitchFamily="18" charset="0"/>
                <a:cs typeface="Times New Roman" pitchFamily="18" charset="0"/>
              </a:rPr>
              <a:t>Know your Skin Type</a:t>
            </a:r>
            <a:endParaRPr lang="en-US" sz="4000" b="1" dirty="0">
              <a:solidFill>
                <a:srgbClr val="E278A0"/>
              </a:solidFill>
              <a:latin typeface="Times New Roman" pitchFamily="18" charset="0"/>
              <a:cs typeface="Times New Roman" pitchFamily="18" charset="0"/>
            </a:endParaRPr>
          </a:p>
        </p:txBody>
      </p:sp>
      <p:pic>
        <p:nvPicPr>
          <p:cNvPr id="74754" name="Picture 2" descr="http://zoomaruba.com/wp-content/uploads/2013/05/248037_527600270620373_278304370_n.jpg"/>
          <p:cNvPicPr>
            <a:picLocks noChangeAspect="1" noChangeArrowheads="1"/>
          </p:cNvPicPr>
          <p:nvPr/>
        </p:nvPicPr>
        <p:blipFill>
          <a:blip r:embed="rId2"/>
          <a:srcRect/>
          <a:stretch>
            <a:fillRect/>
          </a:stretch>
        </p:blipFill>
        <p:spPr bwMode="auto">
          <a:xfrm>
            <a:off x="178677" y="1531619"/>
            <a:ext cx="8812923" cy="4259581"/>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0" y="1447800"/>
          <a:ext cx="91440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ounded Rectangle 4"/>
          <p:cNvSpPr/>
          <p:nvPr/>
        </p:nvSpPr>
        <p:spPr>
          <a:xfrm>
            <a:off x="838200" y="381000"/>
            <a:ext cx="7467600" cy="762000"/>
          </a:xfrm>
          <a:prstGeom prst="roundRect">
            <a:avLst>
              <a:gd name="adj" fmla="val 27286"/>
            </a:avLst>
          </a:prstGeom>
          <a:ln>
            <a:no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6" name="Title 1"/>
          <p:cNvSpPr txBox="1">
            <a:spLocks/>
          </p:cNvSpPr>
          <p:nvPr/>
        </p:nvSpPr>
        <p:spPr>
          <a:xfrm>
            <a:off x="1143000" y="388938"/>
            <a:ext cx="6858000" cy="746124"/>
          </a:xfrm>
          <a:prstGeom prst="rect">
            <a:avLst/>
          </a:prstGeom>
        </p:spPr>
        <p:txBody>
          <a:bodyPr vert="horz" lIns="91440" tIns="45720" rIns="91440" bIns="45720" rtlCol="0" anchor="ctr">
            <a:normAutofit fontScale="77500" lnSpcReduction="20000"/>
          </a:bodyPr>
          <a:lstStyle/>
          <a:p>
            <a:pPr lvl="0" algn="ctr">
              <a:spcBef>
                <a:spcPct val="0"/>
              </a:spcBef>
              <a:defRPr/>
            </a:pPr>
            <a:r>
              <a:rPr lang="en-US" sz="4000" b="1" dirty="0" smtClean="0">
                <a:solidFill>
                  <a:srgbClr val="E278A0"/>
                </a:solidFill>
                <a:latin typeface="Times New Roman" pitchFamily="18" charset="0"/>
                <a:cs typeface="Times New Roman" pitchFamily="18" charset="0"/>
              </a:rPr>
              <a:t>New ASSURE Personal Care Portfolio</a:t>
            </a:r>
            <a:endParaRPr kumimoji="0" lang="en-US" sz="4000" b="1" i="0" u="none" strike="noStrike" kern="1200" cap="none" spc="0" normalizeH="0" baseline="0" noProof="0" dirty="0">
              <a:ln>
                <a:noFill/>
              </a:ln>
              <a:solidFill>
                <a:srgbClr val="E278A0"/>
              </a:solidFill>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838200" y="381000"/>
            <a:ext cx="7467600" cy="762000"/>
          </a:xfrm>
          <a:prstGeom prst="roundRect">
            <a:avLst>
              <a:gd name="adj" fmla="val 27286"/>
            </a:avLst>
          </a:prstGeom>
          <a:ln>
            <a:no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5" name="Title 1"/>
          <p:cNvSpPr txBox="1">
            <a:spLocks/>
          </p:cNvSpPr>
          <p:nvPr/>
        </p:nvSpPr>
        <p:spPr>
          <a:xfrm>
            <a:off x="1371600" y="388938"/>
            <a:ext cx="6400800" cy="746124"/>
          </a:xfrm>
          <a:prstGeom prst="rect">
            <a:avLst/>
          </a:prstGeom>
        </p:spPr>
        <p:txBody>
          <a:bodyPr vert="horz" lIns="91440" tIns="45720" rIns="91440" bIns="45720" rtlCol="0" anchor="ctr">
            <a:noAutofit/>
          </a:bodyPr>
          <a:lstStyle/>
          <a:p>
            <a:pPr lvl="0" algn="ctr">
              <a:spcBef>
                <a:spcPct val="0"/>
              </a:spcBef>
              <a:defRPr/>
            </a:pPr>
            <a:r>
              <a:rPr lang="en-US" sz="3600" b="1" dirty="0" smtClean="0">
                <a:solidFill>
                  <a:srgbClr val="E278A0"/>
                </a:solidFill>
                <a:latin typeface="Times New Roman" pitchFamily="18" charset="0"/>
                <a:cs typeface="Times New Roman" pitchFamily="18" charset="0"/>
              </a:rPr>
              <a:t>New ASSURE Face Care Range</a:t>
            </a:r>
            <a:endParaRPr kumimoji="0" lang="en-US" sz="3600" b="1" i="0" u="none" strike="noStrike" kern="1200" cap="none" spc="0" normalizeH="0" baseline="0" noProof="0" dirty="0">
              <a:ln>
                <a:noFill/>
              </a:ln>
              <a:solidFill>
                <a:srgbClr val="E278A0"/>
              </a:solidFill>
              <a:effectLst/>
              <a:uLnTx/>
              <a:uFillTx/>
              <a:latin typeface="Times New Roman" pitchFamily="18" charset="0"/>
              <a:ea typeface="+mj-ea"/>
              <a:cs typeface="Times New Roman" pitchFamily="18" charset="0"/>
            </a:endParaRPr>
          </a:p>
        </p:txBody>
      </p:sp>
      <p:pic>
        <p:nvPicPr>
          <p:cNvPr id="8" name="Picture 7" descr="Face Scrub.png"/>
          <p:cNvPicPr>
            <a:picLocks noChangeAspect="1"/>
          </p:cNvPicPr>
          <p:nvPr/>
        </p:nvPicPr>
        <p:blipFill>
          <a:blip r:embed="rId2" cstate="email"/>
          <a:stretch>
            <a:fillRect/>
          </a:stretch>
        </p:blipFill>
        <p:spPr>
          <a:xfrm>
            <a:off x="-228600" y="2026920"/>
            <a:ext cx="1534043" cy="2926080"/>
          </a:xfrm>
          <a:prstGeom prst="rect">
            <a:avLst/>
          </a:prstGeom>
        </p:spPr>
      </p:pic>
      <p:pic>
        <p:nvPicPr>
          <p:cNvPr id="9" name="Picture 8" descr="Face Wash.png"/>
          <p:cNvPicPr>
            <a:picLocks noChangeAspect="1"/>
          </p:cNvPicPr>
          <p:nvPr/>
        </p:nvPicPr>
        <p:blipFill>
          <a:blip r:embed="rId3" cstate="email"/>
          <a:stretch>
            <a:fillRect/>
          </a:stretch>
        </p:blipFill>
        <p:spPr>
          <a:xfrm>
            <a:off x="609600" y="2026920"/>
            <a:ext cx="1534275" cy="2926080"/>
          </a:xfrm>
          <a:prstGeom prst="rect">
            <a:avLst/>
          </a:prstGeom>
        </p:spPr>
      </p:pic>
      <p:pic>
        <p:nvPicPr>
          <p:cNvPr id="10" name="Picture 9" descr="Facial Massage Cream.png"/>
          <p:cNvPicPr>
            <a:picLocks noChangeAspect="1"/>
          </p:cNvPicPr>
          <p:nvPr/>
        </p:nvPicPr>
        <p:blipFill>
          <a:blip r:embed="rId4" cstate="email"/>
          <a:stretch>
            <a:fillRect/>
          </a:stretch>
        </p:blipFill>
        <p:spPr>
          <a:xfrm>
            <a:off x="1399310" y="2033845"/>
            <a:ext cx="1534275" cy="2926080"/>
          </a:xfrm>
          <a:prstGeom prst="rect">
            <a:avLst/>
          </a:prstGeom>
        </p:spPr>
      </p:pic>
      <p:pic>
        <p:nvPicPr>
          <p:cNvPr id="11" name="Picture 10" descr="Fairness Cream.png"/>
          <p:cNvPicPr>
            <a:picLocks noChangeAspect="1"/>
          </p:cNvPicPr>
          <p:nvPr/>
        </p:nvPicPr>
        <p:blipFill>
          <a:blip r:embed="rId5" cstate="email"/>
          <a:stretch>
            <a:fillRect/>
          </a:stretch>
        </p:blipFill>
        <p:spPr>
          <a:xfrm>
            <a:off x="2209800" y="2057399"/>
            <a:ext cx="1534275" cy="2926080"/>
          </a:xfrm>
          <a:prstGeom prst="rect">
            <a:avLst/>
          </a:prstGeom>
        </p:spPr>
      </p:pic>
      <p:pic>
        <p:nvPicPr>
          <p:cNvPr id="12" name="Picture 11" descr="Instant Glow FP.png"/>
          <p:cNvPicPr>
            <a:picLocks noChangeAspect="1"/>
          </p:cNvPicPr>
          <p:nvPr/>
        </p:nvPicPr>
        <p:blipFill>
          <a:blip r:embed="rId6" cstate="email"/>
          <a:stretch>
            <a:fillRect/>
          </a:stretch>
        </p:blipFill>
        <p:spPr>
          <a:xfrm>
            <a:off x="3058500" y="2071254"/>
            <a:ext cx="1534275" cy="2926080"/>
          </a:xfrm>
          <a:prstGeom prst="rect">
            <a:avLst/>
          </a:prstGeom>
        </p:spPr>
      </p:pic>
      <p:pic>
        <p:nvPicPr>
          <p:cNvPr id="13" name="Picture 12" descr="Night Cream.png"/>
          <p:cNvPicPr>
            <a:picLocks noChangeAspect="1"/>
          </p:cNvPicPr>
          <p:nvPr/>
        </p:nvPicPr>
        <p:blipFill>
          <a:blip r:embed="rId7" cstate="email"/>
          <a:stretch>
            <a:fillRect/>
          </a:stretch>
        </p:blipFill>
        <p:spPr>
          <a:xfrm>
            <a:off x="3889780" y="2057399"/>
            <a:ext cx="1534275" cy="2926080"/>
          </a:xfrm>
          <a:prstGeom prst="rect">
            <a:avLst/>
          </a:prstGeom>
        </p:spPr>
      </p:pic>
      <p:pic>
        <p:nvPicPr>
          <p:cNvPr id="14" name="Picture 13" descr="Sunscreen.png"/>
          <p:cNvPicPr>
            <a:picLocks noChangeAspect="1"/>
          </p:cNvPicPr>
          <p:nvPr/>
        </p:nvPicPr>
        <p:blipFill>
          <a:blip r:embed="rId8" cstate="email"/>
          <a:stretch>
            <a:fillRect/>
          </a:stretch>
        </p:blipFill>
        <p:spPr>
          <a:xfrm>
            <a:off x="4738255" y="2057399"/>
            <a:ext cx="1534275" cy="2926080"/>
          </a:xfrm>
          <a:prstGeom prst="rect">
            <a:avLst/>
          </a:prstGeom>
        </p:spPr>
      </p:pic>
      <p:pic>
        <p:nvPicPr>
          <p:cNvPr id="15" name="Picture 14" descr="Daily Moistirizer.png"/>
          <p:cNvPicPr>
            <a:picLocks noChangeAspect="1"/>
          </p:cNvPicPr>
          <p:nvPr/>
        </p:nvPicPr>
        <p:blipFill>
          <a:blip r:embed="rId9" cstate="email"/>
          <a:stretch>
            <a:fillRect/>
          </a:stretch>
        </p:blipFill>
        <p:spPr>
          <a:xfrm>
            <a:off x="6174839" y="1097280"/>
            <a:ext cx="2061681" cy="3931920"/>
          </a:xfrm>
          <a:prstGeom prst="rect">
            <a:avLst/>
          </a:prstGeom>
        </p:spPr>
      </p:pic>
      <p:pic>
        <p:nvPicPr>
          <p:cNvPr id="16" name="Picture 15" descr="Purifying Cleanser Toner.png"/>
          <p:cNvPicPr>
            <a:picLocks noChangeAspect="1"/>
          </p:cNvPicPr>
          <p:nvPr/>
        </p:nvPicPr>
        <p:blipFill>
          <a:blip r:embed="rId10" cstate="email"/>
          <a:stretch>
            <a:fillRect/>
          </a:stretch>
        </p:blipFill>
        <p:spPr>
          <a:xfrm>
            <a:off x="5354780" y="1094510"/>
            <a:ext cx="2061681" cy="3931920"/>
          </a:xfrm>
          <a:prstGeom prst="rect">
            <a:avLst/>
          </a:prstGeom>
        </p:spPr>
      </p:pic>
      <p:pic>
        <p:nvPicPr>
          <p:cNvPr id="7" name="Picture 2" descr="E:\aditi E\vestige\presentations\product training\bb cream\bb cream_a.png"/>
          <p:cNvPicPr>
            <a:picLocks noChangeAspect="1" noChangeArrowheads="1"/>
          </p:cNvPicPr>
          <p:nvPr/>
        </p:nvPicPr>
        <p:blipFill>
          <a:blip r:embed="rId11" cstate="print"/>
          <a:srcRect/>
          <a:stretch>
            <a:fillRect/>
          </a:stretch>
        </p:blipFill>
        <p:spPr bwMode="auto">
          <a:xfrm>
            <a:off x="7266710" y="2459185"/>
            <a:ext cx="2016090" cy="233289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Face Wash.png"/>
          <p:cNvPicPr>
            <a:picLocks noChangeAspect="1"/>
          </p:cNvPicPr>
          <p:nvPr/>
        </p:nvPicPr>
        <p:blipFill>
          <a:blip r:embed="rId3" cstate="email"/>
          <a:srcRect b="7576"/>
          <a:stretch>
            <a:fillRect/>
          </a:stretch>
        </p:blipFill>
        <p:spPr>
          <a:xfrm>
            <a:off x="1905000" y="2286000"/>
            <a:ext cx="2420883" cy="4267200"/>
          </a:xfrm>
          <a:prstGeom prst="rect">
            <a:avLst/>
          </a:prstGeom>
        </p:spPr>
      </p:pic>
      <p:sp>
        <p:nvSpPr>
          <p:cNvPr id="31746" name="Rectangle 2"/>
          <p:cNvSpPr>
            <a:spLocks noGrp="1" noChangeArrowheads="1"/>
          </p:cNvSpPr>
          <p:nvPr>
            <p:ph type="ctrTitle"/>
          </p:nvPr>
        </p:nvSpPr>
        <p:spPr>
          <a:xfrm>
            <a:off x="304800" y="304800"/>
            <a:ext cx="8686800" cy="2971800"/>
          </a:xfrm>
        </p:spPr>
        <p:txBody>
          <a:bodyPr>
            <a:normAutofit fontScale="90000"/>
          </a:bodyPr>
          <a:lstStyle/>
          <a:p>
            <a:pPr lvl="1" algn="l" rtl="0">
              <a:spcBef>
                <a:spcPct val="0"/>
              </a:spcBef>
            </a:pPr>
            <a:r>
              <a:rPr lang="en-US" sz="3600" b="1" dirty="0" smtClean="0">
                <a:solidFill>
                  <a:srgbClr val="339562"/>
                </a:solidFill>
                <a:latin typeface="+mn-lt"/>
                <a:cs typeface="Times New Roman" pitchFamily="18" charset="0"/>
              </a:rPr>
              <a:t>New</a:t>
            </a:r>
            <a:r>
              <a:rPr lang="en-US" sz="6000" b="1" dirty="0" smtClean="0">
                <a:solidFill>
                  <a:srgbClr val="339562"/>
                </a:solidFill>
                <a:latin typeface="Times New Roman" pitchFamily="18" charset="0"/>
                <a:cs typeface="Times New Roman" pitchFamily="18" charset="0"/>
              </a:rPr>
              <a:t/>
            </a:r>
            <a:br>
              <a:rPr lang="en-US" sz="6000" b="1" dirty="0" smtClean="0">
                <a:solidFill>
                  <a:srgbClr val="339562"/>
                </a:solidFill>
                <a:latin typeface="Times New Roman" pitchFamily="18" charset="0"/>
                <a:cs typeface="Times New Roman" pitchFamily="18" charset="0"/>
              </a:rPr>
            </a:br>
            <a:r>
              <a:rPr lang="en-US" sz="4000" b="1" dirty="0" smtClean="0">
                <a:solidFill>
                  <a:srgbClr val="339562"/>
                </a:solidFill>
                <a:latin typeface="Times New Roman" pitchFamily="18" charset="0"/>
                <a:cs typeface="Times New Roman" pitchFamily="18" charset="0"/>
              </a:rPr>
              <a:t>ASSURE CLARIFYING FACE WASH</a:t>
            </a:r>
            <a:r>
              <a:rPr lang="en-US" sz="4800" b="1" dirty="0" smtClean="0">
                <a:solidFill>
                  <a:srgbClr val="47C181"/>
                </a:solidFill>
                <a:latin typeface="Times New Roman" pitchFamily="18" charset="0"/>
                <a:cs typeface="Times New Roman" pitchFamily="18" charset="0"/>
              </a:rPr>
              <a:t/>
            </a:r>
            <a:br>
              <a:rPr lang="en-US" sz="4800" b="1" dirty="0" smtClean="0">
                <a:solidFill>
                  <a:srgbClr val="47C181"/>
                </a:solidFill>
                <a:latin typeface="Times New Roman" pitchFamily="18" charset="0"/>
                <a:cs typeface="Times New Roman" pitchFamily="18" charset="0"/>
              </a:rPr>
            </a:br>
            <a:r>
              <a:rPr lang="en-US" sz="2700" dirty="0" smtClean="0">
                <a:solidFill>
                  <a:schemeClr val="tx1">
                    <a:lumMod val="65000"/>
                    <a:lumOff val="35000"/>
                  </a:schemeClr>
                </a:solidFill>
                <a:latin typeface="+mn-lt"/>
                <a:cs typeface="Helvetica"/>
              </a:rPr>
              <a:t>Enriched with Carrot and </a:t>
            </a:r>
            <a:br>
              <a:rPr lang="en-US" sz="2700" dirty="0" smtClean="0">
                <a:solidFill>
                  <a:schemeClr val="tx1">
                    <a:lumMod val="65000"/>
                    <a:lumOff val="35000"/>
                  </a:schemeClr>
                </a:solidFill>
                <a:latin typeface="+mn-lt"/>
                <a:cs typeface="Helvetica"/>
              </a:rPr>
            </a:br>
            <a:r>
              <a:rPr lang="en-US" sz="2700" dirty="0" err="1" smtClean="0">
                <a:solidFill>
                  <a:schemeClr val="tx1">
                    <a:lumMod val="65000"/>
                    <a:lumOff val="35000"/>
                  </a:schemeClr>
                </a:solidFill>
                <a:latin typeface="+mn-lt"/>
                <a:cs typeface="Helvetica"/>
              </a:rPr>
              <a:t>Neem</a:t>
            </a:r>
            <a:r>
              <a:rPr lang="en-US" sz="2700" dirty="0" smtClean="0">
                <a:solidFill>
                  <a:schemeClr val="tx1">
                    <a:lumMod val="65000"/>
                    <a:lumOff val="35000"/>
                  </a:schemeClr>
                </a:solidFill>
                <a:latin typeface="+mn-lt"/>
                <a:cs typeface="Helvetica"/>
              </a:rPr>
              <a:t> Seed Oil Beads</a:t>
            </a:r>
            <a:r>
              <a:rPr lang="en-US" i="1" dirty="0" smtClean="0">
                <a:solidFill>
                  <a:schemeClr val="tx1">
                    <a:lumMod val="65000"/>
                    <a:lumOff val="35000"/>
                  </a:schemeClr>
                </a:solidFill>
                <a:cs typeface="Helvetica"/>
              </a:rPr>
              <a:t/>
            </a:r>
            <a:br>
              <a:rPr lang="en-US" i="1" dirty="0" smtClean="0">
                <a:solidFill>
                  <a:schemeClr val="tx1">
                    <a:lumMod val="65000"/>
                    <a:lumOff val="35000"/>
                  </a:schemeClr>
                </a:solidFill>
                <a:cs typeface="Helvetica"/>
              </a:rPr>
            </a:br>
            <a:endParaRPr lang="en-US" sz="4800" b="1" dirty="0" smtClean="0">
              <a:solidFill>
                <a:srgbClr val="3FB9C9"/>
              </a:solidFill>
              <a:latin typeface="Times New Roman" pitchFamily="18" charset="0"/>
              <a:cs typeface="Times New Roman" pitchFamily="18" charset="0"/>
            </a:endParaRPr>
          </a:p>
        </p:txBody>
      </p:sp>
      <p:pic>
        <p:nvPicPr>
          <p:cNvPr id="7" name="Picture 6" descr="Depositphotos_5331320_M.jpg"/>
          <p:cNvPicPr>
            <a:picLocks noChangeAspect="1"/>
          </p:cNvPicPr>
          <p:nvPr/>
        </p:nvPicPr>
        <p:blipFill>
          <a:blip r:embed="rId4" cstate="print"/>
          <a:srcRect l="3226" t="1334"/>
          <a:stretch>
            <a:fillRect/>
          </a:stretch>
        </p:blipFill>
        <p:spPr>
          <a:xfrm>
            <a:off x="4572000" y="1676400"/>
            <a:ext cx="4572000" cy="46482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enefits-of-Neem-Seed-Oil-On-Your-Skin-And-Hair.jpg"/>
          <p:cNvPicPr>
            <a:picLocks noChangeAspect="1"/>
          </p:cNvPicPr>
          <p:nvPr/>
        </p:nvPicPr>
        <p:blipFill>
          <a:blip r:embed="rId2" cstate="print"/>
          <a:srcRect r="10900"/>
          <a:stretch>
            <a:fillRect/>
          </a:stretch>
        </p:blipFill>
        <p:spPr>
          <a:xfrm>
            <a:off x="7203223" y="5257800"/>
            <a:ext cx="1920240" cy="1271547"/>
          </a:xfrm>
          <a:prstGeom prst="rect">
            <a:avLst/>
          </a:prstGeom>
        </p:spPr>
      </p:pic>
      <p:pic>
        <p:nvPicPr>
          <p:cNvPr id="13" name="Picture 12" descr="2-2_KTS_Refreshing_Facial_Wash_Gel_tcm1525-379166.png"/>
          <p:cNvPicPr>
            <a:picLocks noChangeAspect="1"/>
          </p:cNvPicPr>
          <p:nvPr/>
        </p:nvPicPr>
        <p:blipFill>
          <a:blip r:embed="rId3"/>
          <a:srcRect t="11679"/>
          <a:stretch>
            <a:fillRect/>
          </a:stretch>
        </p:blipFill>
        <p:spPr>
          <a:xfrm flipH="1">
            <a:off x="7467600" y="1371599"/>
            <a:ext cx="1676400" cy="2634995"/>
          </a:xfrm>
          <a:prstGeom prst="rect">
            <a:avLst/>
          </a:prstGeom>
        </p:spPr>
      </p:pic>
      <p:sp>
        <p:nvSpPr>
          <p:cNvPr id="5" name="Content Placeholder 2"/>
          <p:cNvSpPr txBox="1">
            <a:spLocks/>
          </p:cNvSpPr>
          <p:nvPr/>
        </p:nvSpPr>
        <p:spPr>
          <a:xfrm>
            <a:off x="304800" y="1600200"/>
            <a:ext cx="6934200" cy="4953000"/>
          </a:xfrm>
          <a:prstGeom prst="rect">
            <a:avLst/>
          </a:prstGeom>
        </p:spPr>
        <p:txBody>
          <a:bodyPr vert="horz" lIns="91440" tIns="45720" rIns="91440" bIns="45720" rtlCol="0">
            <a:normAutofit/>
          </a:bodyPr>
          <a:lstStyle/>
          <a:p>
            <a:pPr marL="342900" lvl="0" indent="-342900">
              <a:lnSpc>
                <a:spcPct val="120000"/>
              </a:lnSpc>
              <a:spcBef>
                <a:spcPts val="400"/>
              </a:spcBef>
              <a:defRPr/>
            </a:pPr>
            <a:r>
              <a:rPr lang="en-US" sz="2200" b="1" dirty="0" smtClean="0">
                <a:solidFill>
                  <a:srgbClr val="339562"/>
                </a:solidFill>
              </a:rPr>
              <a:t>Product</a:t>
            </a:r>
            <a:endParaRPr lang="en-US" sz="2200" dirty="0" smtClean="0">
              <a:solidFill>
                <a:srgbClr val="339562"/>
              </a:solidFill>
            </a:endParaRPr>
          </a:p>
          <a:p>
            <a:pPr lvl="0">
              <a:lnSpc>
                <a:spcPct val="120000"/>
              </a:lnSpc>
              <a:spcBef>
                <a:spcPts val="400"/>
              </a:spcBef>
              <a:defRPr/>
            </a:pPr>
            <a:r>
              <a:rPr lang="en-US" sz="1700" dirty="0" smtClean="0">
                <a:solidFill>
                  <a:schemeClr val="tx1">
                    <a:lumMod val="65000"/>
                    <a:lumOff val="35000"/>
                  </a:schemeClr>
                </a:solidFill>
              </a:rPr>
              <a:t>A gel based formula with innovative ingredient filled beads that releases essential skin nourishment agents on application and helps prevent breakouts. It is soap free and gently removes dirt and excess oil from the skin</a:t>
            </a:r>
            <a:endParaRPr kumimoji="0" lang="en-US" sz="1700" b="1" i="0" u="none" strike="noStrike" kern="1200" cap="none" spc="0" normalizeH="0" baseline="0" noProof="0" dirty="0" smtClean="0">
              <a:ln>
                <a:noFill/>
              </a:ln>
              <a:solidFill>
                <a:srgbClr val="339562"/>
              </a:solidFill>
              <a:effectLst/>
              <a:uLnTx/>
              <a:uFillTx/>
              <a:latin typeface="+mn-lt"/>
              <a:ea typeface="+mn-ea"/>
              <a:cs typeface="Helvetica"/>
            </a:endParaRPr>
          </a:p>
          <a:p>
            <a:pPr marL="342900" marR="0" lvl="0" indent="-342900" algn="l" defTabSz="914400" rtl="0" eaLnBrk="1" fontAlgn="auto" latinLnBrk="0" hangingPunct="1">
              <a:lnSpc>
                <a:spcPct val="120000"/>
              </a:lnSpc>
              <a:spcBef>
                <a:spcPts val="400"/>
              </a:spcBef>
              <a:spcAft>
                <a:spcPts val="0"/>
              </a:spcAft>
              <a:buClrTx/>
              <a:buSzTx/>
              <a:buFont typeface="Arial" pitchFamily="34" charset="0"/>
              <a:buNone/>
              <a:tabLst/>
              <a:defRPr/>
            </a:pPr>
            <a:r>
              <a:rPr kumimoji="0" lang="en-US" sz="2200" b="1" i="0" u="none" strike="noStrike" kern="1200" cap="none" spc="0" normalizeH="0" baseline="0" noProof="0" dirty="0" smtClean="0">
                <a:ln>
                  <a:noFill/>
                </a:ln>
                <a:solidFill>
                  <a:srgbClr val="339562"/>
                </a:solidFill>
                <a:effectLst/>
                <a:uLnTx/>
                <a:uFillTx/>
                <a:latin typeface="+mn-lt"/>
                <a:ea typeface="+mn-ea"/>
                <a:cs typeface="Helvetica"/>
              </a:rPr>
              <a:t>Performance</a:t>
            </a:r>
            <a:r>
              <a:rPr lang="en-US" sz="2200" dirty="0" smtClean="0">
                <a:solidFill>
                  <a:schemeClr val="tx1">
                    <a:lumMod val="50000"/>
                  </a:schemeClr>
                </a:solidFill>
                <a:cs typeface="Helvetica"/>
              </a:rPr>
              <a:t> </a:t>
            </a:r>
            <a:r>
              <a:rPr lang="en-US" sz="1700" dirty="0" smtClean="0">
                <a:solidFill>
                  <a:srgbClr val="595959"/>
                </a:solidFill>
                <a:cs typeface="Helvetica"/>
              </a:rPr>
              <a:t>(</a:t>
            </a:r>
            <a:r>
              <a:rPr kumimoji="0" lang="en-US" sz="1700" i="0" u="none" strike="noStrike" kern="1200" cap="none" spc="0" normalizeH="0" baseline="0" noProof="0" dirty="0" smtClean="0">
                <a:ln>
                  <a:noFill/>
                </a:ln>
                <a:solidFill>
                  <a:srgbClr val="595959"/>
                </a:solidFill>
                <a:effectLst/>
                <a:uLnTx/>
                <a:uFillTx/>
                <a:latin typeface="+mn-lt"/>
                <a:ea typeface="+mn-ea"/>
                <a:cs typeface="Helvetica"/>
              </a:rPr>
              <a:t>Key Ingredients)</a:t>
            </a:r>
            <a:endParaRPr kumimoji="0" lang="en-US" sz="1900" i="0" u="none" strike="noStrike" kern="1200" cap="none" spc="0" normalizeH="0" baseline="0" noProof="0" dirty="0" smtClean="0">
              <a:ln>
                <a:noFill/>
              </a:ln>
              <a:solidFill>
                <a:srgbClr val="595959"/>
              </a:solidFill>
              <a:effectLst/>
              <a:uLnTx/>
              <a:uFillTx/>
              <a:latin typeface="+mn-lt"/>
              <a:ea typeface="+mn-ea"/>
              <a:cs typeface="Helvetica"/>
            </a:endParaRPr>
          </a:p>
          <a:p>
            <a:pPr marL="342900" marR="0" lvl="0" indent="-342900" algn="l" defTabSz="914400" rtl="0" eaLnBrk="1" fontAlgn="auto" latinLnBrk="0" hangingPunct="1">
              <a:lnSpc>
                <a:spcPct val="120000"/>
              </a:lnSpc>
              <a:spcBef>
                <a:spcPts val="400"/>
              </a:spcBef>
              <a:spcAft>
                <a:spcPts val="0"/>
              </a:spcAft>
              <a:buClrTx/>
              <a:buSzTx/>
              <a:buFont typeface="Arial" pitchFamily="34" charset="0"/>
              <a:buChar char="•"/>
              <a:tabLst/>
              <a:defRPr/>
            </a:pPr>
            <a:r>
              <a:rPr kumimoji="0" lang="en-US" sz="1700" b="0" i="0" u="none" strike="noStrike" kern="1200" cap="none" spc="0" normalizeH="0" baseline="0" noProof="0" dirty="0" smtClean="0">
                <a:ln>
                  <a:noFill/>
                </a:ln>
                <a:solidFill>
                  <a:schemeClr val="tx1">
                    <a:lumMod val="65000"/>
                    <a:lumOff val="35000"/>
                  </a:schemeClr>
                </a:solidFill>
                <a:effectLst/>
                <a:uLnTx/>
                <a:uFillTx/>
                <a:latin typeface="+mn-lt"/>
                <a:ea typeface="+mn-ea"/>
                <a:cs typeface="Helvetica"/>
              </a:rPr>
              <a:t>Gentle face cleansing agents</a:t>
            </a:r>
          </a:p>
          <a:p>
            <a:pPr marL="342900" marR="0" lvl="0" indent="-342900" algn="l" defTabSz="914400" rtl="0" eaLnBrk="1" fontAlgn="auto" latinLnBrk="0" hangingPunct="1">
              <a:lnSpc>
                <a:spcPct val="120000"/>
              </a:lnSpc>
              <a:spcBef>
                <a:spcPts val="400"/>
              </a:spcBef>
              <a:spcAft>
                <a:spcPts val="0"/>
              </a:spcAft>
              <a:buClrTx/>
              <a:buSzTx/>
              <a:buFont typeface="Arial" pitchFamily="34" charset="0"/>
              <a:buChar char="•"/>
              <a:tabLst/>
              <a:defRPr/>
            </a:pPr>
            <a:r>
              <a:rPr lang="en-US" sz="1700" dirty="0" smtClean="0">
                <a:solidFill>
                  <a:schemeClr val="tx1">
                    <a:lumMod val="65000"/>
                    <a:lumOff val="35000"/>
                  </a:schemeClr>
                </a:solidFill>
                <a:cs typeface="Helvetica"/>
              </a:rPr>
              <a:t>Innovative </a:t>
            </a:r>
            <a:r>
              <a:rPr lang="en-US" sz="1700" b="1" dirty="0" err="1" smtClean="0">
                <a:solidFill>
                  <a:schemeClr val="tx1">
                    <a:lumMod val="65000"/>
                    <a:lumOff val="35000"/>
                  </a:schemeClr>
                </a:solidFill>
                <a:cs typeface="Helvetica"/>
              </a:rPr>
              <a:t>Neem</a:t>
            </a:r>
            <a:r>
              <a:rPr lang="en-US" sz="1700" dirty="0" smtClean="0">
                <a:solidFill>
                  <a:schemeClr val="tx1">
                    <a:lumMod val="65000"/>
                    <a:lumOff val="35000"/>
                  </a:schemeClr>
                </a:solidFill>
                <a:cs typeface="Helvetica"/>
              </a:rPr>
              <a:t> seed and </a:t>
            </a:r>
            <a:r>
              <a:rPr lang="en-US" sz="1700" b="1" dirty="0" smtClean="0">
                <a:solidFill>
                  <a:schemeClr val="tx1">
                    <a:lumMod val="65000"/>
                    <a:lumOff val="35000"/>
                  </a:schemeClr>
                </a:solidFill>
                <a:cs typeface="Helvetica"/>
              </a:rPr>
              <a:t>Carrot seed oil </a:t>
            </a:r>
            <a:r>
              <a:rPr lang="en-US" sz="1700" dirty="0" smtClean="0">
                <a:solidFill>
                  <a:schemeClr val="tx1">
                    <a:lumMod val="65000"/>
                    <a:lumOff val="35000"/>
                  </a:schemeClr>
                </a:solidFill>
                <a:cs typeface="Helvetica"/>
              </a:rPr>
              <a:t>beads – release the oils on application with water</a:t>
            </a:r>
          </a:p>
          <a:p>
            <a:pPr>
              <a:lnSpc>
                <a:spcPct val="120000"/>
              </a:lnSpc>
              <a:spcBef>
                <a:spcPts val="400"/>
              </a:spcBef>
              <a:buNone/>
              <a:defRPr/>
            </a:pPr>
            <a:r>
              <a:rPr lang="en-US" sz="2200" b="1" dirty="0" smtClean="0">
                <a:solidFill>
                  <a:srgbClr val="339562"/>
                </a:solidFill>
                <a:cs typeface="Helvetica"/>
              </a:rPr>
              <a:t>Benefits</a:t>
            </a:r>
            <a:endParaRPr lang="en-US" sz="2200" dirty="0" smtClean="0">
              <a:solidFill>
                <a:schemeClr val="tx1">
                  <a:lumMod val="50000"/>
                </a:schemeClr>
              </a:solidFill>
              <a:cs typeface="Helvetica"/>
            </a:endParaRPr>
          </a:p>
          <a:p>
            <a:pPr marL="274320" indent="-274320">
              <a:lnSpc>
                <a:spcPct val="120000"/>
              </a:lnSpc>
              <a:spcBef>
                <a:spcPts val="400"/>
              </a:spcBef>
              <a:buFont typeface="Arial" pitchFamily="34" charset="0"/>
              <a:buChar char="•"/>
            </a:pPr>
            <a:r>
              <a:rPr lang="en-US" sz="1700" dirty="0" smtClean="0">
                <a:solidFill>
                  <a:schemeClr val="tx1">
                    <a:lumMod val="65000"/>
                    <a:lumOff val="35000"/>
                  </a:schemeClr>
                </a:solidFill>
              </a:rPr>
              <a:t>The gentle cleansing Face Wash, is a skin hydrating formula that works within and outside the skin's surface for a visibly radiant effect</a:t>
            </a:r>
          </a:p>
          <a:p>
            <a:pPr marL="274320" indent="-274320">
              <a:lnSpc>
                <a:spcPct val="120000"/>
              </a:lnSpc>
              <a:spcBef>
                <a:spcPts val="400"/>
              </a:spcBef>
              <a:buFont typeface="Arial" pitchFamily="34" charset="0"/>
              <a:buChar char="•"/>
            </a:pPr>
            <a:r>
              <a:rPr lang="en-US" sz="1700" dirty="0" smtClean="0">
                <a:solidFill>
                  <a:schemeClr val="tx1">
                    <a:lumMod val="65000"/>
                    <a:lumOff val="35000"/>
                  </a:schemeClr>
                </a:solidFill>
              </a:rPr>
              <a:t>Removes dirt and extra sebum &amp; helps prevent acne and blemishes without causing dryness, </a:t>
            </a:r>
            <a:r>
              <a:rPr lang="en-US" sz="1700" dirty="0" smtClean="0">
                <a:solidFill>
                  <a:schemeClr val="tx1">
                    <a:lumMod val="65000"/>
                    <a:lumOff val="35000"/>
                  </a:schemeClr>
                </a:solidFill>
                <a:cs typeface="Helvetica"/>
              </a:rPr>
              <a:t>while nourishing the skin </a:t>
            </a:r>
          </a:p>
        </p:txBody>
      </p:sp>
      <p:sp>
        <p:nvSpPr>
          <p:cNvPr id="11" name="Rounded Rectangle 10"/>
          <p:cNvSpPr/>
          <p:nvPr/>
        </p:nvSpPr>
        <p:spPr>
          <a:xfrm>
            <a:off x="1143000" y="381000"/>
            <a:ext cx="6781800" cy="1066800"/>
          </a:xfrm>
          <a:prstGeom prst="roundRect">
            <a:avLst>
              <a:gd name="adj" fmla="val 27286"/>
            </a:avLst>
          </a:prstGeom>
          <a:ln>
            <a:no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12" name="Title 1"/>
          <p:cNvSpPr>
            <a:spLocks noGrp="1"/>
          </p:cNvSpPr>
          <p:nvPr>
            <p:ph type="title"/>
          </p:nvPr>
        </p:nvSpPr>
        <p:spPr>
          <a:xfrm>
            <a:off x="457200" y="228600"/>
            <a:ext cx="8229600" cy="1447800"/>
          </a:xfrm>
        </p:spPr>
        <p:txBody>
          <a:bodyPr>
            <a:noAutofit/>
          </a:bodyPr>
          <a:lstStyle/>
          <a:p>
            <a:r>
              <a:rPr lang="en-US" sz="4000" b="1" dirty="0" smtClean="0">
                <a:solidFill>
                  <a:srgbClr val="339562"/>
                </a:solidFill>
                <a:latin typeface="Times New Roman" pitchFamily="18" charset="0"/>
                <a:cs typeface="Times New Roman" pitchFamily="18" charset="0"/>
              </a:rPr>
              <a:t>Assure Clarifying Face Wash</a:t>
            </a:r>
            <a:r>
              <a:rPr lang="en-US" sz="1800" dirty="0" smtClean="0">
                <a:solidFill>
                  <a:srgbClr val="47C181"/>
                </a:solidFill>
                <a:latin typeface="Times New Roman" pitchFamily="18" charset="0"/>
                <a:cs typeface="Times New Roman" pitchFamily="18" charset="0"/>
              </a:rPr>
              <a:t/>
            </a:r>
            <a:br>
              <a:rPr lang="en-US" sz="1800" dirty="0" smtClean="0">
                <a:solidFill>
                  <a:srgbClr val="47C181"/>
                </a:solidFill>
                <a:latin typeface="Times New Roman" pitchFamily="18" charset="0"/>
                <a:cs typeface="Times New Roman" pitchFamily="18" charset="0"/>
              </a:rPr>
            </a:br>
            <a:r>
              <a:rPr lang="en-US" sz="1800" dirty="0" smtClean="0">
                <a:solidFill>
                  <a:srgbClr val="47C181"/>
                </a:solidFill>
                <a:latin typeface="+mn-lt"/>
                <a:cs typeface="Helvetica"/>
              </a:rPr>
              <a:t> </a:t>
            </a:r>
            <a:r>
              <a:rPr lang="en-US" sz="2000" dirty="0" smtClean="0">
                <a:solidFill>
                  <a:schemeClr val="tx1">
                    <a:lumMod val="65000"/>
                    <a:lumOff val="35000"/>
                  </a:schemeClr>
                </a:solidFill>
                <a:cs typeface="Helvetica"/>
              </a:rPr>
              <a:t>Enriched with Carrot and </a:t>
            </a:r>
            <a:r>
              <a:rPr lang="en-US" sz="2000" dirty="0" err="1" smtClean="0">
                <a:solidFill>
                  <a:schemeClr val="tx1">
                    <a:lumMod val="65000"/>
                    <a:lumOff val="35000"/>
                  </a:schemeClr>
                </a:solidFill>
                <a:cs typeface="Helvetica"/>
              </a:rPr>
              <a:t>Neem</a:t>
            </a:r>
            <a:r>
              <a:rPr lang="en-US" sz="2000" dirty="0" smtClean="0">
                <a:solidFill>
                  <a:schemeClr val="tx1">
                    <a:lumMod val="65000"/>
                    <a:lumOff val="35000"/>
                  </a:schemeClr>
                </a:solidFill>
                <a:cs typeface="Helvetica"/>
              </a:rPr>
              <a:t> Seed Oil Beads</a:t>
            </a:r>
            <a:endParaRPr lang="en-US" sz="1800" dirty="0">
              <a:solidFill>
                <a:srgbClr val="47C181"/>
              </a:solidFill>
              <a:latin typeface="+mn-lt"/>
            </a:endParaRPr>
          </a:p>
        </p:txBody>
      </p:sp>
      <p:pic>
        <p:nvPicPr>
          <p:cNvPr id="8" name="Picture 7" descr="морковка.jpg"/>
          <p:cNvPicPr>
            <a:picLocks noChangeAspect="1"/>
          </p:cNvPicPr>
          <p:nvPr/>
        </p:nvPicPr>
        <p:blipFill>
          <a:blip r:embed="rId4"/>
          <a:srcRect l="3600" t="5963" r="10000" b="9633"/>
          <a:stretch>
            <a:fillRect/>
          </a:stretch>
        </p:blipFill>
        <p:spPr>
          <a:xfrm>
            <a:off x="7223760" y="3581400"/>
            <a:ext cx="1920240" cy="1635761"/>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pplying-Toner.jpg"/>
          <p:cNvPicPr>
            <a:picLocks noChangeAspect="1"/>
          </p:cNvPicPr>
          <p:nvPr/>
        </p:nvPicPr>
        <p:blipFill>
          <a:blip r:embed="rId3"/>
          <a:stretch>
            <a:fillRect/>
          </a:stretch>
        </p:blipFill>
        <p:spPr>
          <a:xfrm>
            <a:off x="3786427" y="1447800"/>
            <a:ext cx="5357574" cy="4905375"/>
          </a:xfrm>
          <a:prstGeom prst="rect">
            <a:avLst/>
          </a:prstGeom>
        </p:spPr>
      </p:pic>
      <p:sp>
        <p:nvSpPr>
          <p:cNvPr id="3" name="Rectangle 2"/>
          <p:cNvSpPr txBox="1">
            <a:spLocks noChangeArrowheads="1"/>
          </p:cNvSpPr>
          <p:nvPr/>
        </p:nvSpPr>
        <p:spPr>
          <a:xfrm>
            <a:off x="304800" y="304800"/>
            <a:ext cx="8839200" cy="3124200"/>
          </a:xfrm>
          <a:prstGeom prst="rect">
            <a:avLst/>
          </a:prstGeom>
        </p:spPr>
        <p:txBody>
          <a:bodyPr vert="horz" lIns="91440" tIns="45720" rIns="91440" bIns="45720" rtlCol="0" anchor="ctr">
            <a:normAutofit fontScale="67500" lnSpcReduction="20000"/>
          </a:bodyPr>
          <a:lstStyle/>
          <a:p>
            <a:pPr marL="0" marR="0" lvl="1" indent="0" algn="l" defTabSz="914400" rtl="0" eaLnBrk="1" fontAlgn="auto" latinLnBrk="0" hangingPunct="1">
              <a:lnSpc>
                <a:spcPct val="120000"/>
              </a:lnSpc>
              <a:spcBef>
                <a:spcPct val="0"/>
              </a:spcBef>
              <a:spcAft>
                <a:spcPts val="0"/>
              </a:spcAft>
              <a:buClrTx/>
              <a:buSzTx/>
              <a:buFontTx/>
              <a:buNone/>
              <a:tabLst/>
              <a:defRPr/>
            </a:pPr>
            <a:r>
              <a:rPr kumimoji="0" lang="en-US" sz="4600" b="1" i="0" u="none" strike="noStrike" kern="0" cap="none" spc="0" normalizeH="0" baseline="0" noProof="0" dirty="0" smtClean="0">
                <a:ln>
                  <a:noFill/>
                </a:ln>
                <a:solidFill>
                  <a:srgbClr val="A4572C"/>
                </a:solidFill>
                <a:effectLst/>
                <a:uLnTx/>
                <a:uFillTx/>
                <a:latin typeface="+mn-lt"/>
                <a:cs typeface="Times New Roman" pitchFamily="18" charset="0"/>
              </a:rPr>
              <a:t>New</a:t>
            </a:r>
            <a:r>
              <a:rPr kumimoji="0" lang="en-US" sz="6000" b="1" i="0" u="none" strike="noStrike" kern="0" cap="none" spc="0" normalizeH="0" baseline="0" noProof="0" dirty="0" smtClean="0">
                <a:ln>
                  <a:noFill/>
                </a:ln>
                <a:solidFill>
                  <a:srgbClr val="A4572C"/>
                </a:solidFill>
                <a:effectLst/>
                <a:uLnTx/>
                <a:uFillTx/>
                <a:latin typeface="Times New Roman" pitchFamily="18" charset="0"/>
                <a:cs typeface="Times New Roman" pitchFamily="18" charset="0"/>
              </a:rPr>
              <a:t/>
            </a:r>
            <a:br>
              <a:rPr kumimoji="0" lang="en-US" sz="6000" b="1" i="0" u="none" strike="noStrike" kern="0" cap="none" spc="0" normalizeH="0" baseline="0" noProof="0" dirty="0" smtClean="0">
                <a:ln>
                  <a:noFill/>
                </a:ln>
                <a:solidFill>
                  <a:srgbClr val="A4572C"/>
                </a:solidFill>
                <a:effectLst/>
                <a:uLnTx/>
                <a:uFillTx/>
                <a:latin typeface="Times New Roman" pitchFamily="18" charset="0"/>
                <a:cs typeface="Times New Roman" pitchFamily="18" charset="0"/>
              </a:rPr>
            </a:br>
            <a:r>
              <a:rPr kumimoji="0" lang="en-US" sz="5300" b="1" i="0" u="none" strike="noStrike" kern="0" cap="none" spc="0" normalizeH="0" baseline="0" noProof="0" dirty="0" smtClean="0">
                <a:ln>
                  <a:noFill/>
                </a:ln>
                <a:solidFill>
                  <a:srgbClr val="A4572C"/>
                </a:solidFill>
                <a:effectLst/>
                <a:uLnTx/>
                <a:uFillTx/>
                <a:latin typeface="Times New Roman" pitchFamily="18" charset="0"/>
                <a:cs typeface="Times New Roman" pitchFamily="18" charset="0"/>
              </a:rPr>
              <a:t>ASSURE PURIFYING</a:t>
            </a:r>
            <a:r>
              <a:rPr kumimoji="0" lang="en-US" sz="5300" b="1" i="0" u="none" strike="noStrike" kern="0" cap="none" spc="0" normalizeH="0" noProof="0" dirty="0" smtClean="0">
                <a:ln>
                  <a:noFill/>
                </a:ln>
                <a:solidFill>
                  <a:srgbClr val="A4572C"/>
                </a:solidFill>
                <a:effectLst/>
                <a:uLnTx/>
                <a:uFillTx/>
                <a:latin typeface="Times New Roman" pitchFamily="18" charset="0"/>
                <a:cs typeface="Times New Roman" pitchFamily="18" charset="0"/>
              </a:rPr>
              <a:t> CLEANSER + TONER</a:t>
            </a:r>
            <a:endParaRPr kumimoji="0" lang="en-US" sz="5300" b="1" i="0" u="none" strike="noStrike" kern="0" cap="none" spc="0" normalizeH="0" baseline="0" noProof="0" dirty="0" smtClean="0">
              <a:ln>
                <a:noFill/>
              </a:ln>
              <a:solidFill>
                <a:srgbClr val="A4572C"/>
              </a:solidFill>
              <a:effectLst/>
              <a:uLnTx/>
              <a:uFillTx/>
              <a:latin typeface="Times New Roman" pitchFamily="18" charset="0"/>
              <a:cs typeface="Times New Roman" pitchFamily="18" charset="0"/>
            </a:endParaRPr>
          </a:p>
          <a:p>
            <a:pPr marL="0" marR="0" lvl="1" indent="0" algn="l" defTabSz="914400" rtl="0" eaLnBrk="1" fontAlgn="auto" latinLnBrk="0" hangingPunct="1">
              <a:lnSpc>
                <a:spcPct val="120000"/>
              </a:lnSpc>
              <a:spcBef>
                <a:spcPct val="0"/>
              </a:spcBef>
              <a:spcAft>
                <a:spcPts val="0"/>
              </a:spcAft>
              <a:buClrTx/>
              <a:buSzTx/>
              <a:buFontTx/>
              <a:buNone/>
              <a:tabLst/>
              <a:defRPr/>
            </a:pPr>
            <a:r>
              <a:rPr kumimoji="0" lang="en-US" sz="3600" b="0" i="0" u="none" strike="noStrike" kern="0" cap="none" spc="0" normalizeH="0" baseline="0" noProof="0" dirty="0" smtClean="0">
                <a:ln>
                  <a:noFill/>
                </a:ln>
                <a:solidFill>
                  <a:schemeClr val="tx1">
                    <a:lumMod val="65000"/>
                    <a:lumOff val="35000"/>
                  </a:schemeClr>
                </a:solidFill>
                <a:effectLst/>
                <a:uLnTx/>
                <a:uFillTx/>
                <a:latin typeface="+mn-lt"/>
                <a:cs typeface="Helvetica"/>
              </a:rPr>
              <a:t>Enriched</a:t>
            </a:r>
            <a:r>
              <a:rPr kumimoji="0" lang="en-US" sz="3600" b="0" i="0" u="none" strike="noStrike" kern="0" cap="none" spc="0" normalizeH="0" noProof="0" dirty="0" smtClean="0">
                <a:ln>
                  <a:noFill/>
                </a:ln>
                <a:solidFill>
                  <a:schemeClr val="tx1">
                    <a:lumMod val="65000"/>
                    <a:lumOff val="35000"/>
                  </a:schemeClr>
                </a:solidFill>
                <a:effectLst/>
                <a:uLnTx/>
                <a:uFillTx/>
                <a:latin typeface="+mn-lt"/>
                <a:cs typeface="Helvetica"/>
              </a:rPr>
              <a:t> with Tea seed oil </a:t>
            </a:r>
          </a:p>
          <a:p>
            <a:pPr marL="0" marR="0" lvl="1" indent="0" algn="l" defTabSz="914400" rtl="0" eaLnBrk="1" fontAlgn="auto" latinLnBrk="0" hangingPunct="1">
              <a:lnSpc>
                <a:spcPct val="120000"/>
              </a:lnSpc>
              <a:spcBef>
                <a:spcPct val="0"/>
              </a:spcBef>
              <a:spcAft>
                <a:spcPts val="0"/>
              </a:spcAft>
              <a:buClrTx/>
              <a:buSzTx/>
              <a:buFontTx/>
              <a:buNone/>
              <a:tabLst/>
              <a:defRPr/>
            </a:pPr>
            <a:r>
              <a:rPr kumimoji="0" lang="en-US" sz="3600" b="0" i="0" u="none" strike="noStrike" kern="0" cap="none" spc="0" normalizeH="0" noProof="0" dirty="0" smtClean="0">
                <a:ln>
                  <a:noFill/>
                </a:ln>
                <a:solidFill>
                  <a:schemeClr val="tx1">
                    <a:lumMod val="65000"/>
                    <a:lumOff val="35000"/>
                  </a:schemeClr>
                </a:solidFill>
                <a:effectLst/>
                <a:uLnTx/>
                <a:uFillTx/>
                <a:latin typeface="+mn-lt"/>
                <a:cs typeface="Helvetica"/>
              </a:rPr>
              <a:t>and rose water</a:t>
            </a:r>
            <a:r>
              <a:rPr kumimoji="0" lang="en-US" sz="1800" b="0" i="1" u="none" strike="noStrike" kern="0" cap="none" spc="0" normalizeH="0" baseline="0" noProof="0" dirty="0" smtClean="0">
                <a:ln>
                  <a:noFill/>
                </a:ln>
                <a:solidFill>
                  <a:schemeClr val="tx1">
                    <a:lumMod val="65000"/>
                    <a:lumOff val="35000"/>
                  </a:schemeClr>
                </a:solidFill>
                <a:effectLst/>
                <a:uLnTx/>
                <a:uFillTx/>
                <a:cs typeface="Helvetica"/>
              </a:rPr>
              <a:t/>
            </a:r>
            <a:br>
              <a:rPr kumimoji="0" lang="en-US" sz="1800" b="0" i="1" u="none" strike="noStrike" kern="0" cap="none" spc="0" normalizeH="0" baseline="0" noProof="0" dirty="0" smtClean="0">
                <a:ln>
                  <a:noFill/>
                </a:ln>
                <a:solidFill>
                  <a:schemeClr val="tx1">
                    <a:lumMod val="65000"/>
                    <a:lumOff val="35000"/>
                  </a:schemeClr>
                </a:solidFill>
                <a:effectLst/>
                <a:uLnTx/>
                <a:uFillTx/>
                <a:cs typeface="Helvetica"/>
              </a:rPr>
            </a:br>
            <a:endParaRPr kumimoji="0" lang="en-US" sz="4800" b="1" i="0" u="none" strike="noStrike" kern="0" cap="none" spc="0" normalizeH="0" baseline="0" noProof="0" dirty="0" smtClean="0">
              <a:ln>
                <a:noFill/>
              </a:ln>
              <a:solidFill>
                <a:srgbClr val="3FB9C9"/>
              </a:solidFill>
              <a:effectLst/>
              <a:uLnTx/>
              <a:uFillTx/>
              <a:latin typeface="Times New Roman" pitchFamily="18" charset="0"/>
              <a:cs typeface="Times New Roman" pitchFamily="18" charset="0"/>
            </a:endParaRPr>
          </a:p>
        </p:txBody>
      </p:sp>
      <p:pic>
        <p:nvPicPr>
          <p:cNvPr id="5" name="Picture 4" descr="Purifying Cleanser Toner.png"/>
          <p:cNvPicPr>
            <a:picLocks noChangeAspect="1"/>
          </p:cNvPicPr>
          <p:nvPr/>
        </p:nvPicPr>
        <p:blipFill>
          <a:blip r:embed="rId4" cstate="email"/>
          <a:srcRect/>
          <a:stretch>
            <a:fillRect/>
          </a:stretch>
        </p:blipFill>
        <p:spPr>
          <a:xfrm>
            <a:off x="1996518" y="2362200"/>
            <a:ext cx="2575481" cy="40386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JPG"/>
          <p:cNvPicPr>
            <a:picLocks noChangeAspect="1"/>
          </p:cNvPicPr>
          <p:nvPr/>
        </p:nvPicPr>
        <p:blipFill>
          <a:blip r:embed="rId2" cstate="email"/>
          <a:srcRect/>
          <a:stretch>
            <a:fillRect/>
          </a:stretch>
        </p:blipFill>
        <p:spPr>
          <a:xfrm>
            <a:off x="0" y="1676400"/>
            <a:ext cx="9144000" cy="4724400"/>
          </a:xfrm>
          <a:prstGeom prst="rect">
            <a:avLst/>
          </a:prstGeom>
        </p:spPr>
      </p:pic>
      <p:sp>
        <p:nvSpPr>
          <p:cNvPr id="3" name="Title 1"/>
          <p:cNvSpPr txBox="1">
            <a:spLocks/>
          </p:cNvSpPr>
          <p:nvPr/>
        </p:nvSpPr>
        <p:spPr>
          <a:xfrm>
            <a:off x="457200" y="457200"/>
            <a:ext cx="4495800" cy="1143000"/>
          </a:xfrm>
          <a:prstGeom prst="rect">
            <a:avLst/>
          </a:prstGeom>
        </p:spPr>
        <p:txBody>
          <a:bodyP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900" b="1" i="0" u="none" strike="noStrike" kern="1200" cap="none" spc="0" normalizeH="0" baseline="0" noProof="0" dirty="0" smtClean="0">
                <a:ln>
                  <a:noFill/>
                </a:ln>
                <a:solidFill>
                  <a:srgbClr val="FF9933"/>
                </a:solidFill>
                <a:effectLst/>
                <a:uLnTx/>
                <a:uFillTx/>
                <a:latin typeface="+mj-lt"/>
                <a:ea typeface="+mj-ea"/>
                <a:cs typeface="+mj-cs"/>
              </a:rPr>
              <a:t>What is Assure? </a:t>
            </a:r>
            <a:endParaRPr kumimoji="0" lang="en-US" sz="3100" b="0" i="1" u="none" strike="noStrike" kern="1200" cap="none" spc="0" normalizeH="0" baseline="0" noProof="0" dirty="0">
              <a:ln>
                <a:noFill/>
              </a:ln>
              <a:solidFill>
                <a:srgbClr val="FF9933"/>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www.marthastewart.com/sites/files/marthastewart.com/images/content/pub/body_and_soul/2006Q3/ba102220_0806_toners_l.jpg"/>
          <p:cNvPicPr>
            <a:picLocks noChangeAspect="1" noChangeArrowheads="1"/>
          </p:cNvPicPr>
          <p:nvPr/>
        </p:nvPicPr>
        <p:blipFill>
          <a:blip r:embed="rId2"/>
          <a:srcRect/>
          <a:stretch>
            <a:fillRect/>
          </a:stretch>
        </p:blipFill>
        <p:spPr bwMode="auto">
          <a:xfrm>
            <a:off x="7632474" y="1676400"/>
            <a:ext cx="1511526" cy="1887728"/>
          </a:xfrm>
          <a:prstGeom prst="rect">
            <a:avLst/>
          </a:prstGeom>
          <a:noFill/>
        </p:spPr>
      </p:pic>
      <p:sp>
        <p:nvSpPr>
          <p:cNvPr id="9" name="Rounded Rectangle 8"/>
          <p:cNvSpPr/>
          <p:nvPr/>
        </p:nvSpPr>
        <p:spPr>
          <a:xfrm>
            <a:off x="609600" y="381000"/>
            <a:ext cx="7848600" cy="1143000"/>
          </a:xfrm>
          <a:prstGeom prst="roundRect">
            <a:avLst>
              <a:gd name="adj" fmla="val 27286"/>
            </a:avLst>
          </a:prstGeom>
          <a:ln>
            <a:no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5" name="Title 1"/>
          <p:cNvSpPr txBox="1">
            <a:spLocks/>
          </p:cNvSpPr>
          <p:nvPr/>
        </p:nvSpPr>
        <p:spPr>
          <a:xfrm>
            <a:off x="457200" y="304800"/>
            <a:ext cx="8229600" cy="14478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rgbClr val="A4572C"/>
                </a:solidFill>
                <a:effectLst/>
                <a:uLnTx/>
                <a:uFillTx/>
                <a:latin typeface="Times New Roman" pitchFamily="18" charset="0"/>
                <a:ea typeface="+mj-ea"/>
                <a:cs typeface="Times New Roman" pitchFamily="18" charset="0"/>
              </a:rPr>
              <a:t>Assure Purifying</a:t>
            </a:r>
            <a:r>
              <a:rPr kumimoji="0" lang="en-US" sz="4000" b="1" i="0" u="none" strike="noStrike" kern="1200" cap="none" spc="0" normalizeH="0" noProof="0" dirty="0" smtClean="0">
                <a:ln>
                  <a:noFill/>
                </a:ln>
                <a:solidFill>
                  <a:srgbClr val="A4572C"/>
                </a:solidFill>
                <a:effectLst/>
                <a:uLnTx/>
                <a:uFillTx/>
                <a:latin typeface="Times New Roman" pitchFamily="18" charset="0"/>
                <a:ea typeface="+mj-ea"/>
                <a:cs typeface="Times New Roman" pitchFamily="18" charset="0"/>
              </a:rPr>
              <a:t> </a:t>
            </a:r>
            <a:r>
              <a:rPr kumimoji="0" lang="en-US" sz="4000" b="1" i="0" u="none" strike="noStrike" kern="1200" cap="none" spc="0" normalizeH="0" baseline="0" noProof="0" dirty="0" smtClean="0">
                <a:ln>
                  <a:noFill/>
                </a:ln>
                <a:solidFill>
                  <a:srgbClr val="A4572C"/>
                </a:solidFill>
                <a:effectLst/>
                <a:uLnTx/>
                <a:uFillTx/>
                <a:latin typeface="Times New Roman" pitchFamily="18" charset="0"/>
                <a:ea typeface="+mj-ea"/>
                <a:cs typeface="Times New Roman" pitchFamily="18" charset="0"/>
              </a:rPr>
              <a:t>Cleanse + Toner</a:t>
            </a:r>
          </a:p>
          <a:p>
            <a:pPr algn="ctr">
              <a:spcBef>
                <a:spcPct val="0"/>
              </a:spcBef>
              <a:defRPr/>
            </a:pPr>
            <a:r>
              <a:rPr kumimoji="0" lang="en-US" sz="2000" b="0" i="0" u="none" strike="noStrike" kern="1200" cap="none" spc="0" normalizeH="0" baseline="0" noProof="0" dirty="0" smtClean="0">
                <a:ln>
                  <a:noFill/>
                </a:ln>
                <a:solidFill>
                  <a:schemeClr val="tx1">
                    <a:lumMod val="65000"/>
                    <a:lumOff val="35000"/>
                  </a:schemeClr>
                </a:solidFill>
                <a:effectLst/>
                <a:uLnTx/>
                <a:uFillTx/>
                <a:latin typeface="+mn-lt"/>
                <a:ea typeface="+mj-ea"/>
                <a:cs typeface="Helvetica"/>
              </a:rPr>
              <a:t> </a:t>
            </a:r>
            <a:r>
              <a:rPr lang="en-US" sz="2000" dirty="0" smtClean="0">
                <a:solidFill>
                  <a:schemeClr val="tx1">
                    <a:lumMod val="65000"/>
                    <a:lumOff val="35000"/>
                  </a:schemeClr>
                </a:solidFill>
                <a:cs typeface="Helvetica"/>
              </a:rPr>
              <a:t> </a:t>
            </a:r>
            <a:r>
              <a:rPr lang="en-US" sz="2000" kern="0" dirty="0" smtClean="0">
                <a:solidFill>
                  <a:schemeClr val="tx1">
                    <a:lumMod val="65000"/>
                    <a:lumOff val="35000"/>
                  </a:schemeClr>
                </a:solidFill>
                <a:cs typeface="Helvetica"/>
              </a:rPr>
              <a:t>Enriched with Tea seed oil and rose water</a:t>
            </a:r>
            <a:endParaRPr lang="en-US" sz="2000" dirty="0" smtClean="0">
              <a:solidFill>
                <a:schemeClr val="tx1">
                  <a:lumMod val="65000"/>
                  <a:lumOff val="35000"/>
                </a:schemeClr>
              </a:solidFill>
            </a:endParaRPr>
          </a:p>
        </p:txBody>
      </p:sp>
      <p:sp>
        <p:nvSpPr>
          <p:cNvPr id="6" name="Content Placeholder 2"/>
          <p:cNvSpPr txBox="1">
            <a:spLocks/>
          </p:cNvSpPr>
          <p:nvPr/>
        </p:nvSpPr>
        <p:spPr>
          <a:xfrm>
            <a:off x="304800" y="1722437"/>
            <a:ext cx="6781800" cy="4754563"/>
          </a:xfrm>
          <a:prstGeom prst="rect">
            <a:avLst/>
          </a:prstGeom>
        </p:spPr>
        <p:txBody>
          <a:bodyPr vert="horz" lIns="91440" tIns="45720" rIns="91440" bIns="45720" rtlCol="0">
            <a:normAutofit fontScale="70000" lnSpcReduction="20000"/>
          </a:bodyPr>
          <a:lstStyle/>
          <a:p>
            <a:pPr marL="342900" lvl="0" indent="-342900">
              <a:lnSpc>
                <a:spcPct val="120000"/>
              </a:lnSpc>
              <a:spcBef>
                <a:spcPts val="400"/>
              </a:spcBef>
              <a:defRPr/>
            </a:pPr>
            <a:r>
              <a:rPr lang="en-US" sz="2900" b="1" dirty="0" smtClean="0">
                <a:solidFill>
                  <a:srgbClr val="A4572C"/>
                </a:solidFill>
                <a:cs typeface="Helvetica"/>
              </a:rPr>
              <a:t>Product</a:t>
            </a:r>
            <a:endParaRPr lang="en-US" sz="2900" b="1" dirty="0" smtClean="0">
              <a:solidFill>
                <a:schemeClr val="tx1">
                  <a:lumMod val="85000"/>
                  <a:lumOff val="15000"/>
                </a:schemeClr>
              </a:solidFill>
              <a:cs typeface="Helvetica"/>
            </a:endParaRPr>
          </a:p>
          <a:p>
            <a:pPr lvl="0">
              <a:lnSpc>
                <a:spcPct val="120000"/>
              </a:lnSpc>
              <a:spcBef>
                <a:spcPts val="400"/>
              </a:spcBef>
              <a:defRPr/>
            </a:pPr>
            <a:r>
              <a:rPr lang="en-US" sz="2400" dirty="0" smtClean="0">
                <a:solidFill>
                  <a:schemeClr val="tx1">
                    <a:lumMod val="65000"/>
                    <a:lumOff val="35000"/>
                  </a:schemeClr>
                </a:solidFill>
                <a:cs typeface="Helvetica"/>
              </a:rPr>
              <a:t>A refreshing milky white cleansing + toning formula that wipes away dirt and impurities to reveal a fresher, younger looking skin</a:t>
            </a:r>
            <a:endParaRPr kumimoji="0" lang="en-US" sz="2400" b="1" i="0" u="none" strike="noStrike" kern="1200" cap="none" spc="0" normalizeH="0" baseline="0" noProof="0" dirty="0" smtClean="0">
              <a:ln>
                <a:noFill/>
              </a:ln>
              <a:solidFill>
                <a:srgbClr val="A4572C"/>
              </a:solidFill>
              <a:effectLst/>
              <a:uLnTx/>
              <a:uFillTx/>
              <a:latin typeface="+mn-lt"/>
              <a:ea typeface="+mn-ea"/>
              <a:cs typeface="Helvetica"/>
            </a:endParaRPr>
          </a:p>
          <a:p>
            <a:pPr marL="342900" marR="0" lvl="0" indent="-342900" algn="l" defTabSz="914400" rtl="0" eaLnBrk="1" fontAlgn="auto" latinLnBrk="0" hangingPunct="1">
              <a:lnSpc>
                <a:spcPct val="120000"/>
              </a:lnSpc>
              <a:spcBef>
                <a:spcPts val="400"/>
              </a:spcBef>
              <a:spcAft>
                <a:spcPts val="0"/>
              </a:spcAft>
              <a:buClrTx/>
              <a:buSzTx/>
              <a:buFont typeface="Arial" pitchFamily="34" charset="0"/>
              <a:buNone/>
              <a:tabLst/>
              <a:defRPr/>
            </a:pPr>
            <a:r>
              <a:rPr kumimoji="0" lang="en-US" sz="2900" b="1" i="0" u="none" strike="noStrike" kern="1200" cap="none" spc="0" normalizeH="0" baseline="0" noProof="0" dirty="0" smtClean="0">
                <a:ln>
                  <a:noFill/>
                </a:ln>
                <a:solidFill>
                  <a:srgbClr val="A4572C"/>
                </a:solidFill>
                <a:effectLst/>
                <a:uLnTx/>
                <a:uFillTx/>
                <a:latin typeface="+mn-lt"/>
                <a:ea typeface="+mn-ea"/>
                <a:cs typeface="Helvetica"/>
              </a:rPr>
              <a:t>Performance</a:t>
            </a:r>
            <a:r>
              <a:rPr lang="en-US" sz="2900" b="1" dirty="0" smtClean="0">
                <a:solidFill>
                  <a:srgbClr val="FF0000"/>
                </a:solidFill>
                <a:cs typeface="Helvetica"/>
              </a:rPr>
              <a:t> </a:t>
            </a:r>
            <a:r>
              <a:rPr lang="en-US" sz="2300" dirty="0" smtClean="0">
                <a:solidFill>
                  <a:srgbClr val="595959"/>
                </a:solidFill>
                <a:cs typeface="Helvetica"/>
              </a:rPr>
              <a:t>(</a:t>
            </a:r>
            <a:r>
              <a:rPr kumimoji="0" lang="en-US" sz="2300" i="0" u="none" strike="noStrike" kern="1200" cap="none" spc="0" normalizeH="0" baseline="0" noProof="0" dirty="0" smtClean="0">
                <a:ln>
                  <a:noFill/>
                </a:ln>
                <a:solidFill>
                  <a:srgbClr val="595959"/>
                </a:solidFill>
                <a:effectLst/>
                <a:uLnTx/>
                <a:uFillTx/>
                <a:latin typeface="+mn-lt"/>
                <a:ea typeface="+mn-ea"/>
                <a:cs typeface="Helvetica"/>
              </a:rPr>
              <a:t>Key Ingredients)</a:t>
            </a:r>
          </a:p>
          <a:p>
            <a:pPr marL="342900" marR="0" lvl="0" indent="-342900" algn="l" defTabSz="914400" rtl="0" eaLnBrk="1" fontAlgn="auto" latinLnBrk="0" hangingPunct="1">
              <a:lnSpc>
                <a:spcPct val="120000"/>
              </a:lnSpc>
              <a:spcBef>
                <a:spcPts val="400"/>
              </a:spcBef>
              <a:spcAft>
                <a:spcPts val="0"/>
              </a:spcAft>
              <a:buClrTx/>
              <a:buSzTx/>
              <a:buFont typeface="Arial" pitchFamily="34" charset="0"/>
              <a:buChar char="•"/>
              <a:tabLst/>
              <a:defRPr/>
            </a:pPr>
            <a:r>
              <a:rPr kumimoji="0" lang="en-US" sz="2300" b="1" i="0" u="none" strike="noStrike" kern="1200" cap="none" spc="0" normalizeH="0" baseline="0" noProof="0" dirty="0" smtClean="0">
                <a:ln>
                  <a:noFill/>
                </a:ln>
                <a:solidFill>
                  <a:schemeClr val="tx1">
                    <a:lumMod val="65000"/>
                    <a:lumOff val="35000"/>
                  </a:schemeClr>
                </a:solidFill>
                <a:effectLst/>
                <a:uLnTx/>
                <a:uFillTx/>
                <a:latin typeface="+mn-lt"/>
                <a:ea typeface="+mn-ea"/>
                <a:cs typeface="Helvetica"/>
              </a:rPr>
              <a:t>Rose</a:t>
            </a:r>
            <a:r>
              <a:rPr kumimoji="0" lang="en-US" sz="2300" b="1" i="0" u="none" strike="noStrike" kern="1200" cap="none" spc="0" normalizeH="0" noProof="0" dirty="0" smtClean="0">
                <a:ln>
                  <a:noFill/>
                </a:ln>
                <a:solidFill>
                  <a:schemeClr val="tx1">
                    <a:lumMod val="65000"/>
                    <a:lumOff val="35000"/>
                  </a:schemeClr>
                </a:solidFill>
                <a:effectLst/>
                <a:uLnTx/>
                <a:uFillTx/>
                <a:latin typeface="+mn-lt"/>
                <a:ea typeface="+mn-ea"/>
                <a:cs typeface="Helvetica"/>
              </a:rPr>
              <a:t> water </a:t>
            </a:r>
            <a:r>
              <a:rPr kumimoji="0" lang="en-US" sz="2300" b="0" i="0" u="none" strike="noStrike" kern="1200" cap="none" spc="0" normalizeH="0" noProof="0" dirty="0" smtClean="0">
                <a:ln>
                  <a:noFill/>
                </a:ln>
                <a:solidFill>
                  <a:srgbClr val="595959"/>
                </a:solidFill>
                <a:effectLst/>
                <a:uLnTx/>
                <a:uFillTx/>
                <a:latin typeface="+mn-lt"/>
                <a:ea typeface="+mn-ea"/>
                <a:cs typeface="Helvetica"/>
              </a:rPr>
              <a:t>– </a:t>
            </a:r>
            <a:r>
              <a:rPr lang="en-US" sz="2300" dirty="0" smtClean="0">
                <a:solidFill>
                  <a:srgbClr val="595959"/>
                </a:solidFill>
              </a:rPr>
              <a:t>helps to maintain skin’s pH balance. It helps fight breakouts, hydrate, revitalize, moisturize, and smooth out the skin</a:t>
            </a:r>
            <a:endParaRPr kumimoji="0" lang="en-US" sz="2300" b="0" i="0" u="none" strike="noStrike" kern="1200" cap="none" spc="0" normalizeH="0" noProof="0" dirty="0" smtClean="0">
              <a:ln>
                <a:noFill/>
              </a:ln>
              <a:solidFill>
                <a:schemeClr val="tx1">
                  <a:lumMod val="65000"/>
                  <a:lumOff val="35000"/>
                </a:schemeClr>
              </a:solidFill>
              <a:effectLst/>
              <a:uLnTx/>
              <a:uFillTx/>
              <a:latin typeface="+mn-lt"/>
              <a:ea typeface="+mn-ea"/>
              <a:cs typeface="Helvetica"/>
            </a:endParaRPr>
          </a:p>
          <a:p>
            <a:pPr marL="342900" lvl="0" indent="-342900">
              <a:lnSpc>
                <a:spcPct val="120000"/>
              </a:lnSpc>
              <a:spcBef>
                <a:spcPts val="400"/>
              </a:spcBef>
              <a:buFont typeface="Arial" pitchFamily="34" charset="0"/>
              <a:buChar char="•"/>
              <a:defRPr/>
            </a:pPr>
            <a:r>
              <a:rPr lang="en-US" sz="2300" b="1" baseline="0" dirty="0" smtClean="0">
                <a:solidFill>
                  <a:schemeClr val="tx1">
                    <a:lumMod val="65000"/>
                    <a:lumOff val="35000"/>
                  </a:schemeClr>
                </a:solidFill>
                <a:cs typeface="Helvetica"/>
              </a:rPr>
              <a:t>Tea</a:t>
            </a:r>
            <a:r>
              <a:rPr lang="en-US" sz="2300" b="1" dirty="0" smtClean="0">
                <a:solidFill>
                  <a:schemeClr val="tx1">
                    <a:lumMod val="65000"/>
                    <a:lumOff val="35000"/>
                  </a:schemeClr>
                </a:solidFill>
                <a:cs typeface="Helvetica"/>
              </a:rPr>
              <a:t> seed oil </a:t>
            </a:r>
            <a:r>
              <a:rPr lang="en-US" sz="2300" dirty="0" smtClean="0">
                <a:solidFill>
                  <a:schemeClr val="tx1">
                    <a:lumMod val="65000"/>
                    <a:lumOff val="35000"/>
                  </a:schemeClr>
                </a:solidFill>
                <a:cs typeface="Helvetica"/>
              </a:rPr>
              <a:t>– Rich in antioxidants and vitamins, </a:t>
            </a:r>
            <a:r>
              <a:rPr lang="en-US" sz="2300" dirty="0" smtClean="0">
                <a:solidFill>
                  <a:srgbClr val="595959"/>
                </a:solidFill>
                <a:cs typeface="Helvetica"/>
              </a:rPr>
              <a:t>have </a:t>
            </a:r>
            <a:r>
              <a:rPr lang="en-US" sz="2300" dirty="0" smtClean="0">
                <a:solidFill>
                  <a:srgbClr val="595959"/>
                </a:solidFill>
              </a:rPr>
              <a:t>restorative and rejuvenating effect on skin, it  is an excellent emollient, helps restore pH balance and protect the skin from environmental pollutants</a:t>
            </a:r>
          </a:p>
          <a:p>
            <a:pPr>
              <a:lnSpc>
                <a:spcPct val="120000"/>
              </a:lnSpc>
              <a:spcBef>
                <a:spcPts val="400"/>
              </a:spcBef>
              <a:buNone/>
            </a:pPr>
            <a:r>
              <a:rPr lang="en-US" sz="2900" b="1" dirty="0" smtClean="0">
                <a:solidFill>
                  <a:srgbClr val="A4572C"/>
                </a:solidFill>
              </a:rPr>
              <a:t>Benefits</a:t>
            </a:r>
            <a:endParaRPr lang="en-US" sz="2900" dirty="0" smtClean="0">
              <a:solidFill>
                <a:schemeClr val="tx1">
                  <a:lumMod val="75000"/>
                  <a:lumOff val="25000"/>
                </a:schemeClr>
              </a:solidFill>
              <a:cs typeface="Helvetica"/>
            </a:endParaRPr>
          </a:p>
          <a:p>
            <a:pPr marL="274320" indent="-274320">
              <a:lnSpc>
                <a:spcPct val="120000"/>
              </a:lnSpc>
              <a:spcBef>
                <a:spcPts val="400"/>
              </a:spcBef>
              <a:buFont typeface="Arial" pitchFamily="34" charset="0"/>
              <a:buChar char="•"/>
              <a:defRPr/>
            </a:pPr>
            <a:r>
              <a:rPr lang="en-US" sz="2300" dirty="0" smtClean="0">
                <a:solidFill>
                  <a:schemeClr val="tx1">
                    <a:lumMod val="65000"/>
                    <a:lumOff val="35000"/>
                  </a:schemeClr>
                </a:solidFill>
                <a:cs typeface="Helvetica"/>
              </a:rPr>
              <a:t>Combined benefit of Cleansing + Toning</a:t>
            </a:r>
          </a:p>
          <a:p>
            <a:pPr marL="274320" indent="-274320">
              <a:lnSpc>
                <a:spcPct val="120000"/>
              </a:lnSpc>
              <a:spcBef>
                <a:spcPts val="400"/>
              </a:spcBef>
              <a:buFont typeface="Arial" pitchFamily="34" charset="0"/>
              <a:buChar char="•"/>
              <a:defRPr/>
            </a:pPr>
            <a:r>
              <a:rPr lang="en-US" sz="2300" dirty="0" smtClean="0">
                <a:solidFill>
                  <a:schemeClr val="tx1">
                    <a:lumMod val="65000"/>
                    <a:lumOff val="35000"/>
                  </a:schemeClr>
                </a:solidFill>
                <a:cs typeface="Helvetica"/>
              </a:rPr>
              <a:t>Unique purifying formula that removes make up, dirt, sebum, excess oil etc to reveal clean, radiant skin</a:t>
            </a:r>
          </a:p>
          <a:p>
            <a:pPr marL="274320" indent="-274320">
              <a:lnSpc>
                <a:spcPct val="120000"/>
              </a:lnSpc>
              <a:spcBef>
                <a:spcPts val="400"/>
              </a:spcBef>
              <a:buFont typeface="Arial" pitchFamily="34" charset="0"/>
              <a:buChar char="•"/>
              <a:defRPr/>
            </a:pPr>
            <a:r>
              <a:rPr lang="en-US" sz="2300" dirty="0" smtClean="0">
                <a:solidFill>
                  <a:schemeClr val="tx1">
                    <a:lumMod val="65000"/>
                    <a:lumOff val="35000"/>
                  </a:schemeClr>
                </a:solidFill>
                <a:cs typeface="Helvetica"/>
              </a:rPr>
              <a:t>Tightens the skin &amp; improves skin texture and elasticity</a:t>
            </a:r>
          </a:p>
          <a:p>
            <a:pPr marL="274320" indent="-274320">
              <a:lnSpc>
                <a:spcPct val="120000"/>
              </a:lnSpc>
              <a:spcBef>
                <a:spcPts val="400"/>
              </a:spcBef>
              <a:buFont typeface="Arial" pitchFamily="34" charset="0"/>
              <a:buChar char="•"/>
              <a:defRPr/>
            </a:pPr>
            <a:r>
              <a:rPr lang="en-US" sz="2300" dirty="0" smtClean="0">
                <a:solidFill>
                  <a:schemeClr val="tx1">
                    <a:lumMod val="65000"/>
                    <a:lumOff val="35000"/>
                  </a:schemeClr>
                </a:solidFill>
                <a:cs typeface="Helvetica"/>
              </a:rPr>
              <a:t>Retains moisture and is suitable for all skin types</a:t>
            </a:r>
            <a:endParaRPr lang="en-US" sz="2300" dirty="0" smtClean="0"/>
          </a:p>
          <a:p>
            <a:pPr marL="342900" lvl="0" indent="-342900">
              <a:lnSpc>
                <a:spcPct val="120000"/>
              </a:lnSpc>
              <a:spcBef>
                <a:spcPts val="400"/>
              </a:spcBef>
              <a:buFont typeface="Arial" pitchFamily="34" charset="0"/>
              <a:buChar char="•"/>
              <a:defRPr/>
            </a:pPr>
            <a:endParaRPr kumimoji="0" lang="en-US" sz="1900" b="0" i="0" u="none" strike="noStrike" kern="1200" cap="none" spc="0" normalizeH="0" baseline="0" noProof="0" dirty="0" smtClean="0">
              <a:ln>
                <a:noFill/>
              </a:ln>
              <a:solidFill>
                <a:srgbClr val="595959"/>
              </a:solidFill>
              <a:effectLst/>
              <a:uLnTx/>
              <a:uFillTx/>
              <a:latin typeface="+mn-lt"/>
              <a:ea typeface="+mn-ea"/>
              <a:cs typeface="Helvetica"/>
            </a:endParaRPr>
          </a:p>
        </p:txBody>
      </p:sp>
      <p:pic>
        <p:nvPicPr>
          <p:cNvPr id="11" name="Picture 10" descr="Rose-Water.jpg"/>
          <p:cNvPicPr>
            <a:picLocks noChangeAspect="1"/>
          </p:cNvPicPr>
          <p:nvPr/>
        </p:nvPicPr>
        <p:blipFill>
          <a:blip r:embed="rId3" cstate="print"/>
          <a:srcRect b="18000"/>
          <a:stretch>
            <a:fillRect/>
          </a:stretch>
        </p:blipFill>
        <p:spPr>
          <a:xfrm>
            <a:off x="7285464" y="3505200"/>
            <a:ext cx="1858536" cy="1524000"/>
          </a:xfrm>
          <a:prstGeom prst="rect">
            <a:avLst/>
          </a:prstGeom>
        </p:spPr>
      </p:pic>
      <p:pic>
        <p:nvPicPr>
          <p:cNvPr id="7" name="Picture 6" descr="Tea_seed_oil_Images.jpg"/>
          <p:cNvPicPr>
            <a:picLocks noChangeAspect="1"/>
          </p:cNvPicPr>
          <p:nvPr/>
        </p:nvPicPr>
        <p:blipFill>
          <a:blip r:embed="rId4"/>
          <a:srcRect r="6667"/>
          <a:stretch>
            <a:fillRect/>
          </a:stretch>
        </p:blipFill>
        <p:spPr>
          <a:xfrm>
            <a:off x="7010400" y="5000624"/>
            <a:ext cx="2133600" cy="1400176"/>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xresdefault.jpg"/>
          <p:cNvPicPr>
            <a:picLocks noChangeAspect="1"/>
          </p:cNvPicPr>
          <p:nvPr/>
        </p:nvPicPr>
        <p:blipFill>
          <a:blip r:embed="rId3"/>
          <a:srcRect l="34167" r="5833"/>
          <a:stretch>
            <a:fillRect/>
          </a:stretch>
        </p:blipFill>
        <p:spPr>
          <a:xfrm>
            <a:off x="3942080" y="1524000"/>
            <a:ext cx="5201920" cy="4876800"/>
          </a:xfrm>
          <a:prstGeom prst="rect">
            <a:avLst/>
          </a:prstGeom>
        </p:spPr>
      </p:pic>
      <p:sp>
        <p:nvSpPr>
          <p:cNvPr id="4" name="Rectangle 2"/>
          <p:cNvSpPr txBox="1">
            <a:spLocks noChangeArrowheads="1"/>
          </p:cNvSpPr>
          <p:nvPr/>
        </p:nvSpPr>
        <p:spPr>
          <a:xfrm>
            <a:off x="304800" y="304800"/>
            <a:ext cx="8610600" cy="2209800"/>
          </a:xfrm>
          <a:prstGeom prst="rect">
            <a:avLst/>
          </a:prstGeom>
        </p:spPr>
        <p:txBody>
          <a:bodyPr vert="horz" lIns="91440" tIns="45720" rIns="91440" bIns="45720" rtlCol="0" anchor="ctr">
            <a:normAutofit fontScale="97500" lnSpcReduction="10000"/>
          </a:bodyPr>
          <a:lstStyle/>
          <a:p>
            <a:pPr marL="0" marR="0" lvl="1" indent="0" algn="l" defTabSz="914400" rtl="0" eaLnBrk="1" fontAlgn="auto" latinLnBrk="0" hangingPunct="1">
              <a:lnSpc>
                <a:spcPct val="100000"/>
              </a:lnSpc>
              <a:spcBef>
                <a:spcPct val="0"/>
              </a:spcBef>
              <a:spcAft>
                <a:spcPts val="0"/>
              </a:spcAft>
              <a:buClrTx/>
              <a:buSzTx/>
              <a:buFontTx/>
              <a:buNone/>
              <a:tabLst/>
              <a:defRPr/>
            </a:pPr>
            <a:r>
              <a:rPr kumimoji="0" lang="en-US" sz="3300" b="1" i="0" u="none" strike="noStrike" kern="0" cap="none" spc="0" normalizeH="0" baseline="0" noProof="0" dirty="0" smtClean="0">
                <a:ln>
                  <a:noFill/>
                </a:ln>
                <a:solidFill>
                  <a:srgbClr val="DA5487"/>
                </a:solidFill>
                <a:effectLst/>
                <a:uLnTx/>
                <a:uFillTx/>
                <a:latin typeface="+mn-lt"/>
                <a:cs typeface="Times New Roman" pitchFamily="18" charset="0"/>
              </a:rPr>
              <a:t>New</a:t>
            </a:r>
            <a:r>
              <a:rPr kumimoji="0" lang="en-US" sz="6000" b="1" i="0" u="none" strike="noStrike" kern="0" cap="none" spc="0" normalizeH="0" baseline="0" noProof="0" dirty="0" smtClean="0">
                <a:ln>
                  <a:noFill/>
                </a:ln>
                <a:solidFill>
                  <a:srgbClr val="DA5487"/>
                </a:solidFill>
                <a:effectLst/>
                <a:uLnTx/>
                <a:uFillTx/>
                <a:latin typeface="Times New Roman" pitchFamily="18" charset="0"/>
                <a:cs typeface="Times New Roman" pitchFamily="18" charset="0"/>
              </a:rPr>
              <a:t/>
            </a:r>
            <a:br>
              <a:rPr kumimoji="0" lang="en-US" sz="6000" b="1" i="0" u="none" strike="noStrike" kern="0" cap="none" spc="0" normalizeH="0" baseline="0" noProof="0" dirty="0" smtClean="0">
                <a:ln>
                  <a:noFill/>
                </a:ln>
                <a:solidFill>
                  <a:srgbClr val="DA5487"/>
                </a:solidFill>
                <a:effectLst/>
                <a:uLnTx/>
                <a:uFillTx/>
                <a:latin typeface="Times New Roman" pitchFamily="18" charset="0"/>
                <a:cs typeface="Times New Roman" pitchFamily="18" charset="0"/>
              </a:rPr>
            </a:br>
            <a:r>
              <a:rPr kumimoji="0" lang="en-US" sz="3700" b="1" i="0" u="none" strike="noStrike" kern="0" cap="none" spc="0" normalizeH="0" baseline="0" noProof="0" dirty="0" smtClean="0">
                <a:ln>
                  <a:noFill/>
                </a:ln>
                <a:solidFill>
                  <a:srgbClr val="DA5487"/>
                </a:solidFill>
                <a:effectLst/>
                <a:uLnTx/>
                <a:uFillTx/>
                <a:latin typeface="Times New Roman" pitchFamily="18" charset="0"/>
                <a:cs typeface="Times New Roman" pitchFamily="18" charset="0"/>
              </a:rPr>
              <a:t>ASSURE DAILY</a:t>
            </a:r>
            <a:r>
              <a:rPr kumimoji="0" lang="en-US" sz="3700" b="1" i="0" u="none" strike="noStrike" kern="0" cap="none" spc="0" normalizeH="0" noProof="0" dirty="0" smtClean="0">
                <a:ln>
                  <a:noFill/>
                </a:ln>
                <a:solidFill>
                  <a:srgbClr val="DA5487"/>
                </a:solidFill>
                <a:effectLst/>
                <a:uLnTx/>
                <a:uFillTx/>
                <a:latin typeface="Times New Roman" pitchFamily="18" charset="0"/>
                <a:cs typeface="Times New Roman" pitchFamily="18" charset="0"/>
              </a:rPr>
              <a:t> MOISTURISER</a:t>
            </a:r>
            <a:endParaRPr kumimoji="0" lang="en-US" sz="4000" b="1" i="0" u="none" strike="noStrike" kern="0" cap="none" spc="0" normalizeH="0" baseline="0" noProof="0" dirty="0" smtClean="0">
              <a:ln>
                <a:noFill/>
              </a:ln>
              <a:solidFill>
                <a:srgbClr val="DA5487"/>
              </a:solidFill>
              <a:effectLst/>
              <a:uLnTx/>
              <a:uFillTx/>
              <a:latin typeface="Times New Roman" pitchFamily="18" charset="0"/>
              <a:cs typeface="Times New Roman" pitchFamily="18" charset="0"/>
            </a:endParaRPr>
          </a:p>
          <a:p>
            <a:pPr marL="0" marR="0" lvl="1" indent="0" algn="l" defTabSz="914400" rtl="0" eaLnBrk="1" fontAlgn="auto" latinLnBrk="0" hangingPunct="1">
              <a:lnSpc>
                <a:spcPct val="100000"/>
              </a:lnSpc>
              <a:spcBef>
                <a:spcPct val="0"/>
              </a:spcBef>
              <a:spcAft>
                <a:spcPts val="0"/>
              </a:spcAft>
              <a:buClrTx/>
              <a:buSzTx/>
              <a:buFontTx/>
              <a:buNone/>
              <a:tabLst/>
              <a:defRPr/>
            </a:pPr>
            <a:r>
              <a:rPr kumimoji="0" lang="en-US" sz="2500" b="0" i="0" u="none" strike="noStrike" kern="0" cap="none" spc="0" normalizeH="0" baseline="0" noProof="0" dirty="0" smtClean="0">
                <a:ln>
                  <a:noFill/>
                </a:ln>
                <a:solidFill>
                  <a:schemeClr val="tx1">
                    <a:lumMod val="65000"/>
                    <a:lumOff val="35000"/>
                  </a:schemeClr>
                </a:solidFill>
                <a:effectLst/>
                <a:uLnTx/>
                <a:uFillTx/>
                <a:latin typeface="+mn-lt"/>
                <a:cs typeface="Helvetica"/>
              </a:rPr>
              <a:t>Enriched</a:t>
            </a:r>
            <a:r>
              <a:rPr kumimoji="0" lang="en-US" sz="2500" b="0" i="0" u="none" strike="noStrike" kern="0" cap="none" spc="0" normalizeH="0" noProof="0" dirty="0" smtClean="0">
                <a:ln>
                  <a:noFill/>
                </a:ln>
                <a:solidFill>
                  <a:schemeClr val="tx1">
                    <a:lumMod val="65000"/>
                    <a:lumOff val="35000"/>
                  </a:schemeClr>
                </a:solidFill>
                <a:effectLst/>
                <a:uLnTx/>
                <a:uFillTx/>
                <a:latin typeface="+mn-lt"/>
                <a:cs typeface="Helvetica"/>
              </a:rPr>
              <a:t> with </a:t>
            </a:r>
            <a:r>
              <a:rPr lang="en-US" sz="2500" kern="0" dirty="0" smtClean="0">
                <a:solidFill>
                  <a:schemeClr val="tx1">
                    <a:lumMod val="65000"/>
                    <a:lumOff val="35000"/>
                  </a:schemeClr>
                </a:solidFill>
                <a:cs typeface="Helvetica"/>
              </a:rPr>
              <a:t>Mango</a:t>
            </a:r>
            <a:r>
              <a:rPr kumimoji="0" lang="en-US" sz="2500" b="0" i="0" u="none" strike="noStrike" kern="0" cap="none" spc="0" normalizeH="0" noProof="0" dirty="0" smtClean="0">
                <a:ln>
                  <a:noFill/>
                </a:ln>
                <a:solidFill>
                  <a:schemeClr val="tx1">
                    <a:lumMod val="65000"/>
                    <a:lumOff val="35000"/>
                  </a:schemeClr>
                </a:solidFill>
                <a:effectLst/>
                <a:uLnTx/>
                <a:uFillTx/>
                <a:latin typeface="+mn-lt"/>
                <a:cs typeface="Helvetica"/>
              </a:rPr>
              <a:t> Butter, </a:t>
            </a:r>
          </a:p>
          <a:p>
            <a:pPr marL="0" marR="0" lvl="1" indent="0" algn="l" defTabSz="914400" rtl="0" eaLnBrk="1" fontAlgn="auto" latinLnBrk="0" hangingPunct="1">
              <a:lnSpc>
                <a:spcPct val="100000"/>
              </a:lnSpc>
              <a:spcBef>
                <a:spcPct val="0"/>
              </a:spcBef>
              <a:spcAft>
                <a:spcPts val="0"/>
              </a:spcAft>
              <a:buClrTx/>
              <a:buSzTx/>
              <a:buFontTx/>
              <a:buNone/>
              <a:tabLst/>
              <a:defRPr/>
            </a:pPr>
            <a:r>
              <a:rPr kumimoji="0" lang="en-US" sz="2500" b="0" i="0" u="none" strike="noStrike" kern="0" cap="none" spc="0" normalizeH="0" noProof="0" dirty="0" smtClean="0">
                <a:ln>
                  <a:noFill/>
                </a:ln>
                <a:solidFill>
                  <a:schemeClr val="tx1">
                    <a:lumMod val="65000"/>
                    <a:lumOff val="35000"/>
                  </a:schemeClr>
                </a:solidFill>
                <a:effectLst/>
                <a:uLnTx/>
                <a:uFillTx/>
                <a:latin typeface="+mn-lt"/>
                <a:cs typeface="Helvetica"/>
              </a:rPr>
              <a:t>Sunflower and Olive Oil </a:t>
            </a:r>
            <a:r>
              <a:rPr kumimoji="0" lang="en-US" sz="2700" b="0" i="1" u="none" strike="noStrike" kern="0" cap="none" spc="0" normalizeH="0" baseline="0" noProof="0" dirty="0" smtClean="0">
                <a:ln>
                  <a:noFill/>
                </a:ln>
                <a:solidFill>
                  <a:schemeClr val="tx1">
                    <a:lumMod val="65000"/>
                    <a:lumOff val="35000"/>
                  </a:schemeClr>
                </a:solidFill>
                <a:effectLst/>
                <a:uLnTx/>
                <a:uFillTx/>
                <a:cs typeface="Helvetica"/>
              </a:rPr>
              <a:t/>
            </a:r>
            <a:br>
              <a:rPr kumimoji="0" lang="en-US" sz="2700" b="0" i="1" u="none" strike="noStrike" kern="0" cap="none" spc="0" normalizeH="0" baseline="0" noProof="0" dirty="0" smtClean="0">
                <a:ln>
                  <a:noFill/>
                </a:ln>
                <a:solidFill>
                  <a:schemeClr val="tx1">
                    <a:lumMod val="65000"/>
                    <a:lumOff val="35000"/>
                  </a:schemeClr>
                </a:solidFill>
                <a:effectLst/>
                <a:uLnTx/>
                <a:uFillTx/>
                <a:cs typeface="Helvetica"/>
              </a:rPr>
            </a:br>
            <a:endParaRPr kumimoji="0" lang="en-US" sz="2700" b="1" i="0" u="none" strike="noStrike" kern="0" cap="none" spc="0" normalizeH="0" baseline="0" noProof="0" dirty="0" smtClean="0">
              <a:ln>
                <a:noFill/>
              </a:ln>
              <a:solidFill>
                <a:srgbClr val="3FB9C9"/>
              </a:solidFill>
              <a:effectLst/>
              <a:uLnTx/>
              <a:uFillTx/>
              <a:latin typeface="Times New Roman" pitchFamily="18" charset="0"/>
              <a:cs typeface="Times New Roman" pitchFamily="18" charset="0"/>
            </a:endParaRPr>
          </a:p>
        </p:txBody>
      </p:sp>
      <p:pic>
        <p:nvPicPr>
          <p:cNvPr id="5" name="Picture 4" descr="Daily Moistirizer.png"/>
          <p:cNvPicPr>
            <a:picLocks noChangeAspect="1"/>
          </p:cNvPicPr>
          <p:nvPr/>
        </p:nvPicPr>
        <p:blipFill>
          <a:blip r:embed="rId4" cstate="email"/>
          <a:srcRect/>
          <a:stretch>
            <a:fillRect/>
          </a:stretch>
        </p:blipFill>
        <p:spPr>
          <a:xfrm>
            <a:off x="1828800" y="2299412"/>
            <a:ext cx="2560320" cy="4177588"/>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op-Skin-Care-Questions-Eye-Creams.jpg"/>
          <p:cNvPicPr>
            <a:picLocks noChangeAspect="1"/>
          </p:cNvPicPr>
          <p:nvPr/>
        </p:nvPicPr>
        <p:blipFill>
          <a:blip r:embed="rId2" cstate="print"/>
          <a:srcRect r="8333"/>
          <a:stretch>
            <a:fillRect/>
          </a:stretch>
        </p:blipFill>
        <p:spPr>
          <a:xfrm>
            <a:off x="7327900" y="1295400"/>
            <a:ext cx="1816100" cy="1981200"/>
          </a:xfrm>
          <a:prstGeom prst="rect">
            <a:avLst/>
          </a:prstGeom>
        </p:spPr>
      </p:pic>
      <p:sp>
        <p:nvSpPr>
          <p:cNvPr id="5" name="Content Placeholder 2"/>
          <p:cNvSpPr txBox="1">
            <a:spLocks/>
          </p:cNvSpPr>
          <p:nvPr/>
        </p:nvSpPr>
        <p:spPr>
          <a:xfrm>
            <a:off x="381000" y="1676400"/>
            <a:ext cx="6934200" cy="4648200"/>
          </a:xfrm>
          <a:prstGeom prst="rect">
            <a:avLst/>
          </a:prstGeom>
        </p:spPr>
        <p:txBody>
          <a:bodyPr vert="horz" lIns="91440" tIns="45720" rIns="91440" bIns="45720" rtlCol="0">
            <a:normAutofit fontScale="85000" lnSpcReduction="20000"/>
          </a:bodyPr>
          <a:lstStyle/>
          <a:p>
            <a:pPr lvl="0">
              <a:lnSpc>
                <a:spcPct val="120000"/>
              </a:lnSpc>
              <a:spcBef>
                <a:spcPts val="400"/>
              </a:spcBef>
              <a:buNone/>
              <a:defRPr/>
            </a:pPr>
            <a:r>
              <a:rPr lang="en-US" sz="2400" b="1" dirty="0" smtClean="0">
                <a:solidFill>
                  <a:srgbClr val="DA5487"/>
                </a:solidFill>
                <a:cs typeface="Helvetica"/>
              </a:rPr>
              <a:t>The Product</a:t>
            </a:r>
            <a:endParaRPr lang="en-US" sz="2400" dirty="0" smtClean="0">
              <a:solidFill>
                <a:srgbClr val="7F7F7F"/>
              </a:solidFill>
              <a:cs typeface="Helvetica"/>
            </a:endParaRPr>
          </a:p>
          <a:p>
            <a:pPr>
              <a:lnSpc>
                <a:spcPct val="120000"/>
              </a:lnSpc>
              <a:spcBef>
                <a:spcPts val="400"/>
              </a:spcBef>
            </a:pPr>
            <a:r>
              <a:rPr lang="en-US" sz="1900" dirty="0" smtClean="0">
                <a:solidFill>
                  <a:schemeClr val="tx1">
                    <a:lumMod val="65000"/>
                    <a:lumOff val="35000"/>
                  </a:schemeClr>
                </a:solidFill>
              </a:rPr>
              <a:t>A gentle oil-free moisturizing lotion that easily absorbs into the skin, keeps it supple, gives a radiant glow and provides all-day moisturisation</a:t>
            </a:r>
            <a:endParaRPr lang="en-US" sz="1900" b="1" dirty="0" smtClean="0">
              <a:solidFill>
                <a:srgbClr val="DA5487"/>
              </a:solidFill>
              <a:cs typeface="Helvetica"/>
            </a:endParaRPr>
          </a:p>
          <a:p>
            <a:pPr marL="342900" marR="0" lvl="0" indent="-342900" algn="l" defTabSz="914400" rtl="0" eaLnBrk="1" fontAlgn="auto" latinLnBrk="0" hangingPunct="1">
              <a:lnSpc>
                <a:spcPct val="120000"/>
              </a:lnSpc>
              <a:spcBef>
                <a:spcPts val="400"/>
              </a:spcBef>
              <a:buClrTx/>
              <a:buSzTx/>
              <a:buFont typeface="Arial" pitchFamily="34" charset="0"/>
              <a:buNone/>
              <a:tabLst/>
              <a:defRPr/>
            </a:pPr>
            <a:r>
              <a:rPr kumimoji="0" lang="en-US" sz="2400" b="1" i="0" u="none" strike="noStrike" kern="1200" cap="none" spc="0" normalizeH="0" baseline="0" noProof="0" dirty="0" smtClean="0">
                <a:ln>
                  <a:noFill/>
                </a:ln>
                <a:solidFill>
                  <a:srgbClr val="DA5487"/>
                </a:solidFill>
                <a:effectLst/>
                <a:uLnTx/>
                <a:uFillTx/>
                <a:latin typeface="+mn-lt"/>
                <a:ea typeface="+mn-ea"/>
                <a:cs typeface="Helvetica"/>
              </a:rPr>
              <a:t>The Performance</a:t>
            </a:r>
            <a:r>
              <a:rPr lang="en-US" sz="2400" dirty="0" smtClean="0">
                <a:solidFill>
                  <a:schemeClr val="tx1">
                    <a:lumMod val="95000"/>
                    <a:lumOff val="5000"/>
                  </a:schemeClr>
                </a:solidFill>
                <a:cs typeface="Helvetica"/>
              </a:rPr>
              <a:t> </a:t>
            </a:r>
            <a:r>
              <a:rPr lang="en-US" sz="1600" dirty="0" smtClean="0">
                <a:solidFill>
                  <a:schemeClr val="tx1">
                    <a:lumMod val="95000"/>
                    <a:lumOff val="5000"/>
                  </a:schemeClr>
                </a:solidFill>
                <a:cs typeface="Helvetica"/>
              </a:rPr>
              <a:t>(</a:t>
            </a:r>
            <a:r>
              <a:rPr kumimoji="0" lang="en-US" sz="1800" i="0" u="none" strike="noStrike" kern="1200" cap="none" spc="0" normalizeH="0" baseline="0" noProof="0" dirty="0" smtClean="0">
                <a:ln>
                  <a:noFill/>
                </a:ln>
                <a:solidFill>
                  <a:schemeClr val="tx1">
                    <a:lumMod val="65000"/>
                    <a:lumOff val="35000"/>
                  </a:schemeClr>
                </a:solidFill>
                <a:effectLst/>
                <a:uLnTx/>
                <a:uFillTx/>
                <a:latin typeface="+mn-lt"/>
                <a:ea typeface="+mn-ea"/>
                <a:cs typeface="Helvetica"/>
              </a:rPr>
              <a:t>Key ingredients)</a:t>
            </a:r>
            <a:r>
              <a:rPr kumimoji="0" lang="en-US" sz="1800" b="1" i="0" u="none" strike="noStrike" kern="1200" cap="none" spc="0" normalizeH="0" baseline="0" noProof="0" dirty="0" smtClean="0">
                <a:ln>
                  <a:noFill/>
                </a:ln>
                <a:solidFill>
                  <a:schemeClr val="tx1">
                    <a:lumMod val="65000"/>
                    <a:lumOff val="35000"/>
                  </a:schemeClr>
                </a:solidFill>
                <a:effectLst/>
                <a:uLnTx/>
                <a:uFillTx/>
                <a:latin typeface="+mn-lt"/>
                <a:ea typeface="+mn-ea"/>
                <a:cs typeface="Helvetica"/>
              </a:rPr>
              <a:t> </a:t>
            </a:r>
            <a:endParaRPr kumimoji="0" lang="en-US" sz="1800" b="0" i="0" u="none" strike="noStrike" kern="1200" cap="none" spc="0" normalizeH="0" baseline="0" noProof="0" dirty="0" smtClean="0">
              <a:ln>
                <a:noFill/>
              </a:ln>
              <a:solidFill>
                <a:schemeClr val="tx1">
                  <a:lumMod val="65000"/>
                  <a:lumOff val="35000"/>
                </a:schemeClr>
              </a:solidFill>
              <a:effectLst/>
              <a:uLnTx/>
              <a:uFillTx/>
              <a:latin typeface="+mn-lt"/>
              <a:ea typeface="+mn-ea"/>
              <a:cs typeface="Helvetica"/>
            </a:endParaRPr>
          </a:p>
          <a:p>
            <a:pPr marL="342900" indent="-342900">
              <a:lnSpc>
                <a:spcPct val="120000"/>
              </a:lnSpc>
              <a:spcBef>
                <a:spcPts val="400"/>
              </a:spcBef>
              <a:buFont typeface="Wingdings" pitchFamily="2" charset="2"/>
              <a:buChar char="§"/>
              <a:defRPr/>
            </a:pPr>
            <a:r>
              <a:rPr kumimoji="0" lang="en-US" sz="1900" b="1" i="0" u="none" strike="noStrike" kern="1200" cap="none" spc="0" normalizeH="0" baseline="0" noProof="0" dirty="0" smtClean="0">
                <a:ln>
                  <a:noFill/>
                </a:ln>
                <a:solidFill>
                  <a:schemeClr val="tx1">
                    <a:lumMod val="65000"/>
                    <a:lumOff val="35000"/>
                  </a:schemeClr>
                </a:solidFill>
                <a:effectLst/>
                <a:uLnTx/>
                <a:uFillTx/>
                <a:latin typeface="+mn-lt"/>
                <a:ea typeface="+mn-ea"/>
                <a:cs typeface="Helvetica"/>
              </a:rPr>
              <a:t>Mango</a:t>
            </a:r>
            <a:r>
              <a:rPr kumimoji="0" lang="en-US" sz="1900" b="1" i="0" u="none" strike="noStrike" kern="1200" cap="none" spc="0" normalizeH="0" noProof="0" dirty="0" smtClean="0">
                <a:ln>
                  <a:noFill/>
                </a:ln>
                <a:solidFill>
                  <a:schemeClr val="tx1">
                    <a:lumMod val="65000"/>
                    <a:lumOff val="35000"/>
                  </a:schemeClr>
                </a:solidFill>
                <a:effectLst/>
                <a:uLnTx/>
                <a:uFillTx/>
                <a:latin typeface="+mn-lt"/>
                <a:ea typeface="+mn-ea"/>
                <a:cs typeface="Helvetica"/>
              </a:rPr>
              <a:t> Butter: </a:t>
            </a:r>
            <a:r>
              <a:rPr lang="en-US" sz="1900" dirty="0" smtClean="0">
                <a:solidFill>
                  <a:srgbClr val="595959"/>
                </a:solidFill>
              </a:rPr>
              <a:t>Has skin softening, soothing &amp; moisturizing properties, Helps to combat dry skin, non-greasy and absorbs easily into the skin</a:t>
            </a:r>
            <a:endParaRPr kumimoji="0" lang="en-US" sz="1900" b="0" i="0" u="none" strike="noStrike" kern="1200" cap="none" spc="0" normalizeH="0" baseline="0" noProof="0" dirty="0" smtClean="0">
              <a:ln>
                <a:noFill/>
              </a:ln>
              <a:solidFill>
                <a:schemeClr val="tx1">
                  <a:lumMod val="65000"/>
                  <a:lumOff val="35000"/>
                </a:schemeClr>
              </a:solidFill>
              <a:effectLst/>
              <a:uLnTx/>
              <a:uFillTx/>
              <a:latin typeface="+mn-lt"/>
              <a:ea typeface="+mn-ea"/>
              <a:cs typeface="Helvetica"/>
            </a:endParaRPr>
          </a:p>
          <a:p>
            <a:pPr marL="342900" marR="0" lvl="0" indent="-342900" algn="l" defTabSz="914400" rtl="0" eaLnBrk="1" fontAlgn="auto" latinLnBrk="0" hangingPunct="1">
              <a:lnSpc>
                <a:spcPct val="120000"/>
              </a:lnSpc>
              <a:spcBef>
                <a:spcPts val="400"/>
              </a:spcBef>
              <a:buClrTx/>
              <a:buSzTx/>
              <a:buFont typeface="Wingdings" pitchFamily="2" charset="2"/>
              <a:buChar char="§"/>
              <a:tabLst/>
              <a:defRPr/>
            </a:pPr>
            <a:r>
              <a:rPr kumimoji="0" lang="en-US" sz="1900" b="1" i="0" u="none" strike="noStrike" kern="1200" cap="none" spc="0" normalizeH="0" baseline="0" noProof="0" dirty="0" smtClean="0">
                <a:ln>
                  <a:noFill/>
                </a:ln>
                <a:solidFill>
                  <a:schemeClr val="tx1">
                    <a:lumMod val="65000"/>
                    <a:lumOff val="35000"/>
                  </a:schemeClr>
                </a:solidFill>
                <a:effectLst/>
                <a:uLnTx/>
                <a:uFillTx/>
                <a:latin typeface="+mn-lt"/>
                <a:ea typeface="+mn-ea"/>
                <a:cs typeface="Helvetica"/>
              </a:rPr>
              <a:t>Sunflower,</a:t>
            </a:r>
            <a:r>
              <a:rPr kumimoji="0" lang="en-US" sz="1900" b="1" i="0" u="none" strike="noStrike" kern="1200" cap="none" spc="0" normalizeH="0" noProof="0" dirty="0" smtClean="0">
                <a:ln>
                  <a:noFill/>
                </a:ln>
                <a:solidFill>
                  <a:schemeClr val="tx1">
                    <a:lumMod val="65000"/>
                    <a:lumOff val="35000"/>
                  </a:schemeClr>
                </a:solidFill>
                <a:effectLst/>
                <a:uLnTx/>
                <a:uFillTx/>
                <a:latin typeface="+mn-lt"/>
                <a:ea typeface="+mn-ea"/>
                <a:cs typeface="Helvetica"/>
              </a:rPr>
              <a:t> olive oil and Vitamin E</a:t>
            </a:r>
            <a:r>
              <a:rPr kumimoji="0" lang="en-US" sz="1900" b="1" i="0" u="none" strike="noStrike" kern="1200" cap="none" spc="0" normalizeH="0" baseline="0" noProof="0" dirty="0" smtClean="0">
                <a:ln>
                  <a:noFill/>
                </a:ln>
                <a:solidFill>
                  <a:schemeClr val="tx1">
                    <a:lumMod val="65000"/>
                    <a:lumOff val="35000"/>
                  </a:schemeClr>
                </a:solidFill>
                <a:effectLst/>
                <a:uLnTx/>
                <a:uFillTx/>
                <a:latin typeface="+mn-lt"/>
                <a:ea typeface="+mn-ea"/>
                <a:cs typeface="Helvetica"/>
              </a:rPr>
              <a:t>: </a:t>
            </a:r>
            <a:r>
              <a:rPr kumimoji="0" lang="en-US" sz="1900" i="0" u="none" strike="noStrike" kern="1200" cap="none" spc="0" normalizeH="0" baseline="0" noProof="0" dirty="0" smtClean="0">
                <a:ln>
                  <a:noFill/>
                </a:ln>
                <a:solidFill>
                  <a:schemeClr val="tx1">
                    <a:lumMod val="65000"/>
                    <a:lumOff val="35000"/>
                  </a:schemeClr>
                </a:solidFill>
                <a:effectLst/>
                <a:uLnTx/>
                <a:uFillTx/>
                <a:latin typeface="+mn-lt"/>
                <a:ea typeface="+mn-ea"/>
                <a:cs typeface="Helvetica"/>
              </a:rPr>
              <a:t>These</a:t>
            </a:r>
            <a:r>
              <a:rPr kumimoji="0" lang="en-US" sz="1900" i="0" u="none" strike="noStrike" kern="1200" cap="none" spc="0" normalizeH="0" noProof="0" dirty="0" smtClean="0">
                <a:ln>
                  <a:noFill/>
                </a:ln>
                <a:solidFill>
                  <a:schemeClr val="tx1">
                    <a:lumMod val="65000"/>
                    <a:lumOff val="35000"/>
                  </a:schemeClr>
                </a:solidFill>
                <a:effectLst/>
                <a:uLnTx/>
                <a:uFillTx/>
                <a:latin typeface="+mn-lt"/>
                <a:ea typeface="+mn-ea"/>
                <a:cs typeface="Helvetica"/>
              </a:rPr>
              <a:t> provide the skin with essential hydration and locks it all day, also has antioxidant benefits that protects the skin from damage due to sun and environment</a:t>
            </a:r>
          </a:p>
          <a:p>
            <a:pPr>
              <a:lnSpc>
                <a:spcPct val="120000"/>
              </a:lnSpc>
              <a:spcBef>
                <a:spcPts val="400"/>
              </a:spcBef>
              <a:buNone/>
              <a:defRPr/>
            </a:pPr>
            <a:r>
              <a:rPr lang="en-US" sz="2400" b="1" dirty="0" smtClean="0">
                <a:solidFill>
                  <a:srgbClr val="DA5487"/>
                </a:solidFill>
              </a:rPr>
              <a:t>The Benefits</a:t>
            </a:r>
            <a:endParaRPr lang="en-US" sz="2400" dirty="0" smtClean="0">
              <a:solidFill>
                <a:srgbClr val="7F7F7F"/>
              </a:solidFill>
            </a:endParaRPr>
          </a:p>
          <a:p>
            <a:pPr marL="274320" indent="-274320">
              <a:lnSpc>
                <a:spcPct val="120000"/>
              </a:lnSpc>
              <a:spcBef>
                <a:spcPts val="400"/>
              </a:spcBef>
              <a:buFont typeface="Arial" pitchFamily="34" charset="0"/>
              <a:buChar char="•"/>
              <a:defRPr/>
            </a:pPr>
            <a:r>
              <a:rPr lang="en-US" sz="1900" dirty="0" smtClean="0">
                <a:solidFill>
                  <a:schemeClr val="tx1">
                    <a:lumMod val="65000"/>
                    <a:lumOff val="35000"/>
                  </a:schemeClr>
                </a:solidFill>
              </a:rPr>
              <a:t>It deeply nourishes and moisturizes the skin and helps restore skin’s natural oils</a:t>
            </a:r>
          </a:p>
          <a:p>
            <a:pPr marL="274320" indent="-274320">
              <a:lnSpc>
                <a:spcPct val="120000"/>
              </a:lnSpc>
              <a:spcBef>
                <a:spcPts val="400"/>
              </a:spcBef>
              <a:buFont typeface="Arial" pitchFamily="34" charset="0"/>
              <a:buChar char="•"/>
              <a:defRPr/>
            </a:pPr>
            <a:r>
              <a:rPr lang="en-US" sz="1900" dirty="0" smtClean="0">
                <a:solidFill>
                  <a:schemeClr val="tx1">
                    <a:lumMod val="65000"/>
                    <a:lumOff val="35000"/>
                  </a:schemeClr>
                </a:solidFill>
              </a:rPr>
              <a:t>Hydrates the skin and gives a radiant glow</a:t>
            </a:r>
          </a:p>
          <a:p>
            <a:pPr marL="274320" indent="-274320">
              <a:lnSpc>
                <a:spcPct val="120000"/>
              </a:lnSpc>
              <a:spcBef>
                <a:spcPts val="400"/>
              </a:spcBef>
              <a:buFont typeface="Arial" pitchFamily="34" charset="0"/>
              <a:buChar char="•"/>
              <a:defRPr/>
            </a:pPr>
            <a:r>
              <a:rPr lang="en-US" sz="1900" dirty="0" smtClean="0">
                <a:solidFill>
                  <a:schemeClr val="tx1">
                    <a:lumMod val="65000"/>
                    <a:lumOff val="35000"/>
                  </a:schemeClr>
                </a:solidFill>
              </a:rPr>
              <a:t>Its light and oil-free formula absorbs easily into the skin</a:t>
            </a:r>
          </a:p>
          <a:p>
            <a:pPr marL="274320" indent="-274320">
              <a:lnSpc>
                <a:spcPct val="120000"/>
              </a:lnSpc>
              <a:spcBef>
                <a:spcPts val="400"/>
              </a:spcBef>
              <a:buFont typeface="Arial" pitchFamily="34" charset="0"/>
              <a:buChar char="•"/>
              <a:defRPr/>
            </a:pPr>
            <a:r>
              <a:rPr lang="en-US" sz="1900" dirty="0" smtClean="0">
                <a:solidFill>
                  <a:schemeClr val="tx1">
                    <a:lumMod val="65000"/>
                    <a:lumOff val="35000"/>
                  </a:schemeClr>
                </a:solidFill>
              </a:rPr>
              <a:t>Suitable for all skin types</a:t>
            </a:r>
          </a:p>
          <a:p>
            <a:pPr marL="342900" marR="0" lvl="0" indent="-342900" algn="l" defTabSz="914400" rtl="0" eaLnBrk="1" fontAlgn="auto" latinLnBrk="0" hangingPunct="1">
              <a:lnSpc>
                <a:spcPct val="120000"/>
              </a:lnSpc>
              <a:spcBef>
                <a:spcPts val="400"/>
              </a:spcBef>
              <a:buClrTx/>
              <a:buSzTx/>
              <a:buFont typeface="Wingdings" pitchFamily="2" charset="2"/>
              <a:buChar char="§"/>
              <a:tabLst/>
              <a:defRPr/>
            </a:pPr>
            <a:endParaRPr kumimoji="0" lang="en-US" sz="1800" b="0" i="0" u="none" strike="noStrike" kern="1200" cap="none" spc="0" normalizeH="0" baseline="0" noProof="0" dirty="0">
              <a:ln>
                <a:noFill/>
              </a:ln>
              <a:solidFill>
                <a:schemeClr val="tx1">
                  <a:lumMod val="65000"/>
                  <a:lumOff val="35000"/>
                </a:schemeClr>
              </a:solidFill>
              <a:effectLst/>
              <a:uLnTx/>
              <a:uFillTx/>
              <a:latin typeface="+mn-lt"/>
              <a:ea typeface="+mn-ea"/>
              <a:cs typeface="Helvetica"/>
            </a:endParaRPr>
          </a:p>
        </p:txBody>
      </p:sp>
      <p:sp>
        <p:nvSpPr>
          <p:cNvPr id="8" name="Rounded Rectangle 7"/>
          <p:cNvSpPr/>
          <p:nvPr/>
        </p:nvSpPr>
        <p:spPr>
          <a:xfrm>
            <a:off x="1447800" y="381000"/>
            <a:ext cx="6324600" cy="1143000"/>
          </a:xfrm>
          <a:prstGeom prst="roundRect">
            <a:avLst>
              <a:gd name="adj" fmla="val 27286"/>
            </a:avLst>
          </a:prstGeom>
          <a:ln>
            <a:no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11" name="Title 1"/>
          <p:cNvSpPr txBox="1">
            <a:spLocks/>
          </p:cNvSpPr>
          <p:nvPr/>
        </p:nvSpPr>
        <p:spPr>
          <a:xfrm>
            <a:off x="457200" y="304800"/>
            <a:ext cx="8229600" cy="14478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rgbClr val="DA5487"/>
                </a:solidFill>
                <a:effectLst/>
                <a:uLnTx/>
                <a:uFillTx/>
                <a:latin typeface="Times New Roman" pitchFamily="18" charset="0"/>
                <a:ea typeface="+mj-ea"/>
                <a:cs typeface="Times New Roman" pitchFamily="18" charset="0"/>
              </a:rPr>
              <a:t>Assure Daily </a:t>
            </a:r>
            <a:r>
              <a:rPr kumimoji="0" lang="en-US" sz="4000" b="1" i="0" u="none" strike="noStrike" kern="1200" cap="none" spc="0" normalizeH="0" baseline="0" noProof="0" dirty="0" err="1" smtClean="0">
                <a:ln>
                  <a:noFill/>
                </a:ln>
                <a:solidFill>
                  <a:srgbClr val="DA5487"/>
                </a:solidFill>
                <a:effectLst/>
                <a:uLnTx/>
                <a:uFillTx/>
                <a:latin typeface="Times New Roman" pitchFamily="18" charset="0"/>
                <a:ea typeface="+mj-ea"/>
                <a:cs typeface="Times New Roman" pitchFamily="18" charset="0"/>
              </a:rPr>
              <a:t>Moisturiser</a:t>
            </a:r>
            <a:endParaRPr kumimoji="0" lang="en-US" sz="4000" b="1" i="0" u="none" strike="noStrike" kern="1200" cap="none" spc="0" normalizeH="0" baseline="0" noProof="0" dirty="0" smtClean="0">
              <a:ln>
                <a:noFill/>
              </a:ln>
              <a:solidFill>
                <a:srgbClr val="DA5487"/>
              </a:solidFill>
              <a:effectLst/>
              <a:uLnTx/>
              <a:uFillTx/>
              <a:latin typeface="Times New Roman" pitchFamily="18" charset="0"/>
              <a:ea typeface="+mj-ea"/>
              <a:cs typeface="Times New Roman" pitchFamily="18" charset="0"/>
            </a:endParaRPr>
          </a:p>
          <a:p>
            <a:pPr lvl="0" algn="ctr">
              <a:spcBef>
                <a:spcPct val="0"/>
              </a:spcBef>
              <a:defRPr/>
            </a:pPr>
            <a:r>
              <a:rPr lang="en-US" sz="2000" kern="0" dirty="0" smtClean="0">
                <a:solidFill>
                  <a:schemeClr val="tx1">
                    <a:lumMod val="65000"/>
                    <a:lumOff val="35000"/>
                  </a:schemeClr>
                </a:solidFill>
                <a:cs typeface="Helvetica"/>
              </a:rPr>
              <a:t>Enriched with Mango Butter, Sunflower and Olive Oil</a:t>
            </a:r>
            <a:endParaRPr kumimoji="0" lang="en-US" sz="2000" b="0" i="0" u="none" strike="noStrike" kern="1200" cap="none" spc="0" normalizeH="0" baseline="0" noProof="0" dirty="0">
              <a:ln>
                <a:noFill/>
              </a:ln>
              <a:solidFill>
                <a:srgbClr val="E278A0"/>
              </a:solidFill>
              <a:effectLst/>
              <a:uLnTx/>
              <a:uFillTx/>
              <a:latin typeface="+mn-lt"/>
              <a:ea typeface="+mj-ea"/>
              <a:cs typeface="+mj-cs"/>
            </a:endParaRPr>
          </a:p>
        </p:txBody>
      </p:sp>
      <p:pic>
        <p:nvPicPr>
          <p:cNvPr id="12" name="Picture 11" descr="sunfloweroil.jpg"/>
          <p:cNvPicPr>
            <a:picLocks noChangeAspect="1"/>
          </p:cNvPicPr>
          <p:nvPr/>
        </p:nvPicPr>
        <p:blipFill>
          <a:blip r:embed="rId3"/>
          <a:srcRect l="2632" t="4859" r="5263"/>
          <a:stretch>
            <a:fillRect/>
          </a:stretch>
        </p:blipFill>
        <p:spPr>
          <a:xfrm>
            <a:off x="7667703" y="5029200"/>
            <a:ext cx="1476297" cy="1600200"/>
          </a:xfrm>
          <a:prstGeom prst="rect">
            <a:avLst/>
          </a:prstGeom>
        </p:spPr>
      </p:pic>
      <p:pic>
        <p:nvPicPr>
          <p:cNvPr id="13" name="Picture 12" descr="OliveOil.jpg"/>
          <p:cNvPicPr>
            <a:picLocks noChangeAspect="1"/>
          </p:cNvPicPr>
          <p:nvPr/>
        </p:nvPicPr>
        <p:blipFill>
          <a:blip r:embed="rId4" cstate="print"/>
          <a:stretch>
            <a:fillRect/>
          </a:stretch>
        </p:blipFill>
        <p:spPr>
          <a:xfrm>
            <a:off x="6172200" y="5611368"/>
            <a:ext cx="1524000" cy="1018032"/>
          </a:xfrm>
          <a:prstGeom prst="rect">
            <a:avLst/>
          </a:prstGeom>
        </p:spPr>
      </p:pic>
      <p:pic>
        <p:nvPicPr>
          <p:cNvPr id="7" name="Picture 6" descr="300x300-6755.Jpg"/>
          <p:cNvPicPr>
            <a:picLocks noChangeAspect="1"/>
          </p:cNvPicPr>
          <p:nvPr/>
        </p:nvPicPr>
        <p:blipFill>
          <a:blip r:embed="rId5"/>
          <a:stretch>
            <a:fillRect/>
          </a:stretch>
        </p:blipFill>
        <p:spPr>
          <a:xfrm>
            <a:off x="7315200" y="3200400"/>
            <a:ext cx="1828800" cy="18288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airness Cream.png"/>
          <p:cNvPicPr>
            <a:picLocks noChangeAspect="1"/>
          </p:cNvPicPr>
          <p:nvPr/>
        </p:nvPicPr>
        <p:blipFill>
          <a:blip r:embed="rId2" cstate="email"/>
          <a:srcRect b="8974"/>
          <a:stretch>
            <a:fillRect/>
          </a:stretch>
        </p:blipFill>
        <p:spPr>
          <a:xfrm>
            <a:off x="2538814" y="2286000"/>
            <a:ext cx="2468880" cy="4285948"/>
          </a:xfrm>
          <a:prstGeom prst="rect">
            <a:avLst/>
          </a:prstGeom>
        </p:spPr>
      </p:pic>
      <p:sp>
        <p:nvSpPr>
          <p:cNvPr id="4" name="Rectangle 2"/>
          <p:cNvSpPr txBox="1">
            <a:spLocks noChangeArrowheads="1"/>
          </p:cNvSpPr>
          <p:nvPr/>
        </p:nvSpPr>
        <p:spPr>
          <a:xfrm>
            <a:off x="304800" y="228600"/>
            <a:ext cx="8839200" cy="2438400"/>
          </a:xfrm>
          <a:prstGeom prst="rect">
            <a:avLst/>
          </a:prstGeom>
        </p:spPr>
        <p:txBody>
          <a:bodyPr vert="horz" lIns="91440" tIns="45720" rIns="91440" bIns="45720" rtlCol="0" anchor="ctr">
            <a:normAutofit fontScale="67500" lnSpcReduction="20000"/>
          </a:bodyPr>
          <a:lstStyle/>
          <a:p>
            <a:pPr marL="0" marR="0" lvl="1" indent="0" algn="l" defTabSz="914400" rtl="0" eaLnBrk="1" fontAlgn="auto" latinLnBrk="0" hangingPunct="1">
              <a:lnSpc>
                <a:spcPct val="120000"/>
              </a:lnSpc>
              <a:spcBef>
                <a:spcPct val="0"/>
              </a:spcBef>
              <a:spcAft>
                <a:spcPts val="0"/>
              </a:spcAft>
              <a:buClrTx/>
              <a:buSzTx/>
              <a:buFontTx/>
              <a:buNone/>
              <a:tabLst/>
              <a:defRPr/>
            </a:pPr>
            <a:r>
              <a:rPr kumimoji="0" lang="en-US" sz="4400" b="1" i="0" u="none" strike="noStrike" kern="0" cap="none" spc="0" normalizeH="0" baseline="0" noProof="0" dirty="0" smtClean="0">
                <a:ln>
                  <a:noFill/>
                </a:ln>
                <a:solidFill>
                  <a:srgbClr val="A9274C"/>
                </a:solidFill>
                <a:effectLst/>
                <a:uLnTx/>
                <a:uFillTx/>
                <a:latin typeface="+mn-lt"/>
                <a:cs typeface="Times New Roman" pitchFamily="18" charset="0"/>
              </a:rPr>
              <a:t>New</a:t>
            </a:r>
            <a:r>
              <a:rPr kumimoji="0" lang="en-US" sz="6000" b="1" i="0" u="none" strike="noStrike" kern="0" cap="none" spc="0" normalizeH="0" baseline="0" noProof="0" dirty="0" smtClean="0">
                <a:ln>
                  <a:noFill/>
                </a:ln>
                <a:solidFill>
                  <a:srgbClr val="A9274C"/>
                </a:solidFill>
                <a:effectLst/>
                <a:uLnTx/>
                <a:uFillTx/>
                <a:latin typeface="Times New Roman" pitchFamily="18" charset="0"/>
                <a:cs typeface="Times New Roman" pitchFamily="18" charset="0"/>
              </a:rPr>
              <a:t/>
            </a:r>
            <a:br>
              <a:rPr kumimoji="0" lang="en-US" sz="6000" b="1" i="0" u="none" strike="noStrike" kern="0" cap="none" spc="0" normalizeH="0" baseline="0" noProof="0" dirty="0" smtClean="0">
                <a:ln>
                  <a:noFill/>
                </a:ln>
                <a:solidFill>
                  <a:srgbClr val="A9274C"/>
                </a:solidFill>
                <a:effectLst/>
                <a:uLnTx/>
                <a:uFillTx/>
                <a:latin typeface="Times New Roman" pitchFamily="18" charset="0"/>
                <a:cs typeface="Times New Roman" pitchFamily="18" charset="0"/>
              </a:rPr>
            </a:br>
            <a:r>
              <a:rPr kumimoji="0" lang="en-US" sz="5200" b="1" i="0" u="none" strike="noStrike" kern="0" cap="none" spc="0" normalizeH="0" baseline="0" noProof="0" dirty="0" smtClean="0">
                <a:ln>
                  <a:noFill/>
                </a:ln>
                <a:solidFill>
                  <a:srgbClr val="A9274C"/>
                </a:solidFill>
                <a:effectLst/>
                <a:uLnTx/>
                <a:uFillTx/>
                <a:latin typeface="Times New Roman" pitchFamily="18" charset="0"/>
                <a:cs typeface="Times New Roman" pitchFamily="18" charset="0"/>
              </a:rPr>
              <a:t>ASSURE COMPLETE FAIRNESS</a:t>
            </a:r>
            <a:r>
              <a:rPr kumimoji="0" lang="en-US" sz="5200" b="1" i="0" u="none" strike="noStrike" kern="0" cap="none" spc="0" normalizeH="0" noProof="0" dirty="0" smtClean="0">
                <a:ln>
                  <a:noFill/>
                </a:ln>
                <a:solidFill>
                  <a:srgbClr val="A9274C"/>
                </a:solidFill>
                <a:effectLst/>
                <a:uLnTx/>
                <a:uFillTx/>
                <a:latin typeface="Times New Roman" pitchFamily="18" charset="0"/>
                <a:cs typeface="Times New Roman" pitchFamily="18" charset="0"/>
              </a:rPr>
              <a:t> CREAM</a:t>
            </a:r>
            <a:endParaRPr kumimoji="0" lang="en-US" sz="5200" b="1" i="0" u="none" strike="noStrike" kern="0" cap="none" spc="0" normalizeH="0" baseline="0" noProof="0" dirty="0" smtClean="0">
              <a:ln>
                <a:noFill/>
              </a:ln>
              <a:solidFill>
                <a:srgbClr val="A9274C"/>
              </a:solidFill>
              <a:effectLst/>
              <a:uLnTx/>
              <a:uFillTx/>
              <a:latin typeface="Times New Roman" pitchFamily="18" charset="0"/>
              <a:cs typeface="Times New Roman" pitchFamily="18" charset="0"/>
            </a:endParaRPr>
          </a:p>
          <a:p>
            <a:pPr marL="0" marR="0" lvl="1" indent="0" algn="l" defTabSz="914400" rtl="0" eaLnBrk="1" fontAlgn="auto" latinLnBrk="0" hangingPunct="1">
              <a:lnSpc>
                <a:spcPct val="120000"/>
              </a:lnSpc>
              <a:spcBef>
                <a:spcPct val="0"/>
              </a:spcBef>
              <a:spcAft>
                <a:spcPts val="0"/>
              </a:spcAft>
              <a:buClrTx/>
              <a:buSzTx/>
              <a:buFontTx/>
              <a:buNone/>
              <a:tabLst/>
              <a:defRPr/>
            </a:pPr>
            <a:r>
              <a:rPr kumimoji="0" lang="en-US" sz="3600" b="0" i="0" u="none" strike="noStrike" kern="0" cap="none" spc="0" normalizeH="0" baseline="0" noProof="0" dirty="0" smtClean="0">
                <a:ln>
                  <a:noFill/>
                </a:ln>
                <a:solidFill>
                  <a:schemeClr val="tx1">
                    <a:lumMod val="65000"/>
                    <a:lumOff val="35000"/>
                  </a:schemeClr>
                </a:solidFill>
                <a:effectLst/>
                <a:uLnTx/>
                <a:uFillTx/>
                <a:latin typeface="+mn-lt"/>
                <a:cs typeface="Helvetica"/>
              </a:rPr>
              <a:t>Enriched with Mulberry, </a:t>
            </a:r>
          </a:p>
          <a:p>
            <a:pPr marL="0" marR="0" lvl="1" indent="0" algn="l" defTabSz="914400" rtl="0" eaLnBrk="1" fontAlgn="auto" latinLnBrk="0" hangingPunct="1">
              <a:lnSpc>
                <a:spcPct val="120000"/>
              </a:lnSpc>
              <a:spcBef>
                <a:spcPct val="0"/>
              </a:spcBef>
              <a:spcAft>
                <a:spcPts val="0"/>
              </a:spcAft>
              <a:buClrTx/>
              <a:buSzTx/>
              <a:buFontTx/>
              <a:buNone/>
              <a:tabLst/>
              <a:defRPr/>
            </a:pPr>
            <a:r>
              <a:rPr kumimoji="0" lang="en-US" sz="3600" b="0" i="0" u="none" strike="noStrike" kern="0" cap="none" spc="0" normalizeH="0" baseline="0" noProof="0" dirty="0" err="1" smtClean="0">
                <a:ln>
                  <a:noFill/>
                </a:ln>
                <a:solidFill>
                  <a:schemeClr val="tx1">
                    <a:lumMod val="65000"/>
                    <a:lumOff val="35000"/>
                  </a:schemeClr>
                </a:solidFill>
                <a:effectLst/>
                <a:uLnTx/>
                <a:uFillTx/>
                <a:latin typeface="+mn-lt"/>
                <a:cs typeface="Helvetica"/>
              </a:rPr>
              <a:t>Saxifraga</a:t>
            </a:r>
            <a:r>
              <a:rPr kumimoji="0" lang="en-US" sz="3600" b="0" i="0" u="none" strike="noStrike" kern="0" cap="none" spc="0" normalizeH="0" noProof="0" dirty="0" smtClean="0">
                <a:ln>
                  <a:noFill/>
                </a:ln>
                <a:solidFill>
                  <a:schemeClr val="tx1">
                    <a:lumMod val="65000"/>
                    <a:lumOff val="35000"/>
                  </a:schemeClr>
                </a:solidFill>
                <a:effectLst/>
                <a:uLnTx/>
                <a:uFillTx/>
                <a:latin typeface="+mn-lt"/>
                <a:cs typeface="Helvetica"/>
              </a:rPr>
              <a:t> and Grape Extracts</a:t>
            </a:r>
            <a:r>
              <a:rPr kumimoji="0" lang="en-US" sz="2700" b="0" i="1" u="none" strike="noStrike" kern="0" cap="none" spc="0" normalizeH="0" baseline="0" noProof="0" dirty="0" smtClean="0">
                <a:ln>
                  <a:noFill/>
                </a:ln>
                <a:solidFill>
                  <a:schemeClr val="tx1">
                    <a:lumMod val="65000"/>
                    <a:lumOff val="35000"/>
                  </a:schemeClr>
                </a:solidFill>
                <a:effectLst/>
                <a:uLnTx/>
                <a:uFillTx/>
                <a:cs typeface="Helvetica"/>
              </a:rPr>
              <a:t/>
            </a:r>
            <a:br>
              <a:rPr kumimoji="0" lang="en-US" sz="2700" b="0" i="1" u="none" strike="noStrike" kern="0" cap="none" spc="0" normalizeH="0" baseline="0" noProof="0" dirty="0" smtClean="0">
                <a:ln>
                  <a:noFill/>
                </a:ln>
                <a:solidFill>
                  <a:schemeClr val="tx1">
                    <a:lumMod val="65000"/>
                    <a:lumOff val="35000"/>
                  </a:schemeClr>
                </a:solidFill>
                <a:effectLst/>
                <a:uLnTx/>
                <a:uFillTx/>
                <a:cs typeface="Helvetica"/>
              </a:rPr>
            </a:br>
            <a:endParaRPr kumimoji="0" lang="en-US" sz="2700" b="1" i="0" u="none" strike="noStrike" kern="0" cap="none" spc="0" normalizeH="0" baseline="0" noProof="0" dirty="0" smtClean="0">
              <a:ln>
                <a:noFill/>
              </a:ln>
              <a:solidFill>
                <a:srgbClr val="3FB9C9"/>
              </a:solidFill>
              <a:effectLst/>
              <a:uLnTx/>
              <a:uFillTx/>
              <a:latin typeface="Times New Roman" pitchFamily="18" charset="0"/>
              <a:cs typeface="Times New Roman" pitchFamily="18" charset="0"/>
            </a:endParaRPr>
          </a:p>
        </p:txBody>
      </p:sp>
      <p:pic>
        <p:nvPicPr>
          <p:cNvPr id="7" name="Picture 2" descr="http://www.bharatstudent.com/ng7uvideo/bs/girls/girlsonly/365_Pamper.jpg"/>
          <p:cNvPicPr>
            <a:picLocks noChangeAspect="1" noChangeArrowheads="1"/>
          </p:cNvPicPr>
          <p:nvPr/>
        </p:nvPicPr>
        <p:blipFill>
          <a:blip r:embed="rId3"/>
          <a:srcRect/>
          <a:stretch>
            <a:fillRect/>
          </a:stretch>
        </p:blipFill>
        <p:spPr bwMode="auto">
          <a:xfrm>
            <a:off x="5486400" y="1428751"/>
            <a:ext cx="3657600" cy="4846322"/>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685800" y="381000"/>
            <a:ext cx="7696200" cy="1143000"/>
          </a:xfrm>
          <a:prstGeom prst="roundRect">
            <a:avLst>
              <a:gd name="adj" fmla="val 27286"/>
            </a:avLst>
          </a:prstGeom>
          <a:ln>
            <a:no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pic>
        <p:nvPicPr>
          <p:cNvPr id="8" name="Picture 7" descr="271156-grapes.jpg"/>
          <p:cNvPicPr>
            <a:picLocks noChangeAspect="1"/>
          </p:cNvPicPr>
          <p:nvPr/>
        </p:nvPicPr>
        <p:blipFill>
          <a:blip r:embed="rId2" cstate="print"/>
          <a:stretch>
            <a:fillRect/>
          </a:stretch>
        </p:blipFill>
        <p:spPr>
          <a:xfrm>
            <a:off x="7385483" y="5325176"/>
            <a:ext cx="1737360" cy="1156586"/>
          </a:xfrm>
          <a:prstGeom prst="rect">
            <a:avLst/>
          </a:prstGeom>
          <a:noFill/>
          <a:ln>
            <a:noFill/>
          </a:ln>
        </p:spPr>
      </p:pic>
      <p:sp>
        <p:nvSpPr>
          <p:cNvPr id="6" name="Title 1"/>
          <p:cNvSpPr txBox="1">
            <a:spLocks/>
          </p:cNvSpPr>
          <p:nvPr/>
        </p:nvSpPr>
        <p:spPr>
          <a:xfrm>
            <a:off x="342900" y="304800"/>
            <a:ext cx="8458200" cy="14478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rgbClr val="A9274C"/>
                </a:solidFill>
                <a:effectLst/>
                <a:uLnTx/>
                <a:uFillTx/>
                <a:latin typeface="Times New Roman" pitchFamily="18" charset="0"/>
                <a:ea typeface="+mj-ea"/>
                <a:cs typeface="Times New Roman" pitchFamily="18" charset="0"/>
              </a:rPr>
              <a:t>Assure </a:t>
            </a:r>
            <a:r>
              <a:rPr lang="en-US" sz="4000" b="1" dirty="0" smtClean="0">
                <a:solidFill>
                  <a:srgbClr val="A9274C"/>
                </a:solidFill>
                <a:latin typeface="Times New Roman" pitchFamily="18" charset="0"/>
                <a:ea typeface="+mj-ea"/>
                <a:cs typeface="Times New Roman" pitchFamily="18" charset="0"/>
              </a:rPr>
              <a:t>Complete </a:t>
            </a:r>
            <a:r>
              <a:rPr kumimoji="0" lang="en-US" sz="4000" b="1" i="0" u="none" strike="noStrike" kern="1200" cap="none" spc="0" normalizeH="0" baseline="0" noProof="0" dirty="0" smtClean="0">
                <a:ln>
                  <a:noFill/>
                </a:ln>
                <a:solidFill>
                  <a:srgbClr val="A9274C"/>
                </a:solidFill>
                <a:effectLst/>
                <a:uLnTx/>
                <a:uFillTx/>
                <a:latin typeface="Times New Roman" pitchFamily="18" charset="0"/>
                <a:ea typeface="+mj-ea"/>
                <a:cs typeface="Times New Roman" pitchFamily="18" charset="0"/>
              </a:rPr>
              <a:t>Fairness cream</a:t>
            </a:r>
          </a:p>
          <a:p>
            <a:pPr lvl="0" algn="ctr">
              <a:spcBef>
                <a:spcPct val="0"/>
              </a:spcBef>
              <a:defRPr/>
            </a:pPr>
            <a:r>
              <a:rPr lang="en-US" sz="2000" kern="0" dirty="0" smtClean="0">
                <a:solidFill>
                  <a:schemeClr val="tx1">
                    <a:lumMod val="65000"/>
                    <a:lumOff val="35000"/>
                  </a:schemeClr>
                </a:solidFill>
                <a:cs typeface="Helvetica"/>
              </a:rPr>
              <a:t>Enriched with Mulberry, </a:t>
            </a:r>
            <a:r>
              <a:rPr lang="en-US" sz="2000" kern="0" dirty="0" err="1" smtClean="0">
                <a:solidFill>
                  <a:schemeClr val="tx1">
                    <a:lumMod val="65000"/>
                    <a:lumOff val="35000"/>
                  </a:schemeClr>
                </a:solidFill>
                <a:cs typeface="Helvetica"/>
              </a:rPr>
              <a:t>Saxifraga</a:t>
            </a:r>
            <a:r>
              <a:rPr lang="en-US" sz="2000" kern="0" dirty="0" smtClean="0">
                <a:solidFill>
                  <a:schemeClr val="tx1">
                    <a:lumMod val="65000"/>
                    <a:lumOff val="35000"/>
                  </a:schemeClr>
                </a:solidFill>
                <a:cs typeface="Helvetica"/>
              </a:rPr>
              <a:t> and Grape Extracts</a:t>
            </a:r>
            <a:endParaRPr kumimoji="0" lang="en-US" sz="2000" b="0" i="0" u="none" strike="noStrike" kern="1200" cap="none" spc="0" normalizeH="0" baseline="0" noProof="0" dirty="0">
              <a:ln>
                <a:noFill/>
              </a:ln>
              <a:solidFill>
                <a:srgbClr val="EE047F"/>
              </a:solidFill>
              <a:effectLst/>
              <a:uLnTx/>
              <a:uFillTx/>
              <a:latin typeface="+mn-lt"/>
              <a:ea typeface="+mj-ea"/>
              <a:cs typeface="+mj-cs"/>
            </a:endParaRPr>
          </a:p>
        </p:txBody>
      </p:sp>
      <p:sp>
        <p:nvSpPr>
          <p:cNvPr id="7" name="Content Placeholder 2"/>
          <p:cNvSpPr txBox="1">
            <a:spLocks/>
          </p:cNvSpPr>
          <p:nvPr/>
        </p:nvSpPr>
        <p:spPr>
          <a:xfrm>
            <a:off x="381000" y="1600200"/>
            <a:ext cx="7086600" cy="4800600"/>
          </a:xfrm>
          <a:prstGeom prst="rect">
            <a:avLst/>
          </a:prstGeom>
        </p:spPr>
        <p:txBody>
          <a:bodyPr vert="horz" lIns="91440" tIns="45720" rIns="91440" bIns="45720" rtlCol="0">
            <a:normAutofit fontScale="62500" lnSpcReduction="20000"/>
          </a:bodyPr>
          <a:lstStyle/>
          <a:p>
            <a:pPr marL="342900" lvl="0" indent="-342900">
              <a:lnSpc>
                <a:spcPct val="120000"/>
              </a:lnSpc>
              <a:spcBef>
                <a:spcPts val="400"/>
              </a:spcBef>
              <a:defRPr/>
            </a:pPr>
            <a:r>
              <a:rPr lang="en-US" sz="2900" b="1" dirty="0" smtClean="0">
                <a:solidFill>
                  <a:srgbClr val="A9274C"/>
                </a:solidFill>
              </a:rPr>
              <a:t>Product</a:t>
            </a:r>
            <a:endParaRPr lang="en-US" sz="2900" i="1" dirty="0" smtClean="0">
              <a:solidFill>
                <a:srgbClr val="A9274C"/>
              </a:solidFill>
              <a:cs typeface="Helvetica"/>
            </a:endParaRPr>
          </a:p>
          <a:p>
            <a:pPr lvl="0">
              <a:lnSpc>
                <a:spcPct val="120000"/>
              </a:lnSpc>
              <a:spcBef>
                <a:spcPts val="400"/>
              </a:spcBef>
              <a:defRPr/>
            </a:pPr>
            <a:r>
              <a:rPr lang="en-US" sz="2600" dirty="0" smtClean="0">
                <a:solidFill>
                  <a:schemeClr val="tx1">
                    <a:lumMod val="65000"/>
                    <a:lumOff val="35000"/>
                  </a:schemeClr>
                </a:solidFill>
                <a:cs typeface="Helvetica"/>
              </a:rPr>
              <a:t>A nourishing skin-lightening cream with a light texture that allows it to absorb quickly into the skin, forming a shield across the skin. Continuous use helps to lighten and brighten complexion from within making it even toned and radiant </a:t>
            </a:r>
            <a:endParaRPr kumimoji="0" lang="en-US" sz="2600" b="1" i="0" u="none" strike="noStrike" kern="1200" cap="none" spc="0" normalizeH="0" baseline="0" noProof="0" dirty="0" smtClean="0">
              <a:ln>
                <a:noFill/>
              </a:ln>
              <a:solidFill>
                <a:srgbClr val="A9274C"/>
              </a:solidFill>
              <a:effectLst/>
              <a:uLnTx/>
              <a:uFillTx/>
              <a:latin typeface="+mn-lt"/>
              <a:ea typeface="+mn-ea"/>
              <a:cs typeface="Helvetica"/>
            </a:endParaRPr>
          </a:p>
          <a:p>
            <a:pPr marL="342900" marR="0" lvl="0" indent="-342900" algn="l" defTabSz="914400" rtl="0" eaLnBrk="1" fontAlgn="auto" latinLnBrk="0" hangingPunct="1">
              <a:lnSpc>
                <a:spcPct val="120000"/>
              </a:lnSpc>
              <a:spcBef>
                <a:spcPts val="400"/>
              </a:spcBef>
              <a:spcAft>
                <a:spcPts val="0"/>
              </a:spcAft>
              <a:buClrTx/>
              <a:buSzTx/>
              <a:buFont typeface="Arial" pitchFamily="34" charset="0"/>
              <a:buNone/>
              <a:tabLst/>
              <a:defRPr/>
            </a:pPr>
            <a:endParaRPr kumimoji="0" lang="en-US" sz="1400" b="1" i="0" u="none" strike="noStrike" kern="1200" cap="none" spc="0" normalizeH="0" baseline="0" noProof="0" dirty="0" smtClean="0">
              <a:ln>
                <a:noFill/>
              </a:ln>
              <a:solidFill>
                <a:srgbClr val="A9274C"/>
              </a:solidFill>
              <a:effectLst/>
              <a:uLnTx/>
              <a:uFillTx/>
              <a:latin typeface="+mn-lt"/>
              <a:ea typeface="+mn-ea"/>
              <a:cs typeface="Helvetica"/>
            </a:endParaRPr>
          </a:p>
          <a:p>
            <a:pPr marL="342900" marR="0" lvl="0" indent="-342900" algn="l" defTabSz="914400" rtl="0" eaLnBrk="1" fontAlgn="auto" latinLnBrk="0" hangingPunct="1">
              <a:lnSpc>
                <a:spcPct val="120000"/>
              </a:lnSpc>
              <a:spcBef>
                <a:spcPts val="400"/>
              </a:spcBef>
              <a:spcAft>
                <a:spcPts val="0"/>
              </a:spcAft>
              <a:buClrTx/>
              <a:buSzTx/>
              <a:buFont typeface="Arial" pitchFamily="34" charset="0"/>
              <a:buNone/>
              <a:tabLst/>
              <a:defRPr/>
            </a:pPr>
            <a:r>
              <a:rPr kumimoji="0" lang="en-US" sz="2800" b="1" i="0" u="none" strike="noStrike" kern="1200" cap="none" spc="0" normalizeH="0" baseline="0" noProof="0" dirty="0" smtClean="0">
                <a:ln>
                  <a:noFill/>
                </a:ln>
                <a:solidFill>
                  <a:srgbClr val="A9274C"/>
                </a:solidFill>
                <a:effectLst/>
                <a:uLnTx/>
                <a:uFillTx/>
                <a:latin typeface="+mn-lt"/>
                <a:ea typeface="+mn-ea"/>
                <a:cs typeface="Helvetica"/>
              </a:rPr>
              <a:t>Performance</a:t>
            </a:r>
            <a:r>
              <a:rPr lang="en-US" sz="2800" b="1" i="1" dirty="0" smtClean="0">
                <a:solidFill>
                  <a:srgbClr val="A9274C"/>
                </a:solidFill>
                <a:cs typeface="Helvetica"/>
              </a:rPr>
              <a:t> </a:t>
            </a:r>
            <a:r>
              <a:rPr kumimoji="0" lang="en-US" sz="2300" i="0" u="none" strike="noStrike" kern="1200" cap="none" spc="0" normalizeH="0" baseline="0" noProof="0" dirty="0" smtClean="0">
                <a:ln>
                  <a:noFill/>
                </a:ln>
                <a:solidFill>
                  <a:srgbClr val="595959"/>
                </a:solidFill>
                <a:effectLst/>
                <a:uLnTx/>
                <a:uFillTx/>
                <a:latin typeface="+mn-lt"/>
                <a:ea typeface="+mn-ea"/>
                <a:cs typeface="Helvetica"/>
              </a:rPr>
              <a:t>(Key Ingredients)</a:t>
            </a:r>
            <a:endParaRPr kumimoji="0" lang="en-US" sz="1900" i="1" u="none" strike="noStrike" kern="1200" cap="none" spc="0" normalizeH="0" baseline="0" noProof="0" dirty="0" smtClean="0">
              <a:ln>
                <a:noFill/>
              </a:ln>
              <a:solidFill>
                <a:srgbClr val="595959"/>
              </a:solidFill>
              <a:effectLst/>
              <a:uLnTx/>
              <a:uFillTx/>
              <a:latin typeface="+mn-lt"/>
              <a:ea typeface="+mn-ea"/>
              <a:cs typeface="Helvetica"/>
            </a:endParaRPr>
          </a:p>
          <a:p>
            <a:pPr lvl="0">
              <a:lnSpc>
                <a:spcPct val="120000"/>
              </a:lnSpc>
              <a:spcBef>
                <a:spcPts val="400"/>
              </a:spcBef>
              <a:defRPr/>
            </a:pPr>
            <a:r>
              <a:rPr kumimoji="0" lang="en-US" sz="2200" b="1" i="0" u="none" strike="noStrike" kern="1200" cap="none" spc="0" normalizeH="0" baseline="0" noProof="0" dirty="0" smtClean="0">
                <a:ln>
                  <a:noFill/>
                </a:ln>
                <a:solidFill>
                  <a:srgbClr val="595959"/>
                </a:solidFill>
                <a:effectLst/>
                <a:uLnTx/>
                <a:uFillTx/>
                <a:latin typeface="+mn-lt"/>
                <a:ea typeface="+mn-ea"/>
                <a:cs typeface="Helvetica"/>
              </a:rPr>
              <a:t>Bio-White Complex:</a:t>
            </a:r>
            <a:r>
              <a:rPr kumimoji="0" lang="en-US" sz="2200" b="0" i="0" u="none" strike="noStrike" kern="1200" cap="none" spc="0" normalizeH="0" baseline="0" noProof="0" dirty="0" smtClean="0">
                <a:ln>
                  <a:noFill/>
                </a:ln>
                <a:solidFill>
                  <a:srgbClr val="595959"/>
                </a:solidFill>
                <a:effectLst/>
                <a:uLnTx/>
                <a:uFillTx/>
                <a:latin typeface="+mn-lt"/>
                <a:ea typeface="+mn-ea"/>
                <a:cs typeface="Helvetica"/>
              </a:rPr>
              <a:t> </a:t>
            </a:r>
            <a:r>
              <a:rPr lang="en-US" sz="2200" dirty="0" smtClean="0">
                <a:solidFill>
                  <a:srgbClr val="595959"/>
                </a:solidFill>
              </a:rPr>
              <a:t>It is a combination of botanical extracts of skullcap, white mulberry, saxifrage, grapes, combined with powerful agents with high skin brightening and whitening efficacy</a:t>
            </a:r>
          </a:p>
          <a:p>
            <a:pPr lvl="0">
              <a:lnSpc>
                <a:spcPct val="120000"/>
              </a:lnSpc>
              <a:spcBef>
                <a:spcPts val="400"/>
              </a:spcBef>
              <a:buNone/>
              <a:defRPr/>
            </a:pPr>
            <a:endParaRPr lang="en-US" sz="1300" b="1" dirty="0" smtClean="0">
              <a:solidFill>
                <a:srgbClr val="A9274C"/>
              </a:solidFill>
            </a:endParaRPr>
          </a:p>
          <a:p>
            <a:pPr lvl="0">
              <a:lnSpc>
                <a:spcPct val="120000"/>
              </a:lnSpc>
              <a:spcBef>
                <a:spcPts val="400"/>
              </a:spcBef>
              <a:buNone/>
              <a:defRPr/>
            </a:pPr>
            <a:r>
              <a:rPr lang="en-US" sz="2800" b="1" dirty="0" smtClean="0">
                <a:solidFill>
                  <a:srgbClr val="A9274C"/>
                </a:solidFill>
              </a:rPr>
              <a:t>Benefits</a:t>
            </a:r>
            <a:endParaRPr lang="en-US" sz="1600" dirty="0" smtClean="0">
              <a:solidFill>
                <a:schemeClr val="tx1">
                  <a:lumMod val="50000"/>
                </a:schemeClr>
              </a:solidFill>
            </a:endParaRPr>
          </a:p>
          <a:p>
            <a:pPr marL="274320" lvl="0" indent="-274320">
              <a:lnSpc>
                <a:spcPct val="120000"/>
              </a:lnSpc>
              <a:spcBef>
                <a:spcPts val="400"/>
              </a:spcBef>
              <a:buFont typeface="Arial" pitchFamily="34" charset="0"/>
              <a:buChar char="•"/>
              <a:defRPr/>
            </a:pPr>
            <a:r>
              <a:rPr lang="en-US" sz="2600" dirty="0" smtClean="0">
                <a:solidFill>
                  <a:schemeClr val="tx1">
                    <a:lumMod val="65000"/>
                    <a:lumOff val="35000"/>
                  </a:schemeClr>
                </a:solidFill>
              </a:rPr>
              <a:t>The Bio-White complex helps </a:t>
            </a:r>
          </a:p>
          <a:p>
            <a:pPr marL="731520" lvl="1" indent="-274320">
              <a:lnSpc>
                <a:spcPct val="120000"/>
              </a:lnSpc>
              <a:spcBef>
                <a:spcPts val="400"/>
              </a:spcBef>
              <a:buFont typeface="Arial" pitchFamily="34" charset="0"/>
              <a:buChar char="•"/>
              <a:defRPr/>
            </a:pPr>
            <a:r>
              <a:rPr lang="en-US" sz="2200" dirty="0" smtClean="0">
                <a:solidFill>
                  <a:schemeClr val="tx1">
                    <a:lumMod val="65000"/>
                    <a:lumOff val="35000"/>
                  </a:schemeClr>
                </a:solidFill>
              </a:rPr>
              <a:t>lighten the skin – blocks further melanin production in the skin due to excessive sun exposure</a:t>
            </a:r>
          </a:p>
          <a:p>
            <a:pPr marL="731520" lvl="2" indent="-274320">
              <a:lnSpc>
                <a:spcPct val="120000"/>
              </a:lnSpc>
              <a:spcBef>
                <a:spcPts val="400"/>
              </a:spcBef>
              <a:buFont typeface="Arial" pitchFamily="34" charset="0"/>
              <a:buChar char="•"/>
              <a:defRPr/>
            </a:pPr>
            <a:r>
              <a:rPr lang="en-US" sz="2200" dirty="0" smtClean="0">
                <a:solidFill>
                  <a:schemeClr val="tx1">
                    <a:lumMod val="65000"/>
                    <a:lumOff val="35000"/>
                  </a:schemeClr>
                </a:solidFill>
              </a:rPr>
              <a:t>protect the skin from harsh UV rays</a:t>
            </a:r>
          </a:p>
          <a:p>
            <a:pPr marL="731520" lvl="2" indent="-274320">
              <a:lnSpc>
                <a:spcPct val="120000"/>
              </a:lnSpc>
              <a:spcBef>
                <a:spcPts val="400"/>
              </a:spcBef>
              <a:buFont typeface="Arial" pitchFamily="34" charset="0"/>
              <a:buChar char="•"/>
              <a:defRPr/>
            </a:pPr>
            <a:r>
              <a:rPr lang="en-US" sz="2200" dirty="0" smtClean="0">
                <a:solidFill>
                  <a:schemeClr val="tx1">
                    <a:lumMod val="65000"/>
                    <a:lumOff val="35000"/>
                  </a:schemeClr>
                </a:solidFill>
              </a:rPr>
              <a:t>help reduce the appearance of brown spots, pigmentation </a:t>
            </a:r>
          </a:p>
          <a:p>
            <a:pPr marL="274320" lvl="0" indent="-274320">
              <a:lnSpc>
                <a:spcPct val="120000"/>
              </a:lnSpc>
              <a:spcBef>
                <a:spcPts val="400"/>
              </a:spcBef>
              <a:buFont typeface="Arial" pitchFamily="34" charset="0"/>
              <a:buChar char="•"/>
              <a:defRPr/>
            </a:pPr>
            <a:r>
              <a:rPr lang="en-US" sz="2600" dirty="0" smtClean="0">
                <a:solidFill>
                  <a:schemeClr val="tx1">
                    <a:lumMod val="65000"/>
                    <a:lumOff val="35000"/>
                  </a:schemeClr>
                </a:solidFill>
              </a:rPr>
              <a:t>Has anti-aging benefits</a:t>
            </a:r>
          </a:p>
          <a:p>
            <a:pPr marL="274320" lvl="0" indent="-274320">
              <a:lnSpc>
                <a:spcPct val="120000"/>
              </a:lnSpc>
              <a:spcBef>
                <a:spcPts val="400"/>
              </a:spcBef>
              <a:buFont typeface="Arial" pitchFamily="34" charset="0"/>
              <a:buChar char="•"/>
              <a:defRPr/>
            </a:pPr>
            <a:r>
              <a:rPr lang="en-US" sz="2600" dirty="0" smtClean="0">
                <a:solidFill>
                  <a:schemeClr val="tx1">
                    <a:lumMod val="65000"/>
                    <a:lumOff val="35000"/>
                  </a:schemeClr>
                </a:solidFill>
              </a:rPr>
              <a:t>It nourishes, moisturizes and revives the skin giving a natural and brighter look</a:t>
            </a:r>
          </a:p>
        </p:txBody>
      </p:sp>
      <p:pic>
        <p:nvPicPr>
          <p:cNvPr id="14" name="Picture 13" descr="skullcap.jpeg"/>
          <p:cNvPicPr>
            <a:picLocks noChangeAspect="1"/>
          </p:cNvPicPr>
          <p:nvPr/>
        </p:nvPicPr>
        <p:blipFill>
          <a:blip r:embed="rId3" cstate="print"/>
          <a:stretch>
            <a:fillRect/>
          </a:stretch>
        </p:blipFill>
        <p:spPr>
          <a:xfrm>
            <a:off x="7306372" y="3461736"/>
            <a:ext cx="847028" cy="958017"/>
          </a:xfrm>
          <a:prstGeom prst="rect">
            <a:avLst/>
          </a:prstGeom>
        </p:spPr>
      </p:pic>
      <p:pic>
        <p:nvPicPr>
          <p:cNvPr id="15" name="Picture 14" descr="Saxifraga-stolonifera-flower.jpg"/>
          <p:cNvPicPr>
            <a:picLocks noChangeAspect="1"/>
          </p:cNvPicPr>
          <p:nvPr/>
        </p:nvPicPr>
        <p:blipFill>
          <a:blip r:embed="rId4" cstate="print"/>
          <a:srcRect l="26771" r="8615"/>
          <a:stretch>
            <a:fillRect/>
          </a:stretch>
        </p:blipFill>
        <p:spPr>
          <a:xfrm>
            <a:off x="8215745" y="3524047"/>
            <a:ext cx="914400" cy="886460"/>
          </a:xfrm>
          <a:prstGeom prst="rect">
            <a:avLst/>
          </a:prstGeom>
        </p:spPr>
      </p:pic>
      <p:pic>
        <p:nvPicPr>
          <p:cNvPr id="16" name="Picture 15" descr="white-mulberry-tea-benefits-fresh-mulberries1.jpg"/>
          <p:cNvPicPr>
            <a:picLocks noChangeAspect="1"/>
          </p:cNvPicPr>
          <p:nvPr/>
        </p:nvPicPr>
        <p:blipFill>
          <a:blip r:embed="rId5" cstate="email"/>
          <a:srcRect l="13333" t="20720" r="18333"/>
          <a:stretch>
            <a:fillRect/>
          </a:stretch>
        </p:blipFill>
        <p:spPr>
          <a:xfrm>
            <a:off x="7445769" y="4466191"/>
            <a:ext cx="1628956" cy="914400"/>
          </a:xfrm>
          <a:prstGeom prst="rect">
            <a:avLst/>
          </a:prstGeom>
        </p:spPr>
      </p:pic>
      <p:pic>
        <p:nvPicPr>
          <p:cNvPr id="12" name="Picture 2" descr="http://economictimes.indiatimes.com/photo/30997261.cms"/>
          <p:cNvPicPr>
            <a:picLocks noChangeAspect="1" noChangeArrowheads="1"/>
          </p:cNvPicPr>
          <p:nvPr/>
        </p:nvPicPr>
        <p:blipFill>
          <a:blip r:embed="rId6"/>
          <a:srcRect r="20000"/>
          <a:stretch>
            <a:fillRect/>
          </a:stretch>
        </p:blipFill>
        <p:spPr bwMode="auto">
          <a:xfrm>
            <a:off x="7350761" y="1676400"/>
            <a:ext cx="1793239" cy="1681162"/>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Stock_000007982197XSmall_0.jpg"/>
          <p:cNvPicPr>
            <a:picLocks noChangeAspect="1"/>
          </p:cNvPicPr>
          <p:nvPr/>
        </p:nvPicPr>
        <p:blipFill>
          <a:blip r:embed="rId2"/>
          <a:srcRect l="16008" r="21251"/>
          <a:stretch>
            <a:fillRect/>
          </a:stretch>
        </p:blipFill>
        <p:spPr>
          <a:xfrm>
            <a:off x="4263052" y="1328211"/>
            <a:ext cx="4652348" cy="4920189"/>
          </a:xfrm>
          <a:prstGeom prst="rect">
            <a:avLst/>
          </a:prstGeom>
        </p:spPr>
      </p:pic>
      <p:sp>
        <p:nvSpPr>
          <p:cNvPr id="5" name="Rectangle 2"/>
          <p:cNvSpPr txBox="1">
            <a:spLocks noChangeArrowheads="1"/>
          </p:cNvSpPr>
          <p:nvPr/>
        </p:nvSpPr>
        <p:spPr>
          <a:xfrm>
            <a:off x="304800" y="381000"/>
            <a:ext cx="8458200" cy="2667000"/>
          </a:xfrm>
          <a:prstGeom prst="rect">
            <a:avLst/>
          </a:prstGeom>
        </p:spPr>
        <p:txBody>
          <a:bodyPr vert="horz" lIns="91440" tIns="45720" rIns="91440" bIns="45720" rtlCol="0" anchor="ctr">
            <a:normAutofit fontScale="90000"/>
          </a:bodyPr>
          <a:lstStyle/>
          <a:p>
            <a:pPr marL="0" marR="0" lvl="1"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0" cap="none" spc="0" normalizeH="0" baseline="0" noProof="0" dirty="0" smtClean="0">
                <a:ln>
                  <a:noFill/>
                </a:ln>
                <a:solidFill>
                  <a:srgbClr val="441D61"/>
                </a:solidFill>
                <a:effectLst/>
                <a:uLnTx/>
                <a:uFillTx/>
                <a:latin typeface="+mn-lt"/>
                <a:cs typeface="Times New Roman" pitchFamily="18" charset="0"/>
              </a:rPr>
              <a:t>New</a:t>
            </a:r>
            <a:r>
              <a:rPr kumimoji="0" lang="en-US" sz="6000" b="1" i="0" u="none" strike="noStrike" kern="0" cap="none" spc="0" normalizeH="0" baseline="0" noProof="0" dirty="0" smtClean="0">
                <a:ln>
                  <a:noFill/>
                </a:ln>
                <a:solidFill>
                  <a:srgbClr val="441D61"/>
                </a:solidFill>
                <a:effectLst/>
                <a:uLnTx/>
                <a:uFillTx/>
                <a:latin typeface="Times New Roman" pitchFamily="18" charset="0"/>
                <a:cs typeface="Times New Roman" pitchFamily="18" charset="0"/>
              </a:rPr>
              <a:t/>
            </a:r>
            <a:br>
              <a:rPr kumimoji="0" lang="en-US" sz="6000" b="1" i="0" u="none" strike="noStrike" kern="0" cap="none" spc="0" normalizeH="0" baseline="0" noProof="0" dirty="0" smtClean="0">
                <a:ln>
                  <a:noFill/>
                </a:ln>
                <a:solidFill>
                  <a:srgbClr val="441D61"/>
                </a:solidFill>
                <a:effectLst/>
                <a:uLnTx/>
                <a:uFillTx/>
                <a:latin typeface="Times New Roman" pitchFamily="18" charset="0"/>
                <a:cs typeface="Times New Roman" pitchFamily="18" charset="0"/>
              </a:rPr>
            </a:br>
            <a:r>
              <a:rPr kumimoji="0" lang="en-US" sz="4000" b="1" i="0" u="none" strike="noStrike" kern="0" cap="none" spc="0" normalizeH="0" baseline="0" noProof="0" dirty="0" smtClean="0">
                <a:ln>
                  <a:noFill/>
                </a:ln>
                <a:solidFill>
                  <a:srgbClr val="441D61"/>
                </a:solidFill>
                <a:effectLst/>
                <a:uLnTx/>
                <a:uFillTx/>
                <a:latin typeface="Times New Roman" pitchFamily="18" charset="0"/>
                <a:cs typeface="Times New Roman" pitchFamily="18" charset="0"/>
              </a:rPr>
              <a:t>ASSURE ANTI-AGING</a:t>
            </a:r>
            <a:r>
              <a:rPr kumimoji="0" lang="en-US" sz="4000" b="1" i="0" u="none" strike="noStrike" kern="0" cap="none" spc="0" normalizeH="0" noProof="0" dirty="0" smtClean="0">
                <a:ln>
                  <a:noFill/>
                </a:ln>
                <a:solidFill>
                  <a:srgbClr val="441D61"/>
                </a:solidFill>
                <a:effectLst/>
                <a:uLnTx/>
                <a:uFillTx/>
                <a:latin typeface="Times New Roman" pitchFamily="18" charset="0"/>
                <a:cs typeface="Times New Roman" pitchFamily="18" charset="0"/>
              </a:rPr>
              <a:t> NIGHT CREAM</a:t>
            </a:r>
            <a:endParaRPr kumimoji="0" lang="en-US" sz="4000" b="1" i="0" u="none" strike="noStrike" kern="0" cap="none" spc="0" normalizeH="0" baseline="0" noProof="0" dirty="0" smtClean="0">
              <a:ln>
                <a:noFill/>
              </a:ln>
              <a:solidFill>
                <a:srgbClr val="441D61"/>
              </a:solidFill>
              <a:effectLst/>
              <a:uLnTx/>
              <a:uFillTx/>
              <a:latin typeface="Times New Roman" pitchFamily="18" charset="0"/>
              <a:cs typeface="Times New Roman" pitchFamily="18" charset="0"/>
            </a:endParaRPr>
          </a:p>
          <a:p>
            <a:pPr marL="0" marR="0" lvl="1" indent="0" algn="l" defTabSz="914400" rtl="0" eaLnBrk="1" fontAlgn="auto" latinLnBrk="0" hangingPunct="1">
              <a:lnSpc>
                <a:spcPct val="100000"/>
              </a:lnSpc>
              <a:spcBef>
                <a:spcPct val="0"/>
              </a:spcBef>
              <a:spcAft>
                <a:spcPts val="0"/>
              </a:spcAft>
              <a:buClrTx/>
              <a:buSzTx/>
              <a:buFontTx/>
              <a:buNone/>
              <a:tabLst/>
              <a:defRPr/>
            </a:pPr>
            <a:r>
              <a:rPr kumimoji="0" lang="en-US" sz="2700" b="0" i="0" u="none" strike="noStrike" kern="0" cap="none" spc="0" normalizeH="0" baseline="0" noProof="0" dirty="0" smtClean="0">
                <a:ln>
                  <a:noFill/>
                </a:ln>
                <a:solidFill>
                  <a:schemeClr val="tx1">
                    <a:lumMod val="65000"/>
                    <a:lumOff val="35000"/>
                  </a:schemeClr>
                </a:solidFill>
                <a:effectLst/>
                <a:uLnTx/>
                <a:uFillTx/>
                <a:latin typeface="+mn-lt"/>
                <a:cs typeface="Helvetica"/>
              </a:rPr>
              <a:t>Enriched with </a:t>
            </a:r>
            <a:r>
              <a:rPr lang="en-US" sz="2700" kern="0" dirty="0" smtClean="0">
                <a:solidFill>
                  <a:schemeClr val="tx1">
                    <a:lumMod val="65000"/>
                    <a:lumOff val="35000"/>
                  </a:schemeClr>
                </a:solidFill>
                <a:cs typeface="Helvetica"/>
              </a:rPr>
              <a:t>Black</a:t>
            </a:r>
            <a:r>
              <a:rPr kumimoji="0" lang="en-US" sz="2700" b="0" i="0" u="none" strike="noStrike" kern="0" cap="none" spc="0" normalizeH="0" baseline="0" noProof="0" dirty="0" smtClean="0">
                <a:ln>
                  <a:noFill/>
                </a:ln>
                <a:solidFill>
                  <a:schemeClr val="tx1">
                    <a:lumMod val="65000"/>
                    <a:lumOff val="35000"/>
                  </a:schemeClr>
                </a:solidFill>
                <a:effectLst/>
                <a:uLnTx/>
                <a:uFillTx/>
                <a:latin typeface="+mn-lt"/>
                <a:cs typeface="Helvetica"/>
              </a:rPr>
              <a:t>berry, </a:t>
            </a:r>
          </a:p>
          <a:p>
            <a:pPr marL="0" marR="0" lvl="1" indent="0" algn="l" defTabSz="914400" rtl="0" eaLnBrk="1" fontAlgn="auto" latinLnBrk="0" hangingPunct="1">
              <a:lnSpc>
                <a:spcPct val="100000"/>
              </a:lnSpc>
              <a:spcBef>
                <a:spcPct val="0"/>
              </a:spcBef>
              <a:spcAft>
                <a:spcPts val="0"/>
              </a:spcAft>
              <a:buClrTx/>
              <a:buSzTx/>
              <a:buFontTx/>
              <a:buNone/>
              <a:tabLst/>
              <a:defRPr/>
            </a:pPr>
            <a:r>
              <a:rPr kumimoji="0" lang="en-US" sz="2700" b="0" i="0" u="none" strike="noStrike" kern="0" cap="none" spc="0" normalizeH="0" noProof="0" dirty="0" smtClean="0">
                <a:ln>
                  <a:noFill/>
                </a:ln>
                <a:solidFill>
                  <a:schemeClr val="tx1">
                    <a:lumMod val="65000"/>
                    <a:lumOff val="35000"/>
                  </a:schemeClr>
                </a:solidFill>
                <a:effectLst/>
                <a:uLnTx/>
                <a:uFillTx/>
                <a:latin typeface="+mn-lt"/>
                <a:cs typeface="Helvetica"/>
              </a:rPr>
              <a:t>Grape Seed and Algae Extracts</a:t>
            </a:r>
            <a:r>
              <a:rPr kumimoji="0" lang="en-US" sz="1800" b="0" i="1" u="none" strike="noStrike" kern="0" cap="none" spc="0" normalizeH="0" baseline="0" noProof="0" dirty="0" smtClean="0">
                <a:ln>
                  <a:noFill/>
                </a:ln>
                <a:solidFill>
                  <a:schemeClr val="tx1">
                    <a:lumMod val="65000"/>
                    <a:lumOff val="35000"/>
                  </a:schemeClr>
                </a:solidFill>
                <a:effectLst/>
                <a:uLnTx/>
                <a:uFillTx/>
                <a:cs typeface="Helvetica"/>
              </a:rPr>
              <a:t/>
            </a:r>
            <a:br>
              <a:rPr kumimoji="0" lang="en-US" sz="1800" b="0" i="1" u="none" strike="noStrike" kern="0" cap="none" spc="0" normalizeH="0" baseline="0" noProof="0" dirty="0" smtClean="0">
                <a:ln>
                  <a:noFill/>
                </a:ln>
                <a:solidFill>
                  <a:schemeClr val="tx1">
                    <a:lumMod val="65000"/>
                    <a:lumOff val="35000"/>
                  </a:schemeClr>
                </a:solidFill>
                <a:effectLst/>
                <a:uLnTx/>
                <a:uFillTx/>
                <a:cs typeface="Helvetica"/>
              </a:rPr>
            </a:br>
            <a:endParaRPr kumimoji="0" lang="en-US" sz="4800" b="1" i="0" u="none" strike="noStrike" kern="0" cap="none" spc="0" normalizeH="0" baseline="0" noProof="0" dirty="0" smtClean="0">
              <a:ln>
                <a:noFill/>
              </a:ln>
              <a:solidFill>
                <a:srgbClr val="3FB9C9"/>
              </a:solidFill>
              <a:effectLst/>
              <a:uLnTx/>
              <a:uFillTx/>
              <a:latin typeface="Times New Roman" pitchFamily="18" charset="0"/>
              <a:cs typeface="Times New Roman" pitchFamily="18" charset="0"/>
            </a:endParaRPr>
          </a:p>
        </p:txBody>
      </p:sp>
      <p:pic>
        <p:nvPicPr>
          <p:cNvPr id="4" name="Picture 3" descr="Night Cream.png"/>
          <p:cNvPicPr>
            <a:picLocks noChangeAspect="1"/>
          </p:cNvPicPr>
          <p:nvPr/>
        </p:nvPicPr>
        <p:blipFill>
          <a:blip r:embed="rId3" cstate="email"/>
          <a:srcRect b="10310"/>
          <a:stretch>
            <a:fillRect/>
          </a:stretch>
        </p:blipFill>
        <p:spPr>
          <a:xfrm>
            <a:off x="2057399" y="2286000"/>
            <a:ext cx="2468880" cy="4223084"/>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relaxingme.files.wordpress.com/2013/11/sleep.jpg"/>
          <p:cNvPicPr>
            <a:picLocks noChangeAspect="1" noChangeArrowheads="1"/>
          </p:cNvPicPr>
          <p:nvPr/>
        </p:nvPicPr>
        <p:blipFill>
          <a:blip r:embed="rId2" cstate="email"/>
          <a:srcRect/>
          <a:stretch>
            <a:fillRect/>
          </a:stretch>
        </p:blipFill>
        <p:spPr bwMode="auto">
          <a:xfrm flipH="1">
            <a:off x="7234586" y="1905000"/>
            <a:ext cx="1909413" cy="1371600"/>
          </a:xfrm>
          <a:prstGeom prst="rect">
            <a:avLst/>
          </a:prstGeom>
          <a:noFill/>
        </p:spPr>
      </p:pic>
      <p:sp>
        <p:nvSpPr>
          <p:cNvPr id="8" name="Rounded Rectangle 7"/>
          <p:cNvSpPr/>
          <p:nvPr/>
        </p:nvSpPr>
        <p:spPr>
          <a:xfrm>
            <a:off x="685800" y="381000"/>
            <a:ext cx="7696200" cy="1143000"/>
          </a:xfrm>
          <a:prstGeom prst="roundRect">
            <a:avLst>
              <a:gd name="adj" fmla="val 27286"/>
            </a:avLst>
          </a:prstGeom>
          <a:ln>
            <a:no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7" name="Title 1"/>
          <p:cNvSpPr txBox="1">
            <a:spLocks/>
          </p:cNvSpPr>
          <p:nvPr/>
        </p:nvSpPr>
        <p:spPr>
          <a:xfrm>
            <a:off x="342900" y="304800"/>
            <a:ext cx="8458200" cy="14478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rgbClr val="441D61"/>
                </a:solidFill>
                <a:effectLst/>
                <a:uLnTx/>
                <a:uFillTx/>
                <a:latin typeface="Times New Roman" pitchFamily="18" charset="0"/>
                <a:ea typeface="+mj-ea"/>
                <a:cs typeface="Times New Roman" pitchFamily="18" charset="0"/>
              </a:rPr>
              <a:t>Assure Anti-Ageing</a:t>
            </a:r>
            <a:r>
              <a:rPr kumimoji="0" lang="en-US" sz="4000" b="1" i="0" u="none" strike="noStrike" kern="1200" cap="none" spc="0" normalizeH="0" noProof="0" dirty="0" smtClean="0">
                <a:ln>
                  <a:noFill/>
                </a:ln>
                <a:solidFill>
                  <a:srgbClr val="441D61"/>
                </a:solidFill>
                <a:effectLst/>
                <a:uLnTx/>
                <a:uFillTx/>
                <a:latin typeface="Times New Roman" pitchFamily="18" charset="0"/>
                <a:ea typeface="+mj-ea"/>
                <a:cs typeface="Times New Roman" pitchFamily="18" charset="0"/>
              </a:rPr>
              <a:t> Night Cream</a:t>
            </a:r>
            <a:endParaRPr kumimoji="0" lang="en-US" sz="4000" b="1" i="0" u="none" strike="noStrike" kern="1200" cap="none" spc="0" normalizeH="0" baseline="0" noProof="0" dirty="0" smtClean="0">
              <a:ln>
                <a:noFill/>
              </a:ln>
              <a:solidFill>
                <a:srgbClr val="441D61"/>
              </a:solidFill>
              <a:effectLst/>
              <a:uLnTx/>
              <a:uFillTx/>
              <a:latin typeface="Times New Roman" pitchFamily="18" charset="0"/>
              <a:ea typeface="+mj-ea"/>
              <a:cs typeface="Times New Roman" pitchFamily="18" charset="0"/>
            </a:endParaRPr>
          </a:p>
          <a:p>
            <a:pPr lvl="0" algn="ctr">
              <a:spcBef>
                <a:spcPct val="0"/>
              </a:spcBef>
              <a:defRPr/>
            </a:pPr>
            <a:r>
              <a:rPr lang="en-US" sz="2000" kern="0" dirty="0" smtClean="0">
                <a:solidFill>
                  <a:schemeClr val="tx1">
                    <a:lumMod val="65000"/>
                    <a:lumOff val="35000"/>
                  </a:schemeClr>
                </a:solidFill>
                <a:cs typeface="Helvetica"/>
              </a:rPr>
              <a:t>Enriched with Blackberry, Grape Seed and Algae Extracts</a:t>
            </a:r>
            <a:endParaRPr kumimoji="0" lang="en-US" sz="2000" b="0" i="0" u="none" strike="noStrike" kern="1200" cap="none" spc="0" normalizeH="0" baseline="0" noProof="0" dirty="0">
              <a:ln>
                <a:noFill/>
              </a:ln>
              <a:solidFill>
                <a:srgbClr val="002060"/>
              </a:solidFill>
              <a:effectLst/>
              <a:uLnTx/>
              <a:uFillTx/>
              <a:latin typeface="+mn-lt"/>
              <a:ea typeface="+mj-ea"/>
              <a:cs typeface="+mj-cs"/>
            </a:endParaRPr>
          </a:p>
        </p:txBody>
      </p:sp>
      <p:sp>
        <p:nvSpPr>
          <p:cNvPr id="5" name="Rectangle 3"/>
          <p:cNvSpPr txBox="1">
            <a:spLocks noChangeArrowheads="1"/>
          </p:cNvSpPr>
          <p:nvPr/>
        </p:nvSpPr>
        <p:spPr>
          <a:xfrm>
            <a:off x="381000" y="1676400"/>
            <a:ext cx="7010400" cy="4648200"/>
          </a:xfrm>
          <a:prstGeom prst="rect">
            <a:avLst/>
          </a:prstGeom>
        </p:spPr>
        <p:txBody>
          <a:bodyPr vert="horz" lIns="91440" tIns="45720" rIns="91440" bIns="45720" rtlCol="0">
            <a:normAutofit fontScale="55000" lnSpcReduction="20000"/>
          </a:bodyPr>
          <a:lstStyle/>
          <a:p>
            <a:pPr marL="342900" lvl="0" indent="-342900">
              <a:lnSpc>
                <a:spcPct val="120000"/>
              </a:lnSpc>
              <a:spcBef>
                <a:spcPts val="400"/>
              </a:spcBef>
              <a:defRPr/>
            </a:pPr>
            <a:r>
              <a:rPr lang="en-US" sz="3600" b="1" dirty="0" smtClean="0">
                <a:solidFill>
                  <a:srgbClr val="441D61"/>
                </a:solidFill>
              </a:rPr>
              <a:t>Product</a:t>
            </a:r>
            <a:endParaRPr lang="en-US" sz="3600" dirty="0" smtClean="0">
              <a:solidFill>
                <a:schemeClr val="tx1">
                  <a:lumMod val="50000"/>
                </a:schemeClr>
              </a:solidFill>
            </a:endParaRPr>
          </a:p>
          <a:p>
            <a:pPr lvl="0">
              <a:lnSpc>
                <a:spcPct val="120000"/>
              </a:lnSpc>
              <a:spcBef>
                <a:spcPts val="400"/>
              </a:spcBef>
              <a:defRPr/>
            </a:pPr>
            <a:r>
              <a:rPr lang="en-US" sz="2700" dirty="0" smtClean="0">
                <a:solidFill>
                  <a:schemeClr val="tx1">
                    <a:lumMod val="65000"/>
                    <a:lumOff val="35000"/>
                  </a:schemeClr>
                </a:solidFill>
              </a:rPr>
              <a:t>A replenishing  serum-like cream, is a wrinkle-fighting formula that works deep within the skin's surface to significantly reduce the appearance of fine lines and wrinkles making the skin look younger and firmer</a:t>
            </a:r>
            <a:endParaRPr kumimoji="0" lang="en-US" sz="2700" b="1" i="0" u="none" strike="noStrike" kern="1200" cap="none" spc="0" normalizeH="0" baseline="0" noProof="0" dirty="0" smtClean="0">
              <a:ln>
                <a:noFill/>
              </a:ln>
              <a:solidFill>
                <a:srgbClr val="441D61"/>
              </a:solidFill>
              <a:effectLst/>
              <a:uLnTx/>
              <a:uFillTx/>
              <a:latin typeface="+mn-lt"/>
              <a:ea typeface="+mn-ea"/>
              <a:cs typeface="Helvetica"/>
            </a:endParaRPr>
          </a:p>
          <a:p>
            <a:pPr marL="342900" marR="0" lvl="0" indent="-342900" algn="l" defTabSz="914400" rtl="0" eaLnBrk="1" fontAlgn="auto" latinLnBrk="0" hangingPunct="1">
              <a:lnSpc>
                <a:spcPct val="120000"/>
              </a:lnSpc>
              <a:spcBef>
                <a:spcPts val="400"/>
              </a:spcBef>
              <a:spcAft>
                <a:spcPts val="0"/>
              </a:spcAft>
              <a:buClrTx/>
              <a:buSzTx/>
              <a:buFont typeface="Arial" pitchFamily="34" charset="0"/>
              <a:buNone/>
              <a:tabLst/>
              <a:defRPr/>
            </a:pPr>
            <a:r>
              <a:rPr kumimoji="0" lang="en-US" sz="3600" b="1" i="0" u="none" strike="noStrike" kern="1200" cap="none" spc="0" normalizeH="0" baseline="0" noProof="0" dirty="0" smtClean="0">
                <a:ln>
                  <a:noFill/>
                </a:ln>
                <a:solidFill>
                  <a:srgbClr val="441D61"/>
                </a:solidFill>
                <a:effectLst/>
                <a:uLnTx/>
                <a:uFillTx/>
                <a:latin typeface="+mn-lt"/>
                <a:ea typeface="+mn-ea"/>
                <a:cs typeface="Helvetica"/>
              </a:rPr>
              <a:t>Performance </a:t>
            </a:r>
            <a:r>
              <a:rPr kumimoji="0" lang="en-US" sz="2700" i="0" u="none" strike="noStrike" kern="1200" cap="none" spc="0" normalizeH="0" baseline="0" noProof="0" dirty="0" smtClean="0">
                <a:ln>
                  <a:noFill/>
                </a:ln>
                <a:solidFill>
                  <a:schemeClr val="tx1">
                    <a:lumMod val="65000"/>
                    <a:lumOff val="35000"/>
                  </a:schemeClr>
                </a:solidFill>
                <a:effectLst/>
                <a:uLnTx/>
                <a:uFillTx/>
                <a:latin typeface="+mn-lt"/>
                <a:ea typeface="+mn-ea"/>
                <a:cs typeface="Helvetica"/>
              </a:rPr>
              <a:t>(Key Ingredients)</a:t>
            </a:r>
          </a:p>
          <a:p>
            <a:pPr marL="342900" marR="0" lvl="0" indent="-342900" algn="l" defTabSz="914400" rtl="0" eaLnBrk="1" fontAlgn="auto" latinLnBrk="0" hangingPunct="1">
              <a:lnSpc>
                <a:spcPct val="120000"/>
              </a:lnSpc>
              <a:spcBef>
                <a:spcPts val="400"/>
              </a:spcBef>
              <a:spcAft>
                <a:spcPts val="0"/>
              </a:spcAft>
              <a:buClrTx/>
              <a:buSzTx/>
              <a:buFont typeface="Arial" pitchFamily="34" charset="0"/>
              <a:buChar char="•"/>
              <a:tabLst/>
              <a:defRPr/>
            </a:pPr>
            <a:r>
              <a:rPr kumimoji="0" lang="en-US" sz="2700" b="1" i="0" u="none" strike="noStrike" kern="1200" cap="none" spc="0" normalizeH="0" baseline="0" noProof="0" dirty="0" smtClean="0">
                <a:ln>
                  <a:noFill/>
                </a:ln>
                <a:solidFill>
                  <a:schemeClr val="tx1">
                    <a:lumMod val="65000"/>
                    <a:lumOff val="35000"/>
                  </a:schemeClr>
                </a:solidFill>
                <a:effectLst/>
                <a:uLnTx/>
                <a:uFillTx/>
                <a:latin typeface="+mn-lt"/>
                <a:ea typeface="+mn-ea"/>
                <a:cs typeface="Helvetica"/>
              </a:rPr>
              <a:t>Anti-aging </a:t>
            </a:r>
            <a:r>
              <a:rPr lang="en-US" sz="2700" b="1" dirty="0" smtClean="0">
                <a:solidFill>
                  <a:schemeClr val="tx1">
                    <a:lumMod val="65000"/>
                    <a:lumOff val="35000"/>
                  </a:schemeClr>
                </a:solidFill>
                <a:cs typeface="Helvetica"/>
              </a:rPr>
              <a:t>extracts: </a:t>
            </a:r>
            <a:r>
              <a:rPr lang="en-US" sz="2700" dirty="0" smtClean="0">
                <a:solidFill>
                  <a:schemeClr val="tx1">
                    <a:lumMod val="65000"/>
                    <a:lumOff val="35000"/>
                  </a:schemeClr>
                </a:solidFill>
                <a:cs typeface="Helvetica"/>
              </a:rPr>
              <a:t>Consisting of Blackberry fruit extract, Vitamin B3 and Kelp extract, that helps to effectively fill fine lines and wrinkles, tightens and  firms sagging skin</a:t>
            </a:r>
          </a:p>
          <a:p>
            <a:pPr marL="342900" marR="0" lvl="0" indent="-342900" algn="l" defTabSz="914400" rtl="0" eaLnBrk="1" fontAlgn="auto" latinLnBrk="0" hangingPunct="1">
              <a:lnSpc>
                <a:spcPct val="120000"/>
              </a:lnSpc>
              <a:spcBef>
                <a:spcPts val="400"/>
              </a:spcBef>
              <a:spcAft>
                <a:spcPts val="0"/>
              </a:spcAft>
              <a:buClrTx/>
              <a:buSzTx/>
              <a:buFont typeface="Arial" pitchFamily="34" charset="0"/>
              <a:buChar char="•"/>
              <a:tabLst/>
              <a:defRPr/>
            </a:pPr>
            <a:r>
              <a:rPr lang="en-US" sz="2700" b="1" dirty="0" smtClean="0">
                <a:solidFill>
                  <a:schemeClr val="tx1">
                    <a:lumMod val="65000"/>
                    <a:lumOff val="35000"/>
                  </a:schemeClr>
                </a:solidFill>
                <a:cs typeface="Helvetica"/>
              </a:rPr>
              <a:t>Grape stem cells:  </a:t>
            </a:r>
            <a:r>
              <a:rPr lang="en-US" sz="2700" dirty="0" smtClean="0">
                <a:solidFill>
                  <a:schemeClr val="tx1">
                    <a:lumMod val="65000"/>
                    <a:lumOff val="35000"/>
                  </a:schemeClr>
                </a:solidFill>
                <a:cs typeface="Helvetica"/>
              </a:rPr>
              <a:t>Has anti-ageing, antioxidant and anti-inflammatory properties </a:t>
            </a:r>
          </a:p>
          <a:p>
            <a:pPr>
              <a:lnSpc>
                <a:spcPct val="120000"/>
              </a:lnSpc>
              <a:spcBef>
                <a:spcPts val="400"/>
              </a:spcBef>
              <a:buNone/>
              <a:defRPr/>
            </a:pPr>
            <a:r>
              <a:rPr lang="en-US" sz="3600" b="1" dirty="0" smtClean="0">
                <a:solidFill>
                  <a:srgbClr val="441D61"/>
                </a:solidFill>
              </a:rPr>
              <a:t>Benefits</a:t>
            </a:r>
            <a:endParaRPr lang="en-US" sz="3600" dirty="0" smtClean="0"/>
          </a:p>
          <a:p>
            <a:pPr marL="274320" indent="-274320">
              <a:lnSpc>
                <a:spcPct val="120000"/>
              </a:lnSpc>
              <a:spcBef>
                <a:spcPts val="400"/>
              </a:spcBef>
              <a:buFont typeface="Arial" pitchFamily="34" charset="0"/>
              <a:buChar char="•"/>
              <a:defRPr/>
            </a:pPr>
            <a:r>
              <a:rPr lang="en-US" sz="2700" dirty="0" smtClean="0">
                <a:solidFill>
                  <a:schemeClr val="tx1">
                    <a:lumMod val="65000"/>
                    <a:lumOff val="35000"/>
                  </a:schemeClr>
                </a:solidFill>
              </a:rPr>
              <a:t>Assure Anti-ageing Night Cream renews skin's appearance at night, when the cell renewal process is at its peak </a:t>
            </a:r>
          </a:p>
          <a:p>
            <a:pPr marL="274320" indent="-274320">
              <a:lnSpc>
                <a:spcPct val="120000"/>
              </a:lnSpc>
              <a:spcBef>
                <a:spcPts val="400"/>
              </a:spcBef>
              <a:buFont typeface="Arial" pitchFamily="34" charset="0"/>
              <a:buChar char="•"/>
            </a:pPr>
            <a:r>
              <a:rPr lang="en-US" sz="2700" dirty="0" smtClean="0">
                <a:solidFill>
                  <a:schemeClr val="tx1">
                    <a:lumMod val="65000"/>
                    <a:lumOff val="35000"/>
                  </a:schemeClr>
                </a:solidFill>
                <a:cs typeface="Helvetica"/>
              </a:rPr>
              <a:t>It visibly reduces the appearance of fine lines and wrinkles and tightens the skin </a:t>
            </a:r>
          </a:p>
          <a:p>
            <a:pPr marL="274320" indent="-274320">
              <a:lnSpc>
                <a:spcPct val="120000"/>
              </a:lnSpc>
              <a:spcBef>
                <a:spcPts val="400"/>
              </a:spcBef>
              <a:buFont typeface="Arial" pitchFamily="34" charset="0"/>
              <a:buChar char="•"/>
            </a:pPr>
            <a:r>
              <a:rPr lang="en-US" sz="2700" dirty="0" smtClean="0">
                <a:solidFill>
                  <a:schemeClr val="tx1">
                    <a:lumMod val="65000"/>
                    <a:lumOff val="35000"/>
                  </a:schemeClr>
                </a:solidFill>
              </a:rPr>
              <a:t>It improves skin hydration and prevent moisture loss, making the skin look younger and radiant</a:t>
            </a:r>
          </a:p>
          <a:p>
            <a:pPr marL="274320" indent="-274320">
              <a:lnSpc>
                <a:spcPct val="120000"/>
              </a:lnSpc>
              <a:spcBef>
                <a:spcPts val="400"/>
              </a:spcBef>
              <a:buFont typeface="Arial" pitchFamily="34" charset="0"/>
              <a:buChar char="•"/>
            </a:pPr>
            <a:r>
              <a:rPr lang="en-US" sz="2700" dirty="0" smtClean="0">
                <a:solidFill>
                  <a:schemeClr val="tx1">
                    <a:lumMod val="65000"/>
                    <a:lumOff val="35000"/>
                  </a:schemeClr>
                </a:solidFill>
              </a:rPr>
              <a:t>It prevents premature skin aging by inhibiting harmful free radicals</a:t>
            </a:r>
          </a:p>
          <a:p>
            <a:pPr marL="342900" marR="0" lvl="0" indent="-342900" algn="l" defTabSz="914400" rtl="0" eaLnBrk="1" fontAlgn="auto" latinLnBrk="0" hangingPunct="1">
              <a:lnSpc>
                <a:spcPct val="120000"/>
              </a:lnSpc>
              <a:spcBef>
                <a:spcPts val="400"/>
              </a:spcBef>
              <a:spcAft>
                <a:spcPts val="0"/>
              </a:spcAft>
              <a:buClrTx/>
              <a:buSzTx/>
              <a:buFont typeface="Arial" pitchFamily="34" charset="0"/>
              <a:buChar char="•"/>
              <a:tabLst/>
              <a:defRPr/>
            </a:pPr>
            <a:endParaRPr lang="en-US" sz="1600" dirty="0" smtClean="0">
              <a:solidFill>
                <a:schemeClr val="tx1">
                  <a:lumMod val="65000"/>
                  <a:lumOff val="35000"/>
                </a:schemeClr>
              </a:solidFill>
              <a:cs typeface="Helvetica"/>
            </a:endParaRPr>
          </a:p>
          <a:p>
            <a:pPr marL="342900" marR="0" lvl="0" indent="-342900" algn="l" defTabSz="914400" rtl="0" eaLnBrk="1" fontAlgn="auto" latinLnBrk="0" hangingPunct="1">
              <a:lnSpc>
                <a:spcPct val="120000"/>
              </a:lnSpc>
              <a:spcBef>
                <a:spcPts val="400"/>
              </a:spcBef>
              <a:spcAft>
                <a:spcPts val="0"/>
              </a:spcAft>
              <a:buClrTx/>
              <a:buSzTx/>
              <a:buFont typeface="Arial" pitchFamily="34" charset="0"/>
              <a:buChar char="•"/>
              <a:tabLst/>
              <a:defRPr/>
            </a:pPr>
            <a:endParaRPr kumimoji="0" lang="en-US" sz="1600" b="0" i="0" u="none" strike="noStrike" kern="1200" cap="none" spc="0" normalizeH="0" baseline="0" noProof="0" dirty="0" smtClean="0">
              <a:ln>
                <a:noFill/>
              </a:ln>
              <a:solidFill>
                <a:schemeClr val="tx1">
                  <a:lumMod val="65000"/>
                  <a:lumOff val="35000"/>
                </a:schemeClr>
              </a:solidFill>
              <a:effectLst/>
              <a:uLnTx/>
              <a:uFillTx/>
              <a:latin typeface="+mn-lt"/>
              <a:ea typeface="+mn-ea"/>
              <a:cs typeface="Helvetica"/>
            </a:endParaRPr>
          </a:p>
        </p:txBody>
      </p:sp>
      <p:pic>
        <p:nvPicPr>
          <p:cNvPr id="9" name="Picture 8" descr="blackberry.jpg"/>
          <p:cNvPicPr>
            <a:picLocks noChangeAspect="1"/>
          </p:cNvPicPr>
          <p:nvPr/>
        </p:nvPicPr>
        <p:blipFill>
          <a:blip r:embed="rId3"/>
          <a:stretch>
            <a:fillRect/>
          </a:stretch>
        </p:blipFill>
        <p:spPr>
          <a:xfrm>
            <a:off x="7584984" y="3352800"/>
            <a:ext cx="1559016" cy="1295400"/>
          </a:xfrm>
          <a:prstGeom prst="rect">
            <a:avLst/>
          </a:prstGeom>
        </p:spPr>
      </p:pic>
      <p:pic>
        <p:nvPicPr>
          <p:cNvPr id="10" name="Picture 9" descr="Top-Quality-Kelp-Extract.jpg"/>
          <p:cNvPicPr>
            <a:picLocks noChangeAspect="1"/>
          </p:cNvPicPr>
          <p:nvPr/>
        </p:nvPicPr>
        <p:blipFill>
          <a:blip r:embed="rId4"/>
          <a:stretch>
            <a:fillRect/>
          </a:stretch>
        </p:blipFill>
        <p:spPr>
          <a:xfrm>
            <a:off x="7620000" y="4724400"/>
            <a:ext cx="1447800" cy="1447800"/>
          </a:xfrm>
          <a:prstGeom prst="rect">
            <a:avLst/>
          </a:prstGeom>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304800" y="228600"/>
            <a:ext cx="8610600" cy="2286000"/>
          </a:xfrm>
          <a:prstGeom prst="rect">
            <a:avLst/>
          </a:prstGeom>
        </p:spPr>
        <p:txBody>
          <a:bodyPr vert="horz" lIns="91440" tIns="45720" rIns="91440" bIns="45720" rtlCol="0" anchor="ctr">
            <a:normAutofit fontScale="82500" lnSpcReduction="10000"/>
          </a:bodyPr>
          <a:lstStyle/>
          <a:p>
            <a:pPr marL="0" marR="0" lvl="1"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0" cap="none" spc="0" normalizeH="0" baseline="0" noProof="0" dirty="0" smtClean="0">
                <a:ln>
                  <a:noFill/>
                </a:ln>
                <a:solidFill>
                  <a:srgbClr val="426F2B"/>
                </a:solidFill>
                <a:effectLst/>
                <a:uLnTx/>
                <a:uFillTx/>
                <a:latin typeface="+mn-lt"/>
                <a:cs typeface="Times New Roman" pitchFamily="18" charset="0"/>
              </a:rPr>
              <a:t>New</a:t>
            </a:r>
            <a:r>
              <a:rPr kumimoji="0" lang="en-US" sz="6000" b="1" i="0" u="none" strike="noStrike" kern="0" cap="none" spc="0" normalizeH="0" baseline="0" noProof="0" dirty="0" smtClean="0">
                <a:ln>
                  <a:noFill/>
                </a:ln>
                <a:solidFill>
                  <a:srgbClr val="426F2B"/>
                </a:solidFill>
                <a:effectLst/>
                <a:uLnTx/>
                <a:uFillTx/>
                <a:latin typeface="Times New Roman" pitchFamily="18" charset="0"/>
                <a:cs typeface="Times New Roman" pitchFamily="18" charset="0"/>
              </a:rPr>
              <a:t/>
            </a:r>
            <a:br>
              <a:rPr kumimoji="0" lang="en-US" sz="6000" b="1" i="0" u="none" strike="noStrike" kern="0" cap="none" spc="0" normalizeH="0" baseline="0" noProof="0" dirty="0" smtClean="0">
                <a:ln>
                  <a:noFill/>
                </a:ln>
                <a:solidFill>
                  <a:srgbClr val="426F2B"/>
                </a:solidFill>
                <a:effectLst/>
                <a:uLnTx/>
                <a:uFillTx/>
                <a:latin typeface="Times New Roman" pitchFamily="18" charset="0"/>
                <a:cs typeface="Times New Roman" pitchFamily="18" charset="0"/>
              </a:rPr>
            </a:br>
            <a:r>
              <a:rPr kumimoji="0" lang="en-US" sz="4400" b="1" i="0" u="none" strike="noStrike" kern="0" cap="none" spc="0" normalizeH="0" baseline="0" noProof="0" dirty="0" smtClean="0">
                <a:ln>
                  <a:noFill/>
                </a:ln>
                <a:solidFill>
                  <a:srgbClr val="426F2B"/>
                </a:solidFill>
                <a:effectLst/>
                <a:uLnTx/>
                <a:uFillTx/>
                <a:latin typeface="Times New Roman" pitchFamily="18" charset="0"/>
                <a:cs typeface="Times New Roman" pitchFamily="18" charset="0"/>
              </a:rPr>
              <a:t>ASSURE INSTANT</a:t>
            </a:r>
            <a:r>
              <a:rPr kumimoji="0" lang="en-US" sz="4400" b="1" i="0" u="none" strike="noStrike" kern="0" cap="none" spc="0" normalizeH="0" noProof="0" dirty="0" smtClean="0">
                <a:ln>
                  <a:noFill/>
                </a:ln>
                <a:solidFill>
                  <a:srgbClr val="426F2B"/>
                </a:solidFill>
                <a:effectLst/>
                <a:uLnTx/>
                <a:uFillTx/>
                <a:latin typeface="Times New Roman" pitchFamily="18" charset="0"/>
                <a:cs typeface="Times New Roman" pitchFamily="18" charset="0"/>
              </a:rPr>
              <a:t> GLOW FACE PACK</a:t>
            </a:r>
            <a:endParaRPr kumimoji="0" lang="en-US" sz="4400" b="1" i="0" u="none" strike="noStrike" kern="0" cap="none" spc="0" normalizeH="0" baseline="0" noProof="0" dirty="0" smtClean="0">
              <a:ln>
                <a:noFill/>
              </a:ln>
              <a:solidFill>
                <a:srgbClr val="426F2B"/>
              </a:solidFill>
              <a:effectLst/>
              <a:uLnTx/>
              <a:uFillTx/>
              <a:latin typeface="Times New Roman" pitchFamily="18" charset="0"/>
              <a:cs typeface="Times New Roman" pitchFamily="18" charset="0"/>
            </a:endParaRPr>
          </a:p>
          <a:p>
            <a:pPr marL="0" marR="0" lvl="1" indent="0" algn="l" defTabSz="914400" rtl="0" eaLnBrk="1" fontAlgn="auto" latinLnBrk="0" hangingPunct="1">
              <a:lnSpc>
                <a:spcPct val="100000"/>
              </a:lnSpc>
              <a:spcBef>
                <a:spcPct val="0"/>
              </a:spcBef>
              <a:spcAft>
                <a:spcPts val="0"/>
              </a:spcAft>
              <a:buClrTx/>
              <a:buSzTx/>
              <a:buFontTx/>
              <a:buNone/>
              <a:tabLst/>
              <a:defRPr/>
            </a:pPr>
            <a:r>
              <a:rPr kumimoji="0" lang="en-US" sz="2900" b="0" i="0" u="none" strike="noStrike" kern="0" cap="none" spc="0" normalizeH="0" baseline="0" noProof="0" dirty="0" smtClean="0">
                <a:ln>
                  <a:noFill/>
                </a:ln>
                <a:solidFill>
                  <a:schemeClr val="tx1">
                    <a:lumMod val="65000"/>
                    <a:lumOff val="35000"/>
                  </a:schemeClr>
                </a:solidFill>
                <a:effectLst/>
                <a:uLnTx/>
                <a:uFillTx/>
                <a:latin typeface="+mn-lt"/>
                <a:cs typeface="Helvetica"/>
              </a:rPr>
              <a:t>Enriched with Fuller’s earth,</a:t>
            </a:r>
            <a:r>
              <a:rPr kumimoji="0" lang="en-US" sz="2900" b="0" i="0" u="none" strike="noStrike" kern="0" cap="none" spc="0" normalizeH="0" noProof="0" dirty="0" smtClean="0">
                <a:ln>
                  <a:noFill/>
                </a:ln>
                <a:solidFill>
                  <a:schemeClr val="tx1">
                    <a:lumMod val="65000"/>
                    <a:lumOff val="35000"/>
                  </a:schemeClr>
                </a:solidFill>
                <a:effectLst/>
                <a:uLnTx/>
                <a:uFillTx/>
                <a:latin typeface="+mn-lt"/>
                <a:cs typeface="Helvetica"/>
              </a:rPr>
              <a:t> Barberry Extract</a:t>
            </a:r>
            <a:r>
              <a:rPr kumimoji="0" lang="en-US" sz="1800" b="0" i="1" u="none" strike="noStrike" kern="0" cap="none" spc="0" normalizeH="0" baseline="0" noProof="0" dirty="0" smtClean="0">
                <a:ln>
                  <a:noFill/>
                </a:ln>
                <a:solidFill>
                  <a:schemeClr val="tx1">
                    <a:lumMod val="65000"/>
                    <a:lumOff val="35000"/>
                  </a:schemeClr>
                </a:solidFill>
                <a:effectLst/>
                <a:uLnTx/>
                <a:uFillTx/>
                <a:cs typeface="Helvetica"/>
              </a:rPr>
              <a:t/>
            </a:r>
            <a:br>
              <a:rPr kumimoji="0" lang="en-US" sz="1800" b="0" i="1" u="none" strike="noStrike" kern="0" cap="none" spc="0" normalizeH="0" baseline="0" noProof="0" dirty="0" smtClean="0">
                <a:ln>
                  <a:noFill/>
                </a:ln>
                <a:solidFill>
                  <a:schemeClr val="tx1">
                    <a:lumMod val="65000"/>
                    <a:lumOff val="35000"/>
                  </a:schemeClr>
                </a:solidFill>
                <a:effectLst/>
                <a:uLnTx/>
                <a:uFillTx/>
                <a:cs typeface="Helvetica"/>
              </a:rPr>
            </a:br>
            <a:endParaRPr kumimoji="0" lang="en-US" sz="4800" b="1" i="0" u="none" strike="noStrike" kern="0" cap="none" spc="0" normalizeH="0" baseline="0" noProof="0" dirty="0" smtClean="0">
              <a:ln>
                <a:noFill/>
              </a:ln>
              <a:solidFill>
                <a:srgbClr val="3FB9C9"/>
              </a:solidFill>
              <a:effectLst/>
              <a:uLnTx/>
              <a:uFillTx/>
              <a:latin typeface="Times New Roman" pitchFamily="18" charset="0"/>
              <a:cs typeface="Times New Roman" pitchFamily="18" charset="0"/>
            </a:endParaRPr>
          </a:p>
        </p:txBody>
      </p:sp>
      <p:pic>
        <p:nvPicPr>
          <p:cNvPr id="5" name="Picture 4" descr="Instant Glow FP.png"/>
          <p:cNvPicPr>
            <a:picLocks noChangeAspect="1"/>
          </p:cNvPicPr>
          <p:nvPr/>
        </p:nvPicPr>
        <p:blipFill>
          <a:blip r:embed="rId2" cstate="email"/>
          <a:srcRect b="9920"/>
          <a:stretch>
            <a:fillRect/>
          </a:stretch>
        </p:blipFill>
        <p:spPr>
          <a:xfrm>
            <a:off x="1493520" y="2209800"/>
            <a:ext cx="2468880" cy="4241410"/>
          </a:xfrm>
          <a:prstGeom prst="rect">
            <a:avLst/>
          </a:prstGeom>
        </p:spPr>
      </p:pic>
      <p:pic>
        <p:nvPicPr>
          <p:cNvPr id="4" name="Picture 3" descr="AWDF.jpg"/>
          <p:cNvPicPr>
            <a:picLocks noChangeAspect="1"/>
          </p:cNvPicPr>
          <p:nvPr/>
        </p:nvPicPr>
        <p:blipFill>
          <a:blip r:embed="rId3"/>
          <a:srcRect l="8402" t="3143" r="4950" b="13429"/>
          <a:stretch>
            <a:fillRect/>
          </a:stretch>
        </p:blipFill>
        <p:spPr>
          <a:xfrm>
            <a:off x="3989439" y="1981200"/>
            <a:ext cx="5154561" cy="4342638"/>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rberry.jpg"/>
          <p:cNvPicPr>
            <a:picLocks noChangeAspect="1"/>
          </p:cNvPicPr>
          <p:nvPr/>
        </p:nvPicPr>
        <p:blipFill>
          <a:blip r:embed="rId2" cstate="print"/>
          <a:srcRect l="13333" t="7144" r="30000"/>
          <a:stretch>
            <a:fillRect/>
          </a:stretch>
        </p:blipFill>
        <p:spPr>
          <a:xfrm>
            <a:off x="7467600" y="5105400"/>
            <a:ext cx="1676400" cy="1281646"/>
          </a:xfrm>
          <a:prstGeom prst="rect">
            <a:avLst/>
          </a:prstGeom>
          <a:noFill/>
          <a:ln>
            <a:noFill/>
          </a:ln>
        </p:spPr>
      </p:pic>
      <p:pic>
        <p:nvPicPr>
          <p:cNvPr id="9" name="Picture 8" descr="9716338822_90db90a32e.jpg"/>
          <p:cNvPicPr>
            <a:picLocks noChangeAspect="1"/>
          </p:cNvPicPr>
          <p:nvPr/>
        </p:nvPicPr>
        <p:blipFill>
          <a:blip r:embed="rId3" cstate="print"/>
          <a:stretch>
            <a:fillRect/>
          </a:stretch>
        </p:blipFill>
        <p:spPr>
          <a:xfrm>
            <a:off x="7531751" y="3581400"/>
            <a:ext cx="1612249" cy="1524000"/>
          </a:xfrm>
          <a:prstGeom prst="rect">
            <a:avLst/>
          </a:prstGeom>
        </p:spPr>
      </p:pic>
      <p:sp>
        <p:nvSpPr>
          <p:cNvPr id="8" name="Rounded Rectangle 7"/>
          <p:cNvSpPr/>
          <p:nvPr/>
        </p:nvSpPr>
        <p:spPr>
          <a:xfrm>
            <a:off x="1447800" y="381000"/>
            <a:ext cx="6248400" cy="1143000"/>
          </a:xfrm>
          <a:prstGeom prst="roundRect">
            <a:avLst>
              <a:gd name="adj" fmla="val 27286"/>
            </a:avLst>
          </a:prstGeom>
          <a:ln>
            <a:no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7" name="Title 1"/>
          <p:cNvSpPr txBox="1">
            <a:spLocks/>
          </p:cNvSpPr>
          <p:nvPr/>
        </p:nvSpPr>
        <p:spPr>
          <a:xfrm>
            <a:off x="342900" y="228600"/>
            <a:ext cx="8458200" cy="14478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rgbClr val="426F2B"/>
                </a:solidFill>
                <a:effectLst/>
                <a:uLnTx/>
                <a:uFillTx/>
                <a:latin typeface="Times New Roman" pitchFamily="18" charset="0"/>
                <a:ea typeface="+mj-ea"/>
                <a:cs typeface="Times New Roman" pitchFamily="18" charset="0"/>
              </a:rPr>
              <a:t>Assure Instant Glow Pack</a:t>
            </a:r>
          </a:p>
          <a:p>
            <a:pPr lvl="0" algn="ctr">
              <a:spcBef>
                <a:spcPct val="0"/>
              </a:spcBef>
              <a:defRPr/>
            </a:pPr>
            <a:r>
              <a:rPr lang="en-US" sz="2000" kern="0" dirty="0" smtClean="0">
                <a:solidFill>
                  <a:schemeClr val="tx1">
                    <a:lumMod val="65000"/>
                    <a:lumOff val="35000"/>
                  </a:schemeClr>
                </a:solidFill>
                <a:cs typeface="Helvetica"/>
              </a:rPr>
              <a:t>Enriched with Fuller’s earth, Barberry Extract</a:t>
            </a:r>
            <a:endParaRPr kumimoji="0" lang="en-US" sz="2000" b="0" i="0" u="none" strike="noStrike" kern="1200" cap="none" spc="0" normalizeH="0" baseline="0" noProof="0" dirty="0">
              <a:ln>
                <a:noFill/>
              </a:ln>
              <a:solidFill>
                <a:srgbClr val="2BAF96"/>
              </a:solidFill>
              <a:effectLst/>
              <a:uLnTx/>
              <a:uFillTx/>
              <a:latin typeface="+mn-lt"/>
              <a:ea typeface="+mj-ea"/>
              <a:cs typeface="+mj-cs"/>
            </a:endParaRPr>
          </a:p>
        </p:txBody>
      </p:sp>
      <p:sp>
        <p:nvSpPr>
          <p:cNvPr id="5" name="Content Placeholder 2"/>
          <p:cNvSpPr txBox="1">
            <a:spLocks/>
          </p:cNvSpPr>
          <p:nvPr/>
        </p:nvSpPr>
        <p:spPr>
          <a:xfrm>
            <a:off x="457200" y="1600200"/>
            <a:ext cx="7086600" cy="4724400"/>
          </a:xfrm>
          <a:prstGeom prst="rect">
            <a:avLst/>
          </a:prstGeom>
        </p:spPr>
        <p:txBody>
          <a:bodyPr vert="horz" lIns="91440" tIns="45720" rIns="91440" bIns="45720" rtlCol="0">
            <a:noAutofit/>
          </a:bodyPr>
          <a:lstStyle/>
          <a:p>
            <a:pPr marL="342900" lvl="0" indent="-342900">
              <a:spcBef>
                <a:spcPts val="400"/>
              </a:spcBef>
              <a:defRPr/>
            </a:pPr>
            <a:r>
              <a:rPr lang="en-US" sz="2000" b="1" dirty="0" smtClean="0">
                <a:solidFill>
                  <a:srgbClr val="426F2B"/>
                </a:solidFill>
              </a:rPr>
              <a:t>Product</a:t>
            </a:r>
            <a:endParaRPr lang="en-US" dirty="0" smtClean="0"/>
          </a:p>
          <a:p>
            <a:pPr lvl="0">
              <a:spcBef>
                <a:spcPts val="400"/>
              </a:spcBef>
              <a:defRPr/>
            </a:pPr>
            <a:r>
              <a:rPr lang="en-US" sz="1600" dirty="0" smtClean="0">
                <a:solidFill>
                  <a:schemeClr val="tx1">
                    <a:lumMod val="65000"/>
                    <a:lumOff val="35000"/>
                  </a:schemeClr>
                </a:solidFill>
              </a:rPr>
              <a:t>Rejuvenating herbal face pack that spreads easily over the skin and quenches excess oil and dirt from its surface, prevents acne, blemishes and provides a matt effect on surface shine and instantly gives a radiant glow</a:t>
            </a:r>
            <a:endParaRPr kumimoji="0" lang="en-US" sz="1600" b="1" i="0" u="none" strike="noStrike" kern="1200" cap="none" spc="0" normalizeH="0" baseline="0" noProof="0" dirty="0" smtClean="0">
              <a:ln>
                <a:noFill/>
              </a:ln>
              <a:solidFill>
                <a:srgbClr val="426F2B"/>
              </a:solidFill>
              <a:effectLst/>
              <a:uLnTx/>
              <a:uFillTx/>
              <a:latin typeface="+mn-lt"/>
              <a:ea typeface="+mn-ea"/>
              <a:cs typeface="Helvetica"/>
            </a:endParaRPr>
          </a:p>
          <a:p>
            <a:pPr marL="342900" marR="0" lvl="0" indent="-342900" algn="l" defTabSz="914400" rtl="0" eaLnBrk="1" fontAlgn="auto" latinLnBrk="0" hangingPunct="1">
              <a:spcBef>
                <a:spcPts val="400"/>
              </a:spcBef>
              <a:spcAft>
                <a:spcPts val="0"/>
              </a:spcAft>
              <a:buClrTx/>
              <a:buSzTx/>
              <a:buFont typeface="Arial" pitchFamily="34" charset="0"/>
              <a:buNone/>
              <a:tabLst/>
              <a:defRPr/>
            </a:pPr>
            <a:r>
              <a:rPr kumimoji="0" lang="en-US" sz="2000" b="1" i="0" u="none" strike="noStrike" kern="1200" cap="none" spc="0" normalizeH="0" baseline="0" noProof="0" dirty="0" smtClean="0">
                <a:ln>
                  <a:noFill/>
                </a:ln>
                <a:solidFill>
                  <a:srgbClr val="426F2B"/>
                </a:solidFill>
                <a:effectLst/>
                <a:uLnTx/>
                <a:uFillTx/>
                <a:latin typeface="+mn-lt"/>
                <a:ea typeface="+mn-ea"/>
                <a:cs typeface="Helvetica"/>
              </a:rPr>
              <a:t>Performance</a:t>
            </a:r>
            <a:r>
              <a:rPr kumimoji="0" lang="en-US" sz="2000" b="0" i="0" u="none" strike="noStrike" kern="1200" cap="none" spc="0" normalizeH="0" baseline="0" noProof="0" dirty="0" smtClean="0">
                <a:ln>
                  <a:noFill/>
                </a:ln>
                <a:solidFill>
                  <a:srgbClr val="426F2B"/>
                </a:solidFill>
                <a:effectLst/>
                <a:uLnTx/>
                <a:uFillTx/>
                <a:latin typeface="+mn-lt"/>
                <a:ea typeface="+mn-ea"/>
                <a:cs typeface="Helvetica"/>
              </a:rPr>
              <a:t> </a:t>
            </a:r>
            <a:r>
              <a:rPr kumimoji="0" lang="en-US" sz="1400" i="0" u="none" strike="noStrike" kern="1200" cap="none" spc="0" normalizeH="0" baseline="0" noProof="0" dirty="0" smtClean="0">
                <a:ln>
                  <a:noFill/>
                </a:ln>
                <a:solidFill>
                  <a:srgbClr val="454545"/>
                </a:solidFill>
                <a:effectLst/>
                <a:uLnTx/>
                <a:uFillTx/>
                <a:latin typeface="+mn-lt"/>
                <a:ea typeface="+mn-ea"/>
                <a:cs typeface="Helvetica"/>
              </a:rPr>
              <a:t>(Key Ingredients)</a:t>
            </a:r>
            <a:endParaRPr kumimoji="0" lang="en-US" sz="1100" i="0" u="none" strike="noStrike" kern="1200" cap="none" spc="0" normalizeH="0" baseline="0" noProof="0" dirty="0" smtClean="0">
              <a:ln>
                <a:noFill/>
              </a:ln>
              <a:solidFill>
                <a:schemeClr val="tx1">
                  <a:lumMod val="50000"/>
                </a:schemeClr>
              </a:solidFill>
              <a:effectLst/>
              <a:uLnTx/>
              <a:uFillTx/>
              <a:latin typeface="+mn-lt"/>
              <a:ea typeface="+mn-ea"/>
              <a:cs typeface="Helvetica"/>
            </a:endParaRPr>
          </a:p>
          <a:p>
            <a:pPr marL="342900" marR="0" lvl="0" indent="-342900" algn="l" defTabSz="914400" rtl="0" eaLnBrk="1" fontAlgn="auto" latinLnBrk="0" hangingPunct="1">
              <a:spcBef>
                <a:spcPts val="400"/>
              </a:spcBef>
              <a:spcAft>
                <a:spcPts val="0"/>
              </a:spcAft>
              <a:buClrTx/>
              <a:buSzTx/>
              <a:buFont typeface="Arial" charset="0"/>
              <a:buChar char="•"/>
              <a:tabLst/>
              <a:defRPr/>
            </a:pPr>
            <a:r>
              <a:rPr kumimoji="0" lang="en-US" sz="1400" b="1" i="0" u="none" strike="noStrike" kern="1200" cap="none" spc="0" normalizeH="0" baseline="0" noProof="0" dirty="0" smtClean="0">
                <a:ln>
                  <a:noFill/>
                </a:ln>
                <a:solidFill>
                  <a:schemeClr val="tx1">
                    <a:lumMod val="65000"/>
                    <a:lumOff val="35000"/>
                  </a:schemeClr>
                </a:solidFill>
                <a:effectLst/>
                <a:uLnTx/>
                <a:uFillTx/>
                <a:latin typeface="+mn-lt"/>
                <a:ea typeface="+mn-ea"/>
                <a:cs typeface="Helvetica"/>
              </a:rPr>
              <a:t>Kaolin &amp; </a:t>
            </a:r>
            <a:r>
              <a:rPr lang="en-US" sz="1400" b="1" dirty="0" smtClean="0">
                <a:solidFill>
                  <a:schemeClr val="tx1">
                    <a:lumMod val="65000"/>
                    <a:lumOff val="35000"/>
                  </a:schemeClr>
                </a:solidFill>
                <a:cs typeface="Helvetica"/>
              </a:rPr>
              <a:t>Fuller’s earth (</a:t>
            </a:r>
            <a:r>
              <a:rPr lang="en-US" sz="1400" b="1" dirty="0" err="1" smtClean="0">
                <a:solidFill>
                  <a:schemeClr val="tx1">
                    <a:lumMod val="65000"/>
                    <a:lumOff val="35000"/>
                  </a:schemeClr>
                </a:solidFill>
                <a:cs typeface="Helvetica"/>
              </a:rPr>
              <a:t>Multani</a:t>
            </a:r>
            <a:r>
              <a:rPr lang="en-US" sz="1400" b="1" dirty="0" smtClean="0">
                <a:solidFill>
                  <a:schemeClr val="tx1">
                    <a:lumMod val="65000"/>
                    <a:lumOff val="35000"/>
                  </a:schemeClr>
                </a:solidFill>
                <a:cs typeface="Helvetica"/>
              </a:rPr>
              <a:t> </a:t>
            </a:r>
            <a:r>
              <a:rPr lang="en-US" sz="1400" b="1" dirty="0" err="1" smtClean="0">
                <a:solidFill>
                  <a:schemeClr val="tx1">
                    <a:lumMod val="65000"/>
                    <a:lumOff val="35000"/>
                  </a:schemeClr>
                </a:solidFill>
                <a:cs typeface="Helvetica"/>
              </a:rPr>
              <a:t>Mitti</a:t>
            </a:r>
            <a:r>
              <a:rPr lang="en-US" sz="1400" b="1" dirty="0" smtClean="0">
                <a:solidFill>
                  <a:schemeClr val="tx1">
                    <a:lumMod val="65000"/>
                    <a:lumOff val="35000"/>
                  </a:schemeClr>
                </a:solidFill>
                <a:cs typeface="Helvetica"/>
              </a:rPr>
              <a:t>):</a:t>
            </a:r>
            <a:r>
              <a:rPr kumimoji="0" lang="en-US" sz="1400" b="0" i="0" u="none" strike="noStrike" kern="1200" cap="none" spc="0" normalizeH="0" baseline="0" noProof="0" dirty="0" smtClean="0">
                <a:ln>
                  <a:noFill/>
                </a:ln>
                <a:solidFill>
                  <a:schemeClr val="tx1">
                    <a:lumMod val="65000"/>
                    <a:lumOff val="35000"/>
                  </a:schemeClr>
                </a:solidFill>
                <a:effectLst/>
                <a:uLnTx/>
                <a:uFillTx/>
                <a:latin typeface="+mn-lt"/>
                <a:ea typeface="+mn-ea"/>
                <a:cs typeface="Helvetica"/>
              </a:rPr>
              <a:t> These oil controlling agents prevents excess oil secretion that leads to acne, pimples and breakouts. </a:t>
            </a:r>
            <a:r>
              <a:rPr kumimoji="0" lang="en-US" sz="1400" b="0" i="0" u="none" strike="noStrike" kern="1200" cap="none" spc="0" normalizeH="0" noProof="0" dirty="0" smtClean="0">
                <a:ln>
                  <a:noFill/>
                </a:ln>
                <a:solidFill>
                  <a:schemeClr val="tx1">
                    <a:lumMod val="65000"/>
                    <a:lumOff val="35000"/>
                  </a:schemeClr>
                </a:solidFill>
                <a:effectLst/>
                <a:uLnTx/>
                <a:uFillTx/>
                <a:latin typeface="+mn-lt"/>
                <a:ea typeface="+mn-ea"/>
                <a:cs typeface="Helvetica"/>
              </a:rPr>
              <a:t>It </a:t>
            </a:r>
            <a:r>
              <a:rPr lang="en-US" sz="1400" dirty="0" smtClean="0">
                <a:solidFill>
                  <a:schemeClr val="tx1">
                    <a:lumMod val="65000"/>
                    <a:lumOff val="35000"/>
                  </a:schemeClr>
                </a:solidFill>
                <a:cs typeface="Helvetica"/>
              </a:rPr>
              <a:t>deeply </a:t>
            </a:r>
            <a:r>
              <a:rPr kumimoji="0" lang="en-US" sz="1400" b="0" i="0" u="none" strike="noStrike" kern="1200" cap="none" spc="0" normalizeH="0" noProof="0" dirty="0" smtClean="0">
                <a:ln>
                  <a:noFill/>
                </a:ln>
                <a:solidFill>
                  <a:schemeClr val="tx1">
                    <a:lumMod val="65000"/>
                    <a:lumOff val="35000"/>
                  </a:schemeClr>
                </a:solidFill>
                <a:effectLst/>
                <a:uLnTx/>
                <a:uFillTx/>
                <a:latin typeface="+mn-lt"/>
                <a:ea typeface="+mn-ea"/>
                <a:cs typeface="Helvetica"/>
              </a:rPr>
              <a:t>cleanses the skin and reveals a natural glow</a:t>
            </a:r>
            <a:endParaRPr kumimoji="0" lang="en-US" sz="1400" b="0" i="0" u="none" strike="noStrike" kern="1200" cap="none" spc="0" normalizeH="0" baseline="0" noProof="0" dirty="0" smtClean="0">
              <a:ln>
                <a:noFill/>
              </a:ln>
              <a:solidFill>
                <a:schemeClr val="tx1">
                  <a:lumMod val="65000"/>
                  <a:lumOff val="35000"/>
                </a:schemeClr>
              </a:solidFill>
              <a:effectLst/>
              <a:uLnTx/>
              <a:uFillTx/>
              <a:latin typeface="+mn-lt"/>
              <a:ea typeface="+mn-ea"/>
              <a:cs typeface="Helvetica"/>
            </a:endParaRPr>
          </a:p>
          <a:p>
            <a:pPr marL="342900" lvl="0" indent="-342900">
              <a:spcBef>
                <a:spcPts val="400"/>
              </a:spcBef>
              <a:buFont typeface="Arial" charset="0"/>
              <a:buChar char="•"/>
              <a:defRPr/>
            </a:pPr>
            <a:r>
              <a:rPr kumimoji="0" lang="en-US" sz="1400" b="1" i="0" u="none" strike="noStrike" kern="1200" cap="none" spc="0" normalizeH="0" baseline="0" noProof="0" dirty="0" smtClean="0">
                <a:ln>
                  <a:noFill/>
                </a:ln>
                <a:solidFill>
                  <a:schemeClr val="tx1">
                    <a:lumMod val="65000"/>
                    <a:lumOff val="35000"/>
                  </a:schemeClr>
                </a:solidFill>
                <a:effectLst/>
                <a:uLnTx/>
                <a:uFillTx/>
                <a:latin typeface="+mn-lt"/>
                <a:ea typeface="+mn-ea"/>
                <a:cs typeface="Helvetica"/>
              </a:rPr>
              <a:t>Barberry extract: </a:t>
            </a:r>
            <a:r>
              <a:rPr lang="en-US" sz="1400" dirty="0" smtClean="0">
                <a:solidFill>
                  <a:schemeClr val="tx1">
                    <a:lumMod val="65000"/>
                    <a:lumOff val="35000"/>
                  </a:schemeClr>
                </a:solidFill>
                <a:cs typeface="Helvetica"/>
              </a:rPr>
              <a:t>helps to calm, heal and rejuvenate the skin leaving it healthy and luminous</a:t>
            </a:r>
            <a:endParaRPr kumimoji="0" lang="en-US" sz="1400" b="0" i="0" u="none" strike="noStrike" kern="1200" cap="none" spc="0" normalizeH="0" baseline="0" noProof="0" dirty="0" smtClean="0">
              <a:ln>
                <a:noFill/>
              </a:ln>
              <a:solidFill>
                <a:schemeClr val="tx1">
                  <a:lumMod val="65000"/>
                  <a:lumOff val="35000"/>
                </a:schemeClr>
              </a:solidFill>
              <a:effectLst/>
              <a:uLnTx/>
              <a:uFillTx/>
              <a:latin typeface="+mn-lt"/>
              <a:ea typeface="+mn-ea"/>
              <a:cs typeface="Helvetica"/>
            </a:endParaRPr>
          </a:p>
          <a:p>
            <a:pPr marL="342900" lvl="0" indent="-342900">
              <a:spcBef>
                <a:spcPts val="400"/>
              </a:spcBef>
              <a:buFont typeface="Arial" charset="0"/>
              <a:buChar char="•"/>
              <a:defRPr/>
            </a:pPr>
            <a:r>
              <a:rPr kumimoji="0" lang="en-US" sz="1400" b="1" i="0" u="none" strike="noStrike" kern="1200" cap="none" spc="0" normalizeH="0" baseline="0" noProof="0" dirty="0" err="1" smtClean="0">
                <a:ln>
                  <a:noFill/>
                </a:ln>
                <a:solidFill>
                  <a:srgbClr val="595959"/>
                </a:solidFill>
                <a:effectLst/>
                <a:uLnTx/>
                <a:uFillTx/>
                <a:latin typeface="+mn-lt"/>
                <a:ea typeface="+mn-ea"/>
                <a:cs typeface="Helvetica"/>
              </a:rPr>
              <a:t>Kombuchka</a:t>
            </a:r>
            <a:r>
              <a:rPr kumimoji="0" lang="en-US" sz="1400" b="1" i="0" u="none" strike="noStrike" kern="1200" cap="none" spc="0" normalizeH="0" baseline="0" noProof="0" dirty="0" smtClean="0">
                <a:ln>
                  <a:noFill/>
                </a:ln>
                <a:solidFill>
                  <a:srgbClr val="595959"/>
                </a:solidFill>
                <a:effectLst/>
                <a:uLnTx/>
                <a:uFillTx/>
                <a:latin typeface="+mn-lt"/>
                <a:ea typeface="+mn-ea"/>
                <a:cs typeface="Helvetica"/>
              </a:rPr>
              <a:t> extract</a:t>
            </a:r>
            <a:r>
              <a:rPr lang="en-US" sz="1400" b="1" baseline="0" dirty="0" smtClean="0">
                <a:solidFill>
                  <a:srgbClr val="595959"/>
                </a:solidFill>
                <a:cs typeface="Helvetica"/>
              </a:rPr>
              <a:t>:</a:t>
            </a:r>
            <a:r>
              <a:rPr kumimoji="0" lang="en-US" sz="1400" b="1" i="0" u="none" strike="noStrike" kern="1200" cap="none" spc="0" normalizeH="0" baseline="0" noProof="0" dirty="0" smtClean="0">
                <a:ln>
                  <a:noFill/>
                </a:ln>
                <a:solidFill>
                  <a:srgbClr val="595959"/>
                </a:solidFill>
                <a:effectLst/>
                <a:uLnTx/>
                <a:uFillTx/>
                <a:latin typeface="+mn-lt"/>
                <a:ea typeface="+mn-ea"/>
                <a:cs typeface="Helvetica"/>
              </a:rPr>
              <a:t> </a:t>
            </a:r>
            <a:r>
              <a:rPr lang="en-US" sz="1400" dirty="0" smtClean="0">
                <a:solidFill>
                  <a:srgbClr val="595959"/>
                </a:solidFill>
              </a:rPr>
              <a:t>regulates oil  secretion, help clean, firm and tighten pores</a:t>
            </a:r>
          </a:p>
          <a:p>
            <a:pPr>
              <a:spcBef>
                <a:spcPts val="400"/>
              </a:spcBef>
              <a:buNone/>
              <a:defRPr/>
            </a:pPr>
            <a:r>
              <a:rPr lang="en-US" sz="2000" b="1" dirty="0" smtClean="0">
                <a:solidFill>
                  <a:srgbClr val="426F2B"/>
                </a:solidFill>
                <a:ea typeface="ＭＳ Ｐゴシック" pitchFamily="48" charset="-128"/>
              </a:rPr>
              <a:t>Benefits</a:t>
            </a:r>
            <a:endParaRPr lang="en-US" sz="2000" dirty="0" smtClean="0">
              <a:solidFill>
                <a:schemeClr val="tx1">
                  <a:lumMod val="65000"/>
                  <a:lumOff val="35000"/>
                </a:schemeClr>
              </a:solidFill>
              <a:ea typeface="ＭＳ Ｐゴシック" pitchFamily="48" charset="-128"/>
            </a:endParaRPr>
          </a:p>
          <a:p>
            <a:pPr marL="274320" indent="-274320">
              <a:spcBef>
                <a:spcPts val="400"/>
              </a:spcBef>
              <a:buFont typeface="Arial" pitchFamily="34" charset="0"/>
              <a:buChar char="•"/>
              <a:defRPr/>
            </a:pPr>
            <a:r>
              <a:rPr lang="en-US" sz="1400" dirty="0" smtClean="0">
                <a:solidFill>
                  <a:schemeClr val="tx1">
                    <a:lumMod val="65000"/>
                    <a:lumOff val="35000"/>
                  </a:schemeClr>
                </a:solidFill>
                <a:ea typeface="ＭＳ Ｐゴシック" pitchFamily="48" charset="-128"/>
              </a:rPr>
              <a:t>Deeply Cleanses, removes tan, clears pores, firms and brightens the skin </a:t>
            </a:r>
          </a:p>
          <a:p>
            <a:pPr marL="274320" indent="-274320">
              <a:spcBef>
                <a:spcPts val="400"/>
              </a:spcBef>
              <a:buFont typeface="Arial" pitchFamily="34" charset="0"/>
              <a:buChar char="•"/>
              <a:defRPr/>
            </a:pPr>
            <a:r>
              <a:rPr lang="en-US" sz="1400" dirty="0" smtClean="0">
                <a:solidFill>
                  <a:schemeClr val="tx1">
                    <a:lumMod val="65000"/>
                    <a:lumOff val="35000"/>
                  </a:schemeClr>
                </a:solidFill>
                <a:ea typeface="ＭＳ Ｐゴシック" pitchFamily="48" charset="-128"/>
              </a:rPr>
              <a:t>Natural clays prevent acne, pimples, blemishes and unwanted breakouts</a:t>
            </a:r>
          </a:p>
          <a:p>
            <a:pPr marL="274320" indent="-274320">
              <a:spcBef>
                <a:spcPts val="400"/>
              </a:spcBef>
              <a:buFont typeface="Arial" pitchFamily="34" charset="0"/>
              <a:buChar char="•"/>
              <a:defRPr/>
            </a:pPr>
            <a:r>
              <a:rPr lang="en-US" sz="1400" dirty="0" smtClean="0">
                <a:solidFill>
                  <a:schemeClr val="tx1">
                    <a:lumMod val="65000"/>
                    <a:lumOff val="35000"/>
                  </a:schemeClr>
                </a:solidFill>
                <a:ea typeface="ＭＳ Ｐゴシック" pitchFamily="48" charset="-128"/>
              </a:rPr>
              <a:t>Clears clogged pores and removes blackheads and white-heads</a:t>
            </a:r>
          </a:p>
          <a:p>
            <a:pPr marL="274320" indent="-274320">
              <a:spcBef>
                <a:spcPts val="400"/>
              </a:spcBef>
              <a:buFont typeface="Arial" pitchFamily="34" charset="0"/>
              <a:buChar char="•"/>
              <a:defRPr/>
            </a:pPr>
            <a:r>
              <a:rPr lang="en-US" sz="1400" dirty="0" smtClean="0">
                <a:solidFill>
                  <a:schemeClr val="tx1">
                    <a:lumMod val="65000"/>
                    <a:lumOff val="35000"/>
                  </a:schemeClr>
                </a:solidFill>
                <a:ea typeface="ＭＳ Ｐゴシック" pitchFamily="48" charset="-128"/>
              </a:rPr>
              <a:t>Helps to tighten, refresh and rejuvenate skin in 5 minutes giving it a natural and healthy glow</a:t>
            </a:r>
            <a:endParaRPr lang="en-US" sz="1400" dirty="0" smtClean="0">
              <a:solidFill>
                <a:srgbClr val="595959"/>
              </a:solidFill>
            </a:endParaRPr>
          </a:p>
        </p:txBody>
      </p:sp>
      <p:pic>
        <p:nvPicPr>
          <p:cNvPr id="10" name="Picture 2" descr="http://images.idiva.com/media/photogallery/2013/Jun/beuty_600x450.jpg"/>
          <p:cNvPicPr>
            <a:picLocks noChangeAspect="1" noChangeArrowheads="1"/>
          </p:cNvPicPr>
          <p:nvPr/>
        </p:nvPicPr>
        <p:blipFill>
          <a:blip r:embed="rId4" cstate="email"/>
          <a:srcRect l="9899" r="7835"/>
          <a:stretch>
            <a:fillRect/>
          </a:stretch>
        </p:blipFill>
        <p:spPr bwMode="auto">
          <a:xfrm>
            <a:off x="7567448" y="1600200"/>
            <a:ext cx="1576552" cy="1905000"/>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unscreen.png"/>
          <p:cNvPicPr>
            <a:picLocks noChangeAspect="1"/>
          </p:cNvPicPr>
          <p:nvPr/>
        </p:nvPicPr>
        <p:blipFill>
          <a:blip r:embed="rId2" cstate="email"/>
          <a:srcRect b="9375"/>
          <a:stretch>
            <a:fillRect/>
          </a:stretch>
        </p:blipFill>
        <p:spPr>
          <a:xfrm>
            <a:off x="2026920" y="2209915"/>
            <a:ext cx="2468880" cy="4267085"/>
          </a:xfrm>
          <a:prstGeom prst="rect">
            <a:avLst/>
          </a:prstGeom>
        </p:spPr>
      </p:pic>
      <p:sp>
        <p:nvSpPr>
          <p:cNvPr id="5" name="Rectangle 2"/>
          <p:cNvSpPr txBox="1">
            <a:spLocks noChangeArrowheads="1"/>
          </p:cNvSpPr>
          <p:nvPr/>
        </p:nvSpPr>
        <p:spPr>
          <a:xfrm>
            <a:off x="304800" y="304800"/>
            <a:ext cx="8839200" cy="1981200"/>
          </a:xfrm>
          <a:prstGeom prst="rect">
            <a:avLst/>
          </a:prstGeom>
        </p:spPr>
        <p:txBody>
          <a:bodyPr vert="horz" lIns="91440" tIns="45720" rIns="91440" bIns="45720" rtlCol="0" anchor="ctr">
            <a:normAutofit fontScale="90000" lnSpcReduction="10000"/>
          </a:bodyPr>
          <a:lstStyle/>
          <a:p>
            <a:pPr marL="0" marR="0" lvl="1"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0" cap="none" spc="0" normalizeH="0" baseline="0" noProof="0" dirty="0" smtClean="0">
                <a:ln>
                  <a:noFill/>
                </a:ln>
                <a:solidFill>
                  <a:srgbClr val="F87D02"/>
                </a:solidFill>
                <a:effectLst/>
                <a:uLnTx/>
                <a:uFillTx/>
                <a:latin typeface="+mn-lt"/>
                <a:cs typeface="Times New Roman" pitchFamily="18" charset="0"/>
              </a:rPr>
              <a:t>New</a:t>
            </a:r>
            <a:r>
              <a:rPr kumimoji="0" lang="en-US" sz="6000" b="1" i="0" u="none" strike="noStrike" kern="0" cap="none" spc="0" normalizeH="0" baseline="0" noProof="0" dirty="0" smtClean="0">
                <a:ln>
                  <a:noFill/>
                </a:ln>
                <a:solidFill>
                  <a:srgbClr val="F87D02"/>
                </a:solidFill>
                <a:effectLst/>
                <a:uLnTx/>
                <a:uFillTx/>
                <a:latin typeface="Times New Roman" pitchFamily="18" charset="0"/>
                <a:cs typeface="Times New Roman" pitchFamily="18" charset="0"/>
              </a:rPr>
              <a:t/>
            </a:r>
            <a:br>
              <a:rPr kumimoji="0" lang="en-US" sz="6000" b="1" i="0" u="none" strike="noStrike" kern="0" cap="none" spc="0" normalizeH="0" baseline="0" noProof="0" dirty="0" smtClean="0">
                <a:ln>
                  <a:noFill/>
                </a:ln>
                <a:solidFill>
                  <a:srgbClr val="F87D02"/>
                </a:solidFill>
                <a:effectLst/>
                <a:uLnTx/>
                <a:uFillTx/>
                <a:latin typeface="Times New Roman" pitchFamily="18" charset="0"/>
                <a:cs typeface="Times New Roman" pitchFamily="18" charset="0"/>
              </a:rPr>
            </a:br>
            <a:r>
              <a:rPr kumimoji="0" lang="en-US" sz="4000" b="1" i="0" u="none" strike="noStrike" kern="0" cap="none" spc="0" normalizeH="0" baseline="0" noProof="0" dirty="0" smtClean="0">
                <a:ln>
                  <a:noFill/>
                </a:ln>
                <a:solidFill>
                  <a:srgbClr val="F87D02"/>
                </a:solidFill>
                <a:effectLst/>
                <a:uLnTx/>
                <a:uFillTx/>
                <a:latin typeface="Times New Roman" pitchFamily="18" charset="0"/>
                <a:cs typeface="Times New Roman" pitchFamily="18" charset="0"/>
              </a:rPr>
              <a:t>ASSURE SUN</a:t>
            </a:r>
            <a:r>
              <a:rPr kumimoji="0" lang="en-US" sz="4000" b="1" i="0" u="none" strike="noStrike" kern="0" cap="none" spc="0" normalizeH="0" noProof="0" dirty="0" smtClean="0">
                <a:ln>
                  <a:noFill/>
                </a:ln>
                <a:solidFill>
                  <a:srgbClr val="F87D02"/>
                </a:solidFill>
                <a:effectLst/>
                <a:uLnTx/>
                <a:uFillTx/>
                <a:latin typeface="Times New Roman" pitchFamily="18" charset="0"/>
                <a:cs typeface="Times New Roman" pitchFamily="18" charset="0"/>
              </a:rPr>
              <a:t> DEFENSE SPF 30+</a:t>
            </a:r>
            <a:endParaRPr kumimoji="0" lang="en-US" sz="4000" b="1" i="0" u="none" strike="noStrike" kern="0" cap="none" spc="0" normalizeH="0" baseline="0" noProof="0" dirty="0" smtClean="0">
              <a:ln>
                <a:noFill/>
              </a:ln>
              <a:solidFill>
                <a:srgbClr val="F87D02"/>
              </a:solidFill>
              <a:effectLst/>
              <a:uLnTx/>
              <a:uFillTx/>
              <a:latin typeface="Times New Roman" pitchFamily="18" charset="0"/>
              <a:cs typeface="Times New Roman" pitchFamily="18" charset="0"/>
            </a:endParaRPr>
          </a:p>
          <a:p>
            <a:pPr marL="0" marR="0" lvl="1" indent="0" algn="l" defTabSz="914400" rtl="0" eaLnBrk="1" fontAlgn="auto" latinLnBrk="0" hangingPunct="1">
              <a:lnSpc>
                <a:spcPct val="100000"/>
              </a:lnSpc>
              <a:spcBef>
                <a:spcPct val="0"/>
              </a:spcBef>
              <a:spcAft>
                <a:spcPts val="0"/>
              </a:spcAft>
              <a:buClrTx/>
              <a:buSzTx/>
              <a:buFontTx/>
              <a:buNone/>
              <a:tabLst/>
              <a:defRPr/>
            </a:pPr>
            <a:r>
              <a:rPr kumimoji="0" lang="en-US" sz="2700" b="0" i="0" u="none" strike="noStrike" kern="0" cap="none" spc="0" normalizeH="0" baseline="0" noProof="0" dirty="0" smtClean="0">
                <a:ln>
                  <a:noFill/>
                </a:ln>
                <a:solidFill>
                  <a:schemeClr val="tx1">
                    <a:lumMod val="65000"/>
                    <a:lumOff val="35000"/>
                  </a:schemeClr>
                </a:solidFill>
                <a:effectLst/>
                <a:uLnTx/>
                <a:uFillTx/>
                <a:latin typeface="+mn-lt"/>
                <a:cs typeface="Helvetica"/>
              </a:rPr>
              <a:t>Broad Spectrum</a:t>
            </a:r>
            <a:r>
              <a:rPr kumimoji="0" lang="en-US" sz="2700" b="0" i="0" u="none" strike="noStrike" kern="0" cap="none" spc="0" normalizeH="0" noProof="0" dirty="0" smtClean="0">
                <a:ln>
                  <a:noFill/>
                </a:ln>
                <a:solidFill>
                  <a:schemeClr val="tx1">
                    <a:lumMod val="65000"/>
                    <a:lumOff val="35000"/>
                  </a:schemeClr>
                </a:solidFill>
                <a:effectLst/>
                <a:uLnTx/>
                <a:uFillTx/>
                <a:latin typeface="+mn-lt"/>
                <a:cs typeface="Helvetica"/>
              </a:rPr>
              <a:t> UVA &amp; UVB Protection</a:t>
            </a:r>
            <a:r>
              <a:rPr kumimoji="0" lang="en-US" sz="1800" b="0" i="1" u="none" strike="noStrike" kern="0" cap="none" spc="0" normalizeH="0" baseline="0" noProof="0" dirty="0" smtClean="0">
                <a:ln>
                  <a:noFill/>
                </a:ln>
                <a:solidFill>
                  <a:schemeClr val="tx1">
                    <a:lumMod val="65000"/>
                    <a:lumOff val="35000"/>
                  </a:schemeClr>
                </a:solidFill>
                <a:effectLst/>
                <a:uLnTx/>
                <a:uFillTx/>
                <a:cs typeface="Helvetica"/>
              </a:rPr>
              <a:t/>
            </a:r>
            <a:br>
              <a:rPr kumimoji="0" lang="en-US" sz="1800" b="0" i="1" u="none" strike="noStrike" kern="0" cap="none" spc="0" normalizeH="0" baseline="0" noProof="0" dirty="0" smtClean="0">
                <a:ln>
                  <a:noFill/>
                </a:ln>
                <a:solidFill>
                  <a:schemeClr val="tx1">
                    <a:lumMod val="65000"/>
                    <a:lumOff val="35000"/>
                  </a:schemeClr>
                </a:solidFill>
                <a:effectLst/>
                <a:uLnTx/>
                <a:uFillTx/>
                <a:cs typeface="Helvetica"/>
              </a:rPr>
            </a:br>
            <a:endParaRPr kumimoji="0" lang="en-US" sz="4800" b="1" i="0" u="none" strike="noStrike" kern="0" cap="none" spc="0" normalizeH="0" baseline="0" noProof="0" dirty="0" smtClean="0">
              <a:ln>
                <a:noFill/>
              </a:ln>
              <a:solidFill>
                <a:srgbClr val="3FB9C9"/>
              </a:solidFill>
              <a:effectLst/>
              <a:uLnTx/>
              <a:uFillTx/>
              <a:latin typeface="Times New Roman" pitchFamily="18" charset="0"/>
              <a:cs typeface="Times New Roman" pitchFamily="18" charset="0"/>
            </a:endParaRPr>
          </a:p>
        </p:txBody>
      </p:sp>
      <p:pic>
        <p:nvPicPr>
          <p:cNvPr id="6" name="Picture 5" descr="Sunscreen-for-face-2.png"/>
          <p:cNvPicPr>
            <a:picLocks noChangeAspect="1"/>
          </p:cNvPicPr>
          <p:nvPr/>
        </p:nvPicPr>
        <p:blipFill>
          <a:blip r:embed="rId3"/>
          <a:srcRect l="23154" r="12416"/>
          <a:stretch>
            <a:fillRect/>
          </a:stretch>
        </p:blipFill>
        <p:spPr>
          <a:xfrm>
            <a:off x="4669537" y="1676400"/>
            <a:ext cx="4474464" cy="46609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rrent assure.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3122235-566749-sunflower-seed-oil-isolated-on-white-background.jpg"/>
          <p:cNvPicPr>
            <a:picLocks noChangeAspect="1"/>
          </p:cNvPicPr>
          <p:nvPr/>
        </p:nvPicPr>
        <p:blipFill>
          <a:blip r:embed="rId2" cstate="print"/>
          <a:srcRect l="9891" t="4348" r="7500"/>
          <a:stretch>
            <a:fillRect/>
          </a:stretch>
        </p:blipFill>
        <p:spPr>
          <a:xfrm>
            <a:off x="7564582" y="4114800"/>
            <a:ext cx="1579418" cy="1828800"/>
          </a:xfrm>
          <a:prstGeom prst="rect">
            <a:avLst/>
          </a:prstGeom>
        </p:spPr>
      </p:pic>
      <p:sp>
        <p:nvSpPr>
          <p:cNvPr id="7" name="Rounded Rectangle 6"/>
          <p:cNvSpPr/>
          <p:nvPr/>
        </p:nvSpPr>
        <p:spPr>
          <a:xfrm>
            <a:off x="1066800" y="381000"/>
            <a:ext cx="6934200" cy="1143000"/>
          </a:xfrm>
          <a:prstGeom prst="roundRect">
            <a:avLst>
              <a:gd name="adj" fmla="val 27286"/>
            </a:avLst>
          </a:prstGeom>
          <a:ln>
            <a:no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5" name="Title 1"/>
          <p:cNvSpPr txBox="1">
            <a:spLocks/>
          </p:cNvSpPr>
          <p:nvPr/>
        </p:nvSpPr>
        <p:spPr>
          <a:xfrm>
            <a:off x="342900" y="228600"/>
            <a:ext cx="8458200" cy="1447800"/>
          </a:xfrm>
          <a:prstGeom prst="rect">
            <a:avLst/>
          </a:prstGeom>
        </p:spPr>
        <p:txBody>
          <a:bodyPr vert="horz" lIns="91440" tIns="45720" rIns="91440" bIns="45720" rtlCol="0" anchor="ctr">
            <a:noAutofit/>
          </a:bodyPr>
          <a:lstStyle/>
          <a:p>
            <a:pPr lvl="0" algn="ctr">
              <a:spcBef>
                <a:spcPct val="0"/>
              </a:spcBef>
              <a:defRPr/>
            </a:pPr>
            <a:r>
              <a:rPr kumimoji="0" lang="en-US" sz="4000" b="1" i="0" u="none" strike="noStrike" kern="1200" cap="none" spc="0" normalizeH="0" baseline="0" noProof="0" dirty="0" smtClean="0">
                <a:ln>
                  <a:noFill/>
                </a:ln>
                <a:solidFill>
                  <a:schemeClr val="accent6">
                    <a:lumMod val="75000"/>
                  </a:schemeClr>
                </a:solidFill>
                <a:effectLst/>
                <a:uLnTx/>
                <a:uFillTx/>
                <a:latin typeface="Times New Roman" pitchFamily="18" charset="0"/>
                <a:ea typeface="+mj-ea"/>
                <a:cs typeface="Times New Roman" pitchFamily="18" charset="0"/>
              </a:rPr>
              <a:t>Assure </a:t>
            </a:r>
            <a:r>
              <a:rPr lang="en-US" sz="4000" b="1" dirty="0" smtClean="0">
                <a:solidFill>
                  <a:schemeClr val="accent6">
                    <a:lumMod val="75000"/>
                  </a:schemeClr>
                </a:solidFill>
                <a:latin typeface="Times New Roman" pitchFamily="18" charset="0"/>
                <a:cs typeface="Times New Roman" pitchFamily="18" charset="0"/>
              </a:rPr>
              <a:t>Sun Defense SPF 30+</a:t>
            </a:r>
            <a:endParaRPr kumimoji="0" lang="en-US" sz="4000" b="1" i="0" u="none" strike="noStrike" kern="1200" cap="none" spc="0" normalizeH="0" baseline="0" noProof="0" dirty="0" smtClean="0">
              <a:ln>
                <a:noFill/>
              </a:ln>
              <a:solidFill>
                <a:schemeClr val="accent6">
                  <a:lumMod val="75000"/>
                </a:schemeClr>
              </a:solidFill>
              <a:effectLst/>
              <a:uLnTx/>
              <a:uFillTx/>
              <a:latin typeface="Times New Roman" pitchFamily="18" charset="0"/>
              <a:ea typeface="+mj-ea"/>
              <a:cs typeface="Times New Roman" pitchFamily="18" charset="0"/>
            </a:endParaRPr>
          </a:p>
          <a:p>
            <a:pPr algn="ctr">
              <a:spcBef>
                <a:spcPct val="0"/>
              </a:spcBef>
              <a:defRPr/>
            </a:pPr>
            <a:r>
              <a:rPr lang="en-US" sz="2000" kern="0" dirty="0" smtClean="0">
                <a:solidFill>
                  <a:schemeClr val="tx1">
                    <a:lumMod val="65000"/>
                    <a:lumOff val="35000"/>
                  </a:schemeClr>
                </a:solidFill>
                <a:cs typeface="Helvetica"/>
              </a:rPr>
              <a:t>Broad Spectrum UVA &amp; UVB Protection</a:t>
            </a:r>
            <a:endParaRPr kumimoji="0" lang="en-US" sz="2000" b="0" i="0" u="none" strike="noStrike" kern="1200" cap="none" spc="0" normalizeH="0" baseline="0" noProof="0" dirty="0">
              <a:ln>
                <a:noFill/>
              </a:ln>
              <a:solidFill>
                <a:schemeClr val="accent6">
                  <a:lumMod val="75000"/>
                </a:schemeClr>
              </a:solidFill>
              <a:effectLst/>
              <a:uLnTx/>
              <a:uFillTx/>
              <a:latin typeface="+mn-lt"/>
              <a:ea typeface="+mj-ea"/>
              <a:cs typeface="+mj-cs"/>
            </a:endParaRPr>
          </a:p>
        </p:txBody>
      </p:sp>
      <p:sp>
        <p:nvSpPr>
          <p:cNvPr id="6" name="Content Placeholder 2"/>
          <p:cNvSpPr txBox="1">
            <a:spLocks/>
          </p:cNvSpPr>
          <p:nvPr/>
        </p:nvSpPr>
        <p:spPr>
          <a:xfrm>
            <a:off x="381000" y="1676400"/>
            <a:ext cx="7239000" cy="4876800"/>
          </a:xfrm>
          <a:prstGeom prst="rect">
            <a:avLst/>
          </a:prstGeom>
        </p:spPr>
        <p:txBody>
          <a:bodyPr vert="horz" lIns="91440" tIns="45720" rIns="91440" bIns="45720" rtlCol="0">
            <a:normAutofit fontScale="47500" lnSpcReduction="20000"/>
          </a:bodyPr>
          <a:lstStyle/>
          <a:p>
            <a:pPr marL="342900" lvl="0" indent="-342900">
              <a:lnSpc>
                <a:spcPct val="120000"/>
              </a:lnSpc>
              <a:spcBef>
                <a:spcPts val="400"/>
              </a:spcBef>
              <a:defRPr/>
            </a:pPr>
            <a:r>
              <a:rPr lang="en-US" sz="4200" b="1" dirty="0" smtClean="0">
                <a:solidFill>
                  <a:srgbClr val="E46C0A"/>
                </a:solidFill>
              </a:rPr>
              <a:t>The Product   </a:t>
            </a:r>
            <a:r>
              <a:rPr lang="en-US" sz="4200" b="1" dirty="0" smtClean="0"/>
              <a:t> </a:t>
            </a:r>
          </a:p>
          <a:p>
            <a:pPr lvl="0">
              <a:lnSpc>
                <a:spcPct val="120000"/>
              </a:lnSpc>
              <a:spcBef>
                <a:spcPts val="400"/>
              </a:spcBef>
              <a:defRPr/>
            </a:pPr>
            <a:r>
              <a:rPr lang="en-US" sz="3200" dirty="0" smtClean="0">
                <a:solidFill>
                  <a:schemeClr val="tx1">
                    <a:lumMod val="65000"/>
                    <a:lumOff val="35000"/>
                  </a:schemeClr>
                </a:solidFill>
              </a:rPr>
              <a:t>Assure Sun Defense SPF 30+ is a special oil-free formula that absorbs easily into the skin and provides broad spectrum protection against UVA and UVB  rays, protecting the skin against sunburns and premature ageing </a:t>
            </a:r>
            <a:endParaRPr kumimoji="0" lang="en-US" sz="3200" b="1" i="0" u="none" strike="noStrike" kern="1200" cap="none" spc="0" normalizeH="0" baseline="0" noProof="0" dirty="0" smtClean="0">
              <a:ln>
                <a:noFill/>
              </a:ln>
              <a:solidFill>
                <a:srgbClr val="E46C0A"/>
              </a:solidFill>
              <a:effectLst/>
              <a:uLnTx/>
              <a:uFillTx/>
              <a:latin typeface="+mn-lt"/>
              <a:ea typeface="+mn-ea"/>
              <a:cs typeface="+mn-cs"/>
            </a:endParaRPr>
          </a:p>
          <a:p>
            <a:pPr marL="342900" marR="0" lvl="0" indent="-342900" algn="l" defTabSz="914400" rtl="0" eaLnBrk="1" fontAlgn="auto" latinLnBrk="0" hangingPunct="1">
              <a:lnSpc>
                <a:spcPct val="120000"/>
              </a:lnSpc>
              <a:spcBef>
                <a:spcPts val="400"/>
              </a:spcBef>
              <a:buClrTx/>
              <a:buSzTx/>
              <a:buFont typeface="Arial" pitchFamily="34" charset="0"/>
              <a:buNone/>
              <a:tabLst/>
              <a:defRPr/>
            </a:pPr>
            <a:r>
              <a:rPr kumimoji="0" lang="en-US" sz="4200" b="1" i="0" u="none" strike="noStrike" kern="1200" cap="none" spc="0" normalizeH="0" baseline="0" noProof="0" dirty="0" smtClean="0">
                <a:ln>
                  <a:noFill/>
                </a:ln>
                <a:solidFill>
                  <a:srgbClr val="E46C0A"/>
                </a:solidFill>
                <a:effectLst/>
                <a:uLnTx/>
                <a:uFillTx/>
                <a:latin typeface="+mn-lt"/>
                <a:ea typeface="+mn-ea"/>
                <a:cs typeface="+mn-cs"/>
              </a:rPr>
              <a:t>The Performance </a:t>
            </a:r>
            <a:r>
              <a:rPr kumimoji="0" lang="en-US" sz="3200"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(Key ingredients)</a:t>
            </a:r>
            <a:r>
              <a:rPr kumimoji="0" lang="en-US" sz="3200" b="1"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    </a:t>
            </a:r>
          </a:p>
          <a:p>
            <a:pPr marL="342900" lvl="0" indent="-342900">
              <a:lnSpc>
                <a:spcPct val="120000"/>
              </a:lnSpc>
              <a:spcBef>
                <a:spcPts val="400"/>
              </a:spcBef>
              <a:buFont typeface="Arial" pitchFamily="34" charset="0"/>
              <a:buChar char="•"/>
              <a:defRPr/>
            </a:pPr>
            <a:r>
              <a:rPr lang="en-US" sz="3200" b="1" dirty="0" smtClean="0">
                <a:solidFill>
                  <a:schemeClr val="tx1">
                    <a:lumMod val="65000"/>
                    <a:lumOff val="35000"/>
                  </a:schemeClr>
                </a:solidFill>
              </a:rPr>
              <a:t>Advanced Sun Protection agents</a:t>
            </a:r>
            <a:r>
              <a:rPr kumimoji="0" lang="en-US" sz="3200" b="1"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 </a:t>
            </a:r>
            <a:r>
              <a:rPr lang="en-US" sz="3200" dirty="0" smtClean="0">
                <a:solidFill>
                  <a:schemeClr val="tx1">
                    <a:lumMod val="65000"/>
                    <a:lumOff val="35000"/>
                  </a:schemeClr>
                </a:solidFill>
              </a:rPr>
              <a:t>Effectively protects the skin from harmful UVA and UVB rays </a:t>
            </a:r>
            <a:endParaRPr kumimoji="0" lang="en-US" sz="3200" b="1" i="0" u="none" strike="noStrike" kern="1200" cap="none" spc="0" normalizeH="0" baseline="0" noProof="0" dirty="0" smtClean="0">
              <a:ln>
                <a:noFill/>
              </a:ln>
              <a:solidFill>
                <a:schemeClr val="tx1">
                  <a:lumMod val="65000"/>
                  <a:lumOff val="35000"/>
                </a:schemeClr>
              </a:solidFill>
              <a:effectLst/>
              <a:uLnTx/>
              <a:uFillTx/>
              <a:latin typeface="+mn-lt"/>
              <a:ea typeface="+mn-ea"/>
              <a:cs typeface="+mn-cs"/>
            </a:endParaRPr>
          </a:p>
          <a:p>
            <a:pPr marL="342900" marR="0" lvl="0" indent="-342900" algn="l" defTabSz="914400" rtl="0" eaLnBrk="1" fontAlgn="auto" latinLnBrk="0" hangingPunct="1">
              <a:lnSpc>
                <a:spcPct val="120000"/>
              </a:lnSpc>
              <a:spcBef>
                <a:spcPts val="400"/>
              </a:spcBef>
              <a:buClrTx/>
              <a:buSzTx/>
              <a:buFont typeface="Arial" pitchFamily="34" charset="0"/>
              <a:buChar char="•"/>
              <a:tabLst/>
              <a:defRPr/>
            </a:pPr>
            <a:r>
              <a:rPr kumimoji="0" lang="en-US" sz="3200" b="1"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Sunflower seed oil:</a:t>
            </a:r>
            <a:r>
              <a:rPr kumimoji="0" lang="en-US" sz="3200" b="1" i="0" u="none" strike="noStrike" kern="1200" cap="none" spc="0" normalizeH="0" noProof="0" dirty="0" smtClean="0">
                <a:ln>
                  <a:noFill/>
                </a:ln>
                <a:solidFill>
                  <a:schemeClr val="tx1">
                    <a:lumMod val="65000"/>
                    <a:lumOff val="35000"/>
                  </a:schemeClr>
                </a:solidFill>
                <a:effectLst/>
                <a:uLnTx/>
                <a:uFillTx/>
                <a:latin typeface="+mn-lt"/>
                <a:ea typeface="+mn-ea"/>
                <a:cs typeface="+mn-cs"/>
              </a:rPr>
              <a:t> </a:t>
            </a:r>
            <a:r>
              <a:rPr kumimoji="0" lang="en-US" sz="3200" b="0"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It  nourishes and moisturizes the skin as it </a:t>
            </a:r>
            <a:r>
              <a:rPr kumimoji="0" lang="en-US" sz="3200" b="0" i="0" u="none" strike="noStrike" kern="1200" cap="none" spc="0" normalizeH="0" baseline="0" noProof="0" dirty="0" smtClean="0">
                <a:ln>
                  <a:noFill/>
                </a:ln>
                <a:solidFill>
                  <a:schemeClr val="tx1">
                    <a:lumMod val="65000"/>
                    <a:lumOff val="35000"/>
                  </a:schemeClr>
                </a:solidFill>
                <a:effectLst/>
                <a:uLnTx/>
                <a:uFillTx/>
                <a:latin typeface="+mn-lt"/>
                <a:ea typeface="ＭＳ Ｐゴシック" pitchFamily="48" charset="-128"/>
                <a:cs typeface="+mn-cs"/>
              </a:rPr>
              <a:t>easily gets absorbs into the skin,</a:t>
            </a:r>
            <a:r>
              <a:rPr kumimoji="0" lang="en-US" sz="3200" b="0" i="0" u="none" strike="noStrike" kern="1200" cap="none" spc="0" normalizeH="0" noProof="0" dirty="0" smtClean="0">
                <a:ln>
                  <a:noFill/>
                </a:ln>
                <a:solidFill>
                  <a:schemeClr val="tx1">
                    <a:lumMod val="65000"/>
                    <a:lumOff val="35000"/>
                  </a:schemeClr>
                </a:solidFill>
                <a:effectLst/>
                <a:uLnTx/>
                <a:uFillTx/>
                <a:latin typeface="+mn-lt"/>
                <a:ea typeface="ＭＳ Ｐゴシック" pitchFamily="48" charset="-128"/>
                <a:cs typeface="+mn-cs"/>
              </a:rPr>
              <a:t> providing essential hydration </a:t>
            </a:r>
          </a:p>
          <a:p>
            <a:pPr marL="0" lvl="2">
              <a:lnSpc>
                <a:spcPct val="120000"/>
              </a:lnSpc>
              <a:spcBef>
                <a:spcPts val="400"/>
              </a:spcBef>
              <a:buNone/>
              <a:defRPr/>
            </a:pPr>
            <a:r>
              <a:rPr lang="en-US" sz="4200" b="1" dirty="0" smtClean="0">
                <a:solidFill>
                  <a:srgbClr val="E46C0A"/>
                </a:solidFill>
                <a:ea typeface="ＭＳ Ｐゴシック" pitchFamily="48" charset="-128"/>
              </a:rPr>
              <a:t>The Benefits</a:t>
            </a:r>
            <a:r>
              <a:rPr lang="en-US" sz="4200" dirty="0" smtClean="0">
                <a:solidFill>
                  <a:srgbClr val="E46C0A"/>
                </a:solidFill>
                <a:ea typeface="ＭＳ Ｐゴシック" pitchFamily="48" charset="-128"/>
              </a:rPr>
              <a:t> </a:t>
            </a:r>
          </a:p>
          <a:p>
            <a:pPr marL="274320" indent="-274320">
              <a:lnSpc>
                <a:spcPct val="120000"/>
              </a:lnSpc>
              <a:spcBef>
                <a:spcPts val="400"/>
              </a:spcBef>
              <a:buFont typeface="Arial" pitchFamily="34" charset="0"/>
              <a:buChar char="•"/>
              <a:defRPr/>
            </a:pPr>
            <a:r>
              <a:rPr lang="en-US" sz="3200" dirty="0" smtClean="0">
                <a:solidFill>
                  <a:schemeClr val="tx1">
                    <a:lumMod val="65000"/>
                    <a:lumOff val="35000"/>
                  </a:schemeClr>
                </a:solidFill>
                <a:ea typeface="ＭＳ Ｐゴシック" pitchFamily="48" charset="-128"/>
              </a:rPr>
              <a:t>Helps to r</a:t>
            </a:r>
            <a:r>
              <a:rPr lang="en-US" sz="3200" dirty="0" smtClean="0">
                <a:solidFill>
                  <a:schemeClr val="tx1">
                    <a:lumMod val="65000"/>
                    <a:lumOff val="35000"/>
                  </a:schemeClr>
                </a:solidFill>
              </a:rPr>
              <a:t>educes sunburns &amp; skin tanning caused by UVB rays of the sun</a:t>
            </a:r>
          </a:p>
          <a:p>
            <a:pPr marL="274320" lvl="2" indent="-274320">
              <a:lnSpc>
                <a:spcPct val="120000"/>
              </a:lnSpc>
              <a:spcBef>
                <a:spcPts val="400"/>
              </a:spcBef>
              <a:buFont typeface="Arial" pitchFamily="34" charset="0"/>
              <a:buChar char="•"/>
              <a:defRPr/>
            </a:pPr>
            <a:r>
              <a:rPr lang="en-US" sz="3200" dirty="0" smtClean="0">
                <a:solidFill>
                  <a:schemeClr val="tx1">
                    <a:lumMod val="65000"/>
                    <a:lumOff val="35000"/>
                  </a:schemeClr>
                </a:solidFill>
                <a:ea typeface="ＭＳ Ｐゴシック" pitchFamily="48" charset="-128"/>
              </a:rPr>
              <a:t>Advanced </a:t>
            </a:r>
            <a:r>
              <a:rPr lang="en-US" sz="3200" b="1" dirty="0" smtClean="0">
                <a:solidFill>
                  <a:schemeClr val="tx1">
                    <a:lumMod val="65000"/>
                    <a:lumOff val="35000"/>
                  </a:schemeClr>
                </a:solidFill>
                <a:ea typeface="ＭＳ Ｐゴシック" pitchFamily="48" charset="-128"/>
              </a:rPr>
              <a:t>S</a:t>
            </a:r>
            <a:r>
              <a:rPr lang="en-US" sz="3200" dirty="0" smtClean="0">
                <a:solidFill>
                  <a:schemeClr val="tx1">
                    <a:lumMod val="65000"/>
                    <a:lumOff val="35000"/>
                  </a:schemeClr>
                </a:solidFill>
                <a:ea typeface="ＭＳ Ｐゴシック" pitchFamily="48" charset="-128"/>
              </a:rPr>
              <a:t>un </a:t>
            </a:r>
            <a:r>
              <a:rPr lang="en-US" sz="3200" b="1" dirty="0" smtClean="0">
                <a:solidFill>
                  <a:schemeClr val="tx1">
                    <a:lumMod val="65000"/>
                    <a:lumOff val="35000"/>
                  </a:schemeClr>
                </a:solidFill>
                <a:ea typeface="ＭＳ Ｐゴシック" pitchFamily="48" charset="-128"/>
              </a:rPr>
              <a:t>P</a:t>
            </a:r>
            <a:r>
              <a:rPr lang="en-US" sz="3200" dirty="0" smtClean="0">
                <a:solidFill>
                  <a:schemeClr val="tx1">
                    <a:lumMod val="65000"/>
                    <a:lumOff val="35000"/>
                  </a:schemeClr>
                </a:solidFill>
                <a:ea typeface="ＭＳ Ｐゴシック" pitchFamily="48" charset="-128"/>
              </a:rPr>
              <a:t>rotection </a:t>
            </a:r>
            <a:r>
              <a:rPr lang="en-US" sz="3200" b="1" dirty="0" smtClean="0">
                <a:solidFill>
                  <a:schemeClr val="tx1">
                    <a:lumMod val="65000"/>
                    <a:lumOff val="35000"/>
                  </a:schemeClr>
                </a:solidFill>
                <a:ea typeface="ＭＳ Ｐゴシック" pitchFamily="48" charset="-128"/>
              </a:rPr>
              <a:t>F</a:t>
            </a:r>
            <a:r>
              <a:rPr lang="en-US" sz="3200" dirty="0" smtClean="0">
                <a:solidFill>
                  <a:schemeClr val="tx1">
                    <a:lumMod val="65000"/>
                    <a:lumOff val="35000"/>
                  </a:schemeClr>
                </a:solidFill>
                <a:ea typeface="ＭＳ Ｐゴシック" pitchFamily="48" charset="-128"/>
              </a:rPr>
              <a:t>actor (SPF) 30+ provides longer protection and is ideally suited for Indian conditions and skin, that is exposed to extreme sun rays most part of the year</a:t>
            </a:r>
          </a:p>
          <a:p>
            <a:pPr marL="274320" indent="-274320">
              <a:lnSpc>
                <a:spcPct val="120000"/>
              </a:lnSpc>
              <a:spcBef>
                <a:spcPts val="400"/>
              </a:spcBef>
              <a:buFont typeface="Arial" pitchFamily="34" charset="0"/>
              <a:buChar char="•"/>
              <a:defRPr/>
            </a:pPr>
            <a:r>
              <a:rPr lang="en-US" sz="3200" dirty="0" smtClean="0">
                <a:solidFill>
                  <a:schemeClr val="tx1">
                    <a:lumMod val="65000"/>
                    <a:lumOff val="35000"/>
                  </a:schemeClr>
                </a:solidFill>
              </a:rPr>
              <a:t>It also has PA++ protection, meaning it shields the skin against penetrating UVA rays of the sun that penetrates deep into the skin causing dark spots and premature ageing of the skin</a:t>
            </a:r>
          </a:p>
          <a:p>
            <a:pPr marL="342900" marR="0" lvl="0" indent="-342900" algn="l" defTabSz="914400" rtl="0" eaLnBrk="1" fontAlgn="auto" latinLnBrk="0" hangingPunct="1">
              <a:lnSpc>
                <a:spcPct val="120000"/>
              </a:lnSpc>
              <a:spcBef>
                <a:spcPts val="400"/>
              </a:spcBef>
              <a:buClrTx/>
              <a:buSzTx/>
              <a:buFont typeface="Arial" pitchFamily="34" charset="0"/>
              <a:buChar char="•"/>
              <a:tabLst/>
              <a:defRPr/>
            </a:pPr>
            <a:endParaRPr kumimoji="0" lang="en-US" sz="1600" b="0" i="0" u="none" strike="noStrike" kern="1200" cap="none" spc="0" normalizeH="0" baseline="0" noProof="0" dirty="0" smtClean="0">
              <a:ln>
                <a:noFill/>
              </a:ln>
              <a:solidFill>
                <a:schemeClr val="tx1">
                  <a:lumMod val="65000"/>
                  <a:lumOff val="35000"/>
                </a:schemeClr>
              </a:solidFill>
              <a:effectLst/>
              <a:uLnTx/>
              <a:uFillTx/>
              <a:latin typeface="+mn-lt"/>
              <a:ea typeface="+mn-ea"/>
              <a:cs typeface="+mn-cs"/>
            </a:endParaRPr>
          </a:p>
        </p:txBody>
      </p:sp>
      <p:pic>
        <p:nvPicPr>
          <p:cNvPr id="8" name="Picture 2" descr="http://healthcraze.in/wp-content/uploads/2014/04/summer-skin-blog.jpg"/>
          <p:cNvPicPr>
            <a:picLocks noChangeAspect="1" noChangeArrowheads="1"/>
          </p:cNvPicPr>
          <p:nvPr/>
        </p:nvPicPr>
        <p:blipFill>
          <a:blip r:embed="rId3" cstate="email"/>
          <a:srcRect r="33654"/>
          <a:stretch>
            <a:fillRect/>
          </a:stretch>
        </p:blipFill>
        <p:spPr bwMode="auto">
          <a:xfrm>
            <a:off x="7703821" y="2133600"/>
            <a:ext cx="1440179" cy="1828799"/>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304800" y="381000"/>
            <a:ext cx="8839200" cy="2209800"/>
          </a:xfrm>
          <a:prstGeom prst="rect">
            <a:avLst/>
          </a:prstGeom>
        </p:spPr>
        <p:txBody>
          <a:bodyPr vert="horz" lIns="91440" tIns="45720" rIns="91440" bIns="45720" rtlCol="0" anchor="ctr">
            <a:normAutofit fontScale="97500"/>
          </a:bodyPr>
          <a:lstStyle/>
          <a:p>
            <a:pPr marL="0" marR="0" lvl="1"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0" cap="none" spc="0" normalizeH="0" baseline="0" noProof="0" dirty="0" smtClean="0">
                <a:ln>
                  <a:noFill/>
                </a:ln>
                <a:solidFill>
                  <a:srgbClr val="E7854D"/>
                </a:solidFill>
                <a:effectLst/>
                <a:uLnTx/>
                <a:uFillTx/>
                <a:latin typeface="+mn-lt"/>
                <a:cs typeface="Times New Roman" pitchFamily="18" charset="0"/>
              </a:rPr>
              <a:t>New</a:t>
            </a:r>
            <a:r>
              <a:rPr kumimoji="0" lang="en-US" sz="6000" b="1" i="0" u="none" strike="noStrike" kern="0" cap="none" spc="0" normalizeH="0" baseline="0" noProof="0" dirty="0" smtClean="0">
                <a:ln>
                  <a:noFill/>
                </a:ln>
                <a:solidFill>
                  <a:srgbClr val="E7854D"/>
                </a:solidFill>
                <a:effectLst/>
                <a:uLnTx/>
                <a:uFillTx/>
                <a:latin typeface="Times New Roman" pitchFamily="18" charset="0"/>
                <a:cs typeface="Times New Roman" pitchFamily="18" charset="0"/>
              </a:rPr>
              <a:t/>
            </a:r>
            <a:br>
              <a:rPr kumimoji="0" lang="en-US" sz="6000" b="1" i="0" u="none" strike="noStrike" kern="0" cap="none" spc="0" normalizeH="0" baseline="0" noProof="0" dirty="0" smtClean="0">
                <a:ln>
                  <a:noFill/>
                </a:ln>
                <a:solidFill>
                  <a:srgbClr val="E7854D"/>
                </a:solidFill>
                <a:effectLst/>
                <a:uLnTx/>
                <a:uFillTx/>
                <a:latin typeface="Times New Roman" pitchFamily="18" charset="0"/>
                <a:cs typeface="Times New Roman" pitchFamily="18" charset="0"/>
              </a:rPr>
            </a:br>
            <a:r>
              <a:rPr kumimoji="0" lang="en-US" sz="3700" b="1" i="0" u="none" strike="noStrike" kern="0" cap="none" spc="0" normalizeH="0" baseline="0" noProof="0" dirty="0" smtClean="0">
                <a:ln>
                  <a:noFill/>
                </a:ln>
                <a:solidFill>
                  <a:srgbClr val="E7854D"/>
                </a:solidFill>
                <a:effectLst/>
                <a:uLnTx/>
                <a:uFillTx/>
                <a:latin typeface="Times New Roman" pitchFamily="18" charset="0"/>
                <a:cs typeface="Times New Roman" pitchFamily="18" charset="0"/>
              </a:rPr>
              <a:t>ASSURE </a:t>
            </a:r>
            <a:r>
              <a:rPr lang="en-US" sz="3700" b="1" kern="0" dirty="0" smtClean="0">
                <a:solidFill>
                  <a:srgbClr val="E7854D"/>
                </a:solidFill>
                <a:latin typeface="Times New Roman" pitchFamily="18" charset="0"/>
                <a:cs typeface="Times New Roman" pitchFamily="18" charset="0"/>
              </a:rPr>
              <a:t>EXFOLIATING SCRUB</a:t>
            </a:r>
            <a:endParaRPr kumimoji="0" lang="en-US" sz="3700" b="1" i="0" u="none" strike="noStrike" kern="0" cap="none" spc="0" normalizeH="0" baseline="0" noProof="0" dirty="0" smtClean="0">
              <a:ln>
                <a:noFill/>
              </a:ln>
              <a:solidFill>
                <a:srgbClr val="E7854D"/>
              </a:solidFill>
              <a:effectLst/>
              <a:uLnTx/>
              <a:uFillTx/>
              <a:latin typeface="Times New Roman" pitchFamily="18" charset="0"/>
              <a:cs typeface="Times New Roman" pitchFamily="18" charset="0"/>
            </a:endParaRPr>
          </a:p>
          <a:p>
            <a:pPr marL="0" marR="0" lvl="1" indent="0" algn="l" defTabSz="914400" rtl="0" eaLnBrk="1" fontAlgn="auto" latinLnBrk="0" hangingPunct="1">
              <a:lnSpc>
                <a:spcPct val="100000"/>
              </a:lnSpc>
              <a:spcBef>
                <a:spcPct val="0"/>
              </a:spcBef>
              <a:spcAft>
                <a:spcPts val="0"/>
              </a:spcAft>
              <a:buClrTx/>
              <a:buSzTx/>
              <a:buFontTx/>
              <a:buNone/>
              <a:tabLst/>
              <a:defRPr/>
            </a:pPr>
            <a:r>
              <a:rPr lang="en-US" sz="2500" kern="0" dirty="0" smtClean="0">
                <a:solidFill>
                  <a:schemeClr val="tx1">
                    <a:lumMod val="65000"/>
                    <a:lumOff val="35000"/>
                  </a:schemeClr>
                </a:solidFill>
                <a:cs typeface="Times New Roman" pitchFamily="18" charset="0"/>
              </a:rPr>
              <a:t>Enriched with Walnut Shell Powder </a:t>
            </a:r>
          </a:p>
          <a:p>
            <a:pPr marL="0" marR="0" lvl="1" indent="0" algn="l" defTabSz="914400" rtl="0" eaLnBrk="1" fontAlgn="auto" latinLnBrk="0" hangingPunct="1">
              <a:lnSpc>
                <a:spcPct val="100000"/>
              </a:lnSpc>
              <a:spcBef>
                <a:spcPct val="0"/>
              </a:spcBef>
              <a:spcAft>
                <a:spcPts val="0"/>
              </a:spcAft>
              <a:buClrTx/>
              <a:buSzTx/>
              <a:buFontTx/>
              <a:buNone/>
              <a:tabLst/>
              <a:defRPr/>
            </a:pPr>
            <a:r>
              <a:rPr lang="en-US" sz="2500" kern="0" dirty="0" smtClean="0">
                <a:solidFill>
                  <a:schemeClr val="tx1">
                    <a:lumMod val="65000"/>
                    <a:lumOff val="35000"/>
                  </a:schemeClr>
                </a:solidFill>
                <a:cs typeface="Times New Roman" pitchFamily="18" charset="0"/>
              </a:rPr>
              <a:t>and Wheat Germ Oil</a:t>
            </a:r>
            <a:endParaRPr kumimoji="0" lang="en-US" sz="2500" b="1" i="0" u="none" strike="noStrike" kern="0" cap="none" spc="0" normalizeH="0" baseline="0" noProof="0" dirty="0" smtClean="0">
              <a:ln>
                <a:noFill/>
              </a:ln>
              <a:solidFill>
                <a:srgbClr val="3FB9C9"/>
              </a:solidFill>
              <a:effectLst/>
              <a:uLnTx/>
              <a:uFillTx/>
              <a:latin typeface="Times New Roman" pitchFamily="18" charset="0"/>
              <a:cs typeface="Times New Roman" pitchFamily="18" charset="0"/>
            </a:endParaRPr>
          </a:p>
        </p:txBody>
      </p:sp>
      <p:pic>
        <p:nvPicPr>
          <p:cNvPr id="5" name="Picture 4" descr="Face Scrub.png"/>
          <p:cNvPicPr>
            <a:picLocks noChangeAspect="1"/>
          </p:cNvPicPr>
          <p:nvPr/>
        </p:nvPicPr>
        <p:blipFill>
          <a:blip r:embed="rId2" cstate="email"/>
          <a:srcRect b="10187"/>
          <a:stretch>
            <a:fillRect/>
          </a:stretch>
        </p:blipFill>
        <p:spPr>
          <a:xfrm>
            <a:off x="2743201" y="2247531"/>
            <a:ext cx="2468880" cy="4229469"/>
          </a:xfrm>
          <a:prstGeom prst="rect">
            <a:avLst/>
          </a:prstGeom>
        </p:spPr>
      </p:pic>
      <p:pic>
        <p:nvPicPr>
          <p:cNvPr id="4" name="Picture 2" descr="http://dchomewares.com/wp-content/uploads/2013/10/shutterstock_92774053.jpg"/>
          <p:cNvPicPr>
            <a:picLocks noChangeAspect="1" noChangeArrowheads="1"/>
          </p:cNvPicPr>
          <p:nvPr/>
        </p:nvPicPr>
        <p:blipFill>
          <a:blip r:embed="rId3" cstate="email"/>
          <a:srcRect/>
          <a:stretch>
            <a:fillRect/>
          </a:stretch>
        </p:blipFill>
        <p:spPr bwMode="auto">
          <a:xfrm>
            <a:off x="5277308" y="1620595"/>
            <a:ext cx="3866692" cy="4704005"/>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wheat-germ-oil.jpg"/>
          <p:cNvPicPr>
            <a:picLocks noChangeAspect="1"/>
          </p:cNvPicPr>
          <p:nvPr/>
        </p:nvPicPr>
        <p:blipFill>
          <a:blip r:embed="rId3"/>
          <a:srcRect t="4177" b="7995"/>
          <a:stretch>
            <a:fillRect/>
          </a:stretch>
        </p:blipFill>
        <p:spPr>
          <a:xfrm>
            <a:off x="7848601" y="5029200"/>
            <a:ext cx="1295400" cy="1378974"/>
          </a:xfrm>
          <a:prstGeom prst="rect">
            <a:avLst/>
          </a:prstGeom>
        </p:spPr>
      </p:pic>
      <p:sp>
        <p:nvSpPr>
          <p:cNvPr id="7" name="Rounded Rectangle 6"/>
          <p:cNvSpPr/>
          <p:nvPr/>
        </p:nvSpPr>
        <p:spPr>
          <a:xfrm>
            <a:off x="1447800" y="367145"/>
            <a:ext cx="6248400" cy="1143000"/>
          </a:xfrm>
          <a:prstGeom prst="roundRect">
            <a:avLst>
              <a:gd name="adj" fmla="val 27286"/>
            </a:avLst>
          </a:prstGeom>
          <a:ln>
            <a:no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5" name="Title 1"/>
          <p:cNvSpPr txBox="1">
            <a:spLocks/>
          </p:cNvSpPr>
          <p:nvPr/>
        </p:nvSpPr>
        <p:spPr>
          <a:xfrm>
            <a:off x="342900" y="152400"/>
            <a:ext cx="8458200" cy="1447800"/>
          </a:xfrm>
          <a:prstGeom prst="rect">
            <a:avLst/>
          </a:prstGeom>
        </p:spPr>
        <p:txBody>
          <a:bodyPr vert="horz" lIns="91440" tIns="45720" rIns="91440" bIns="45720" rtlCol="0" anchor="ctr">
            <a:noAutofit/>
          </a:bodyPr>
          <a:lstStyle/>
          <a:p>
            <a:pPr lvl="0" algn="ctr">
              <a:spcBef>
                <a:spcPct val="0"/>
              </a:spcBef>
              <a:defRPr/>
            </a:pPr>
            <a:r>
              <a:rPr kumimoji="0" lang="en-US" sz="4000" b="1" i="0" u="none" strike="noStrike" kern="1200" cap="none" spc="0" normalizeH="0" baseline="0" noProof="0" dirty="0" smtClean="0">
                <a:ln>
                  <a:noFill/>
                </a:ln>
                <a:solidFill>
                  <a:srgbClr val="E7854D"/>
                </a:solidFill>
                <a:effectLst/>
                <a:uLnTx/>
                <a:uFillTx/>
                <a:latin typeface="Times New Roman" pitchFamily="18" charset="0"/>
                <a:ea typeface="+mj-ea"/>
                <a:cs typeface="Times New Roman" pitchFamily="18" charset="0"/>
              </a:rPr>
              <a:t>Assure </a:t>
            </a:r>
            <a:r>
              <a:rPr lang="en-US" sz="4000" b="1" dirty="0" smtClean="0">
                <a:solidFill>
                  <a:srgbClr val="E7854D"/>
                </a:solidFill>
                <a:latin typeface="Times New Roman" pitchFamily="18" charset="0"/>
                <a:cs typeface="Times New Roman" pitchFamily="18" charset="0"/>
              </a:rPr>
              <a:t>Exfoliating Scrub</a:t>
            </a:r>
          </a:p>
          <a:p>
            <a:pPr marL="0" lvl="1" algn="ctr">
              <a:spcBef>
                <a:spcPct val="0"/>
              </a:spcBef>
              <a:defRPr/>
            </a:pPr>
            <a:r>
              <a:rPr lang="en-US" kern="0" dirty="0" smtClean="0">
                <a:solidFill>
                  <a:schemeClr val="tx1">
                    <a:lumMod val="65000"/>
                    <a:lumOff val="35000"/>
                  </a:schemeClr>
                </a:solidFill>
                <a:cs typeface="Times New Roman" pitchFamily="18" charset="0"/>
              </a:rPr>
              <a:t>Enriched with Walnut Shell Powder and Wheat Germ Oil</a:t>
            </a:r>
            <a:endParaRPr lang="en-US" sz="3200" b="1" kern="0" dirty="0" smtClean="0">
              <a:solidFill>
                <a:srgbClr val="3FB9C9"/>
              </a:solidFill>
              <a:latin typeface="Times New Roman" pitchFamily="18" charset="0"/>
              <a:cs typeface="Times New Roman" pitchFamily="18" charset="0"/>
            </a:endParaRPr>
          </a:p>
        </p:txBody>
      </p:sp>
      <p:sp>
        <p:nvSpPr>
          <p:cNvPr id="6" name="Content Placeholder 2"/>
          <p:cNvSpPr txBox="1">
            <a:spLocks/>
          </p:cNvSpPr>
          <p:nvPr/>
        </p:nvSpPr>
        <p:spPr>
          <a:xfrm>
            <a:off x="381000" y="1676400"/>
            <a:ext cx="7315200" cy="4724400"/>
          </a:xfrm>
          <a:prstGeom prst="rect">
            <a:avLst/>
          </a:prstGeom>
        </p:spPr>
        <p:txBody>
          <a:bodyPr vert="horz" lIns="91440" tIns="45720" rIns="91440" bIns="45720" rtlCol="0">
            <a:noAutofit/>
          </a:bodyPr>
          <a:lstStyle/>
          <a:p>
            <a:pPr lvl="0" indent="-342900">
              <a:lnSpc>
                <a:spcPct val="110000"/>
              </a:lnSpc>
              <a:spcBef>
                <a:spcPts val="400"/>
              </a:spcBef>
              <a:defRPr/>
            </a:pPr>
            <a:r>
              <a:rPr lang="en-US" sz="2000" b="1" dirty="0" smtClean="0">
                <a:solidFill>
                  <a:srgbClr val="E7854D"/>
                </a:solidFill>
              </a:rPr>
              <a:t>Product</a:t>
            </a:r>
            <a:endParaRPr lang="en-US" sz="2000" dirty="0" smtClean="0">
              <a:solidFill>
                <a:srgbClr val="E7854D"/>
              </a:solidFill>
            </a:endParaRPr>
          </a:p>
          <a:p>
            <a:pPr lvl="0">
              <a:lnSpc>
                <a:spcPct val="110000"/>
              </a:lnSpc>
              <a:spcBef>
                <a:spcPts val="400"/>
              </a:spcBef>
              <a:defRPr/>
            </a:pPr>
            <a:r>
              <a:rPr lang="en-US" sz="1500" dirty="0" smtClean="0">
                <a:solidFill>
                  <a:schemeClr val="tx1">
                    <a:lumMod val="65000"/>
                    <a:lumOff val="35000"/>
                  </a:schemeClr>
                </a:solidFill>
              </a:rPr>
              <a:t>Rich and creamy scrub with blend of coarse and fine exfoliating particles that effectively removes dead skin cells</a:t>
            </a:r>
            <a:endParaRPr kumimoji="0" lang="en-US" sz="1500" b="1" i="0" u="none" strike="noStrike" kern="1200" cap="none" spc="0" normalizeH="0" baseline="0" noProof="0" dirty="0" smtClean="0">
              <a:ln>
                <a:noFill/>
              </a:ln>
              <a:solidFill>
                <a:srgbClr val="E7854D"/>
              </a:solidFill>
              <a:effectLst/>
              <a:uLnTx/>
              <a:uFillTx/>
              <a:latin typeface="+mn-lt"/>
              <a:ea typeface="+mn-ea"/>
              <a:cs typeface="+mn-cs"/>
            </a:endParaRPr>
          </a:p>
          <a:p>
            <a:pPr marR="0" lvl="0" indent="-342900" algn="l" defTabSz="914400" rtl="0" eaLnBrk="1" fontAlgn="auto" latinLnBrk="0" hangingPunct="1">
              <a:lnSpc>
                <a:spcPct val="110000"/>
              </a:lnSpc>
              <a:spcBef>
                <a:spcPts val="400"/>
              </a:spcBef>
              <a:spcAft>
                <a:spcPts val="0"/>
              </a:spcAft>
              <a:buClrTx/>
              <a:buSzTx/>
              <a:buFont typeface="Arial" pitchFamily="34" charset="0"/>
              <a:buNone/>
              <a:tabLst/>
              <a:defRPr/>
            </a:pPr>
            <a:r>
              <a:rPr kumimoji="0" lang="en-US" sz="2000" b="1" i="0" u="none" strike="noStrike" kern="1200" cap="none" spc="0" normalizeH="0" baseline="0" noProof="0" dirty="0" smtClean="0">
                <a:ln>
                  <a:noFill/>
                </a:ln>
                <a:solidFill>
                  <a:srgbClr val="E7854D"/>
                </a:solidFill>
                <a:effectLst/>
                <a:uLnTx/>
                <a:uFillTx/>
                <a:latin typeface="+mn-lt"/>
                <a:ea typeface="+mn-ea"/>
                <a:cs typeface="+mn-cs"/>
              </a:rPr>
              <a:t>Performance</a:t>
            </a:r>
            <a:r>
              <a:rPr kumimoji="0" lang="en-US" sz="2000" b="1" i="0" u="none" strike="noStrike" kern="1200" cap="none" spc="0" normalizeH="0" noProof="0" dirty="0" smtClean="0">
                <a:ln>
                  <a:noFill/>
                </a:ln>
                <a:solidFill>
                  <a:srgbClr val="E7854D"/>
                </a:solidFill>
                <a:effectLst/>
                <a:uLnTx/>
                <a:uFillTx/>
                <a:latin typeface="+mn-lt"/>
                <a:ea typeface="+mn-ea"/>
                <a:cs typeface="+mn-cs"/>
              </a:rPr>
              <a:t> </a:t>
            </a:r>
            <a:r>
              <a:rPr kumimoji="0" lang="en-US" sz="1500"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(Key ingredients)</a:t>
            </a:r>
          </a:p>
          <a:p>
            <a:pPr marL="274320" lvl="0" indent="-274320">
              <a:lnSpc>
                <a:spcPct val="110000"/>
              </a:lnSpc>
              <a:spcBef>
                <a:spcPts val="400"/>
              </a:spcBef>
              <a:buFont typeface="Arial" pitchFamily="34" charset="0"/>
              <a:buChar char="•"/>
              <a:defRPr/>
            </a:pPr>
            <a:r>
              <a:rPr kumimoji="0" lang="en-US" sz="1500" b="1"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Walnut </a:t>
            </a:r>
            <a:r>
              <a:rPr lang="en-US" sz="1500" b="1" dirty="0" smtClean="0">
                <a:solidFill>
                  <a:schemeClr val="tx1">
                    <a:lumMod val="65000"/>
                    <a:lumOff val="35000"/>
                  </a:schemeClr>
                </a:solidFill>
              </a:rPr>
              <a:t>Shell powder: </a:t>
            </a:r>
            <a:r>
              <a:rPr lang="en-US" sz="1500" dirty="0" smtClean="0">
                <a:solidFill>
                  <a:schemeClr val="tx1">
                    <a:lumMod val="65000"/>
                    <a:lumOff val="35000"/>
                  </a:schemeClr>
                </a:solidFill>
              </a:rPr>
              <a:t>Exfoliates dead skin cells to reveal a brighter, clearer and smoother complexion</a:t>
            </a:r>
            <a:r>
              <a:rPr lang="en-US" sz="1500" b="1" dirty="0" smtClean="0">
                <a:solidFill>
                  <a:schemeClr val="tx1">
                    <a:lumMod val="65000"/>
                    <a:lumOff val="35000"/>
                  </a:schemeClr>
                </a:solidFill>
              </a:rPr>
              <a:t>.</a:t>
            </a:r>
            <a:endParaRPr kumimoji="0" lang="en-US" sz="1500" b="0" i="0" u="none" strike="noStrike" kern="1200" cap="none" spc="0" normalizeH="0" baseline="0" noProof="0" dirty="0" smtClean="0">
              <a:ln>
                <a:noFill/>
              </a:ln>
              <a:solidFill>
                <a:schemeClr val="tx1">
                  <a:lumMod val="65000"/>
                  <a:lumOff val="35000"/>
                </a:schemeClr>
              </a:solidFill>
              <a:effectLst/>
              <a:uLnTx/>
              <a:uFillTx/>
              <a:latin typeface="+mn-lt"/>
              <a:ea typeface="+mn-ea"/>
              <a:cs typeface="+mn-cs"/>
            </a:endParaRPr>
          </a:p>
          <a:p>
            <a:pPr marL="274320" marR="0" lvl="0" indent="-274320" algn="l" defTabSz="914400" rtl="0" eaLnBrk="1" fontAlgn="auto" latinLnBrk="0" hangingPunct="1">
              <a:lnSpc>
                <a:spcPct val="110000"/>
              </a:lnSpc>
              <a:spcBef>
                <a:spcPts val="400"/>
              </a:spcBef>
              <a:spcAft>
                <a:spcPts val="0"/>
              </a:spcAft>
              <a:buClrTx/>
              <a:buSzTx/>
              <a:buFont typeface="Arial" pitchFamily="34" charset="0"/>
              <a:buChar char="•"/>
              <a:tabLst/>
              <a:defRPr/>
            </a:pPr>
            <a:r>
              <a:rPr kumimoji="0" lang="en-US" sz="1500" b="1"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Wheat</a:t>
            </a:r>
            <a:r>
              <a:rPr kumimoji="0" lang="en-US" sz="1500" b="1" i="0" u="none" strike="noStrike" kern="1200" cap="none" spc="0" normalizeH="0" noProof="0" dirty="0" smtClean="0">
                <a:ln>
                  <a:noFill/>
                </a:ln>
                <a:solidFill>
                  <a:schemeClr val="tx1">
                    <a:lumMod val="65000"/>
                    <a:lumOff val="35000"/>
                  </a:schemeClr>
                </a:solidFill>
                <a:effectLst/>
                <a:uLnTx/>
                <a:uFillTx/>
                <a:latin typeface="+mn-lt"/>
                <a:ea typeface="+mn-ea"/>
                <a:cs typeface="+mn-cs"/>
              </a:rPr>
              <a:t> Germ </a:t>
            </a:r>
            <a:r>
              <a:rPr kumimoji="0" lang="en-US" sz="1500" b="1"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Oil:</a:t>
            </a:r>
            <a:r>
              <a:rPr kumimoji="0" lang="en-US" sz="1500" b="0"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 Rich in Vitamin E that helps improve dry skin and maintain the moisture balance of skin</a:t>
            </a:r>
          </a:p>
          <a:p>
            <a:pPr>
              <a:lnSpc>
                <a:spcPct val="110000"/>
              </a:lnSpc>
              <a:spcBef>
                <a:spcPts val="400"/>
              </a:spcBef>
              <a:buNone/>
            </a:pPr>
            <a:r>
              <a:rPr lang="en-US" sz="2000" b="1" dirty="0" smtClean="0">
                <a:solidFill>
                  <a:srgbClr val="E7854D"/>
                </a:solidFill>
              </a:rPr>
              <a:t>Benefits</a:t>
            </a:r>
          </a:p>
          <a:p>
            <a:pPr marL="274320" indent="-274320">
              <a:spcBef>
                <a:spcPts val="400"/>
              </a:spcBef>
              <a:buFont typeface="Arial" pitchFamily="34" charset="0"/>
              <a:buChar char="•"/>
            </a:pPr>
            <a:r>
              <a:rPr lang="en-US" sz="1500" dirty="0" smtClean="0">
                <a:solidFill>
                  <a:schemeClr val="tx1">
                    <a:lumMod val="65000"/>
                    <a:lumOff val="35000"/>
                  </a:schemeClr>
                </a:solidFill>
              </a:rPr>
              <a:t>Gentle facial scrub cream contains natural scrub that gently exfoliates dead skin cells</a:t>
            </a:r>
          </a:p>
          <a:p>
            <a:pPr marL="274320" indent="-274320">
              <a:spcBef>
                <a:spcPts val="400"/>
              </a:spcBef>
              <a:buFont typeface="Arial" pitchFamily="34" charset="0"/>
              <a:buChar char="•"/>
            </a:pPr>
            <a:r>
              <a:rPr lang="en-US" sz="1500" dirty="0" smtClean="0">
                <a:solidFill>
                  <a:schemeClr val="tx1">
                    <a:lumMod val="65000"/>
                    <a:lumOff val="35000"/>
                  </a:schemeClr>
                </a:solidFill>
              </a:rPr>
              <a:t>Helps to clear away dead skin cells without tearing the delicate skin underneath, making way for new skin cells</a:t>
            </a:r>
          </a:p>
          <a:p>
            <a:pPr marL="274320" indent="-274320">
              <a:spcBef>
                <a:spcPts val="400"/>
              </a:spcBef>
              <a:buFont typeface="Arial" pitchFamily="34" charset="0"/>
              <a:buChar char="•"/>
            </a:pPr>
            <a:r>
              <a:rPr lang="en-US" sz="1500" dirty="0" smtClean="0">
                <a:solidFill>
                  <a:schemeClr val="tx1">
                    <a:lumMod val="65000"/>
                    <a:lumOff val="35000"/>
                  </a:schemeClr>
                </a:solidFill>
              </a:rPr>
              <a:t>Its creamy texture does not leaves the skin dry and does not rip the skin off essential moisture</a:t>
            </a:r>
          </a:p>
          <a:p>
            <a:pPr marL="274320" indent="-274320">
              <a:spcBef>
                <a:spcPts val="400"/>
              </a:spcBef>
              <a:buFont typeface="Arial" pitchFamily="34" charset="0"/>
              <a:buChar char="•"/>
            </a:pPr>
            <a:r>
              <a:rPr lang="en-US" sz="1500" dirty="0" smtClean="0">
                <a:solidFill>
                  <a:schemeClr val="tx1">
                    <a:lumMod val="65000"/>
                    <a:lumOff val="35000"/>
                  </a:schemeClr>
                </a:solidFill>
              </a:rPr>
              <a:t>Effectively clears clogged pores without excessively drying out the skin or disturbing the natural moisture balance</a:t>
            </a:r>
          </a:p>
          <a:p>
            <a:pPr marR="0" lvl="0" indent="-342900" algn="l" defTabSz="914400" rtl="0" eaLnBrk="1" fontAlgn="auto" latinLnBrk="0" hangingPunct="1">
              <a:lnSpc>
                <a:spcPct val="110000"/>
              </a:lnSpc>
              <a:spcBef>
                <a:spcPts val="400"/>
              </a:spcBef>
              <a:spcAft>
                <a:spcPts val="0"/>
              </a:spcAft>
              <a:buClrTx/>
              <a:buSzTx/>
              <a:buFont typeface="Arial" pitchFamily="34" charset="0"/>
              <a:buChar char="•"/>
              <a:tabLst/>
              <a:defRPr/>
            </a:pPr>
            <a:endParaRPr kumimoji="0" lang="en-US" sz="1600" b="0" i="0" u="none" strike="noStrike" kern="1200" cap="none" spc="0" normalizeH="0" baseline="0" noProof="0" dirty="0" smtClean="0">
              <a:ln>
                <a:noFill/>
              </a:ln>
              <a:solidFill>
                <a:schemeClr val="tx1">
                  <a:lumMod val="65000"/>
                  <a:lumOff val="35000"/>
                </a:schemeClr>
              </a:solidFill>
              <a:effectLst/>
              <a:uLnTx/>
              <a:uFillTx/>
              <a:latin typeface="+mn-lt"/>
              <a:ea typeface="+mn-ea"/>
              <a:cs typeface="+mn-cs"/>
            </a:endParaRPr>
          </a:p>
        </p:txBody>
      </p:sp>
      <p:pic>
        <p:nvPicPr>
          <p:cNvPr id="8" name="Picture 7" descr="Walnut_shell_powder_grit.jpg"/>
          <p:cNvPicPr>
            <a:picLocks noChangeAspect="1"/>
          </p:cNvPicPr>
          <p:nvPr/>
        </p:nvPicPr>
        <p:blipFill>
          <a:blip r:embed="rId4"/>
          <a:srcRect l="25000" r="7500"/>
          <a:stretch>
            <a:fillRect/>
          </a:stretch>
        </p:blipFill>
        <p:spPr>
          <a:xfrm>
            <a:off x="7584707" y="3657600"/>
            <a:ext cx="1559293" cy="1371600"/>
          </a:xfrm>
          <a:prstGeom prst="rect">
            <a:avLst/>
          </a:prstGeom>
        </p:spPr>
      </p:pic>
      <p:pic>
        <p:nvPicPr>
          <p:cNvPr id="10" name="Picture 2" descr="C:\Users\Administrator\Downloads\Before-and-After-Half-Face.jpg"/>
          <p:cNvPicPr>
            <a:picLocks noChangeAspect="1" noChangeArrowheads="1"/>
          </p:cNvPicPr>
          <p:nvPr/>
        </p:nvPicPr>
        <p:blipFill>
          <a:blip r:embed="rId5" cstate="email"/>
          <a:srcRect/>
          <a:stretch>
            <a:fillRect/>
          </a:stretch>
        </p:blipFill>
        <p:spPr bwMode="auto">
          <a:xfrm>
            <a:off x="7472072" y="1600200"/>
            <a:ext cx="1671928" cy="2057400"/>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304800" y="228600"/>
            <a:ext cx="8839200" cy="2209800"/>
          </a:xfrm>
          <a:prstGeom prst="rect">
            <a:avLst/>
          </a:prstGeom>
        </p:spPr>
        <p:txBody>
          <a:bodyPr vert="horz" lIns="91440" tIns="45720" rIns="91440" bIns="45720" rtlCol="0" anchor="ctr">
            <a:normAutofit fontScale="97500"/>
          </a:bodyPr>
          <a:lstStyle/>
          <a:p>
            <a:pPr marL="0" marR="0" lvl="1" indent="0" algn="l" defTabSz="914400" rtl="0" eaLnBrk="1" fontAlgn="auto" latinLnBrk="0" hangingPunct="1">
              <a:lnSpc>
                <a:spcPct val="100000"/>
              </a:lnSpc>
              <a:spcBef>
                <a:spcPct val="0"/>
              </a:spcBef>
              <a:spcAft>
                <a:spcPts val="0"/>
              </a:spcAft>
              <a:buClrTx/>
              <a:buSzTx/>
              <a:buFontTx/>
              <a:buNone/>
              <a:tabLst/>
              <a:defRPr/>
            </a:pPr>
            <a:r>
              <a:rPr kumimoji="0" lang="en-US" sz="3300" b="1" i="0" u="none" strike="noStrike" kern="0" cap="none" spc="0" normalizeH="0" baseline="0" noProof="0" dirty="0" smtClean="0">
                <a:ln>
                  <a:noFill/>
                </a:ln>
                <a:solidFill>
                  <a:srgbClr val="B27D3C"/>
                </a:solidFill>
                <a:effectLst/>
                <a:uLnTx/>
                <a:uFillTx/>
                <a:latin typeface="+mn-lt"/>
                <a:cs typeface="Times New Roman" pitchFamily="18" charset="0"/>
              </a:rPr>
              <a:t>New</a:t>
            </a:r>
            <a:r>
              <a:rPr kumimoji="0" lang="en-US" sz="6000" b="1" i="0" u="none" strike="noStrike" kern="0" cap="none" spc="0" normalizeH="0" baseline="0" noProof="0" dirty="0" smtClean="0">
                <a:ln>
                  <a:noFill/>
                </a:ln>
                <a:solidFill>
                  <a:srgbClr val="B27D3C"/>
                </a:solidFill>
                <a:effectLst/>
                <a:uLnTx/>
                <a:uFillTx/>
                <a:latin typeface="Times New Roman" pitchFamily="18" charset="0"/>
                <a:cs typeface="Times New Roman" pitchFamily="18" charset="0"/>
              </a:rPr>
              <a:t/>
            </a:r>
            <a:br>
              <a:rPr kumimoji="0" lang="en-US" sz="6000" b="1" i="0" u="none" strike="noStrike" kern="0" cap="none" spc="0" normalizeH="0" baseline="0" noProof="0" dirty="0" smtClean="0">
                <a:ln>
                  <a:noFill/>
                </a:ln>
                <a:solidFill>
                  <a:srgbClr val="B27D3C"/>
                </a:solidFill>
                <a:effectLst/>
                <a:uLnTx/>
                <a:uFillTx/>
                <a:latin typeface="Times New Roman" pitchFamily="18" charset="0"/>
                <a:cs typeface="Times New Roman" pitchFamily="18" charset="0"/>
              </a:rPr>
            </a:br>
            <a:r>
              <a:rPr kumimoji="0" lang="en-US" sz="3700" b="1" i="0" u="none" strike="noStrike" kern="0" cap="none" spc="0" normalizeH="0" baseline="0" noProof="0" dirty="0" smtClean="0">
                <a:ln>
                  <a:noFill/>
                </a:ln>
                <a:solidFill>
                  <a:srgbClr val="B27D3C"/>
                </a:solidFill>
                <a:effectLst/>
                <a:uLnTx/>
                <a:uFillTx/>
                <a:latin typeface="Times New Roman" pitchFamily="18" charset="0"/>
                <a:cs typeface="Times New Roman" pitchFamily="18" charset="0"/>
              </a:rPr>
              <a:t>ASSURE </a:t>
            </a:r>
            <a:r>
              <a:rPr lang="en-US" sz="3700" b="1" kern="0" dirty="0" smtClean="0">
                <a:solidFill>
                  <a:srgbClr val="B27D3C"/>
                </a:solidFill>
                <a:latin typeface="Times New Roman" pitchFamily="18" charset="0"/>
                <a:cs typeface="Times New Roman" pitchFamily="18" charset="0"/>
              </a:rPr>
              <a:t>FACIAL MASSAGE CREAM</a:t>
            </a:r>
            <a:endParaRPr kumimoji="0" lang="en-US" sz="3700" b="1" i="0" u="none" strike="noStrike" kern="0" cap="none" spc="0" normalizeH="0" baseline="0" noProof="0" dirty="0" smtClean="0">
              <a:ln>
                <a:noFill/>
              </a:ln>
              <a:solidFill>
                <a:srgbClr val="B27D3C"/>
              </a:solidFill>
              <a:effectLst/>
              <a:uLnTx/>
              <a:uFillTx/>
              <a:latin typeface="Times New Roman" pitchFamily="18" charset="0"/>
              <a:cs typeface="Times New Roman" pitchFamily="18" charset="0"/>
            </a:endParaRPr>
          </a:p>
          <a:p>
            <a:pPr marL="0" marR="0" lvl="1" indent="0" algn="l" defTabSz="914400" rtl="0" eaLnBrk="1" fontAlgn="auto" latinLnBrk="0" hangingPunct="1">
              <a:lnSpc>
                <a:spcPct val="100000"/>
              </a:lnSpc>
              <a:spcBef>
                <a:spcPct val="0"/>
              </a:spcBef>
              <a:spcAft>
                <a:spcPts val="0"/>
              </a:spcAft>
              <a:buClrTx/>
              <a:buSzTx/>
              <a:buFontTx/>
              <a:buNone/>
              <a:tabLst/>
              <a:defRPr/>
            </a:pPr>
            <a:r>
              <a:rPr lang="en-US" sz="2500" kern="0" dirty="0" smtClean="0">
                <a:solidFill>
                  <a:schemeClr val="tx1">
                    <a:lumMod val="65000"/>
                    <a:lumOff val="35000"/>
                  </a:schemeClr>
                </a:solidFill>
                <a:cs typeface="Times New Roman" pitchFamily="18" charset="0"/>
              </a:rPr>
              <a:t>Enriched with Sweet Almond Oil </a:t>
            </a:r>
          </a:p>
          <a:p>
            <a:pPr marL="0" marR="0" lvl="1" indent="0" algn="l" defTabSz="914400" rtl="0" eaLnBrk="1" fontAlgn="auto" latinLnBrk="0" hangingPunct="1">
              <a:lnSpc>
                <a:spcPct val="100000"/>
              </a:lnSpc>
              <a:spcBef>
                <a:spcPct val="0"/>
              </a:spcBef>
              <a:spcAft>
                <a:spcPts val="0"/>
              </a:spcAft>
              <a:buClrTx/>
              <a:buSzTx/>
              <a:buFontTx/>
              <a:buNone/>
              <a:tabLst/>
              <a:defRPr/>
            </a:pPr>
            <a:r>
              <a:rPr lang="en-US" sz="2500" kern="0" dirty="0" smtClean="0">
                <a:solidFill>
                  <a:schemeClr val="tx1">
                    <a:lumMod val="65000"/>
                    <a:lumOff val="35000"/>
                  </a:schemeClr>
                </a:solidFill>
                <a:cs typeface="Times New Roman" pitchFamily="18" charset="0"/>
              </a:rPr>
              <a:t>and Chaparral Extract</a:t>
            </a:r>
            <a:endParaRPr kumimoji="0" lang="en-US" sz="2500" b="1" i="0" u="none" strike="noStrike" kern="0" cap="none" spc="0" normalizeH="0" baseline="0" noProof="0" dirty="0" smtClean="0">
              <a:ln>
                <a:noFill/>
              </a:ln>
              <a:solidFill>
                <a:srgbClr val="3FB9C9"/>
              </a:solidFill>
              <a:effectLst/>
              <a:uLnTx/>
              <a:uFillTx/>
              <a:latin typeface="Times New Roman" pitchFamily="18" charset="0"/>
              <a:cs typeface="Times New Roman" pitchFamily="18" charset="0"/>
            </a:endParaRPr>
          </a:p>
        </p:txBody>
      </p:sp>
      <p:pic>
        <p:nvPicPr>
          <p:cNvPr id="5" name="Picture 4" descr="Facial Massage Cream.png"/>
          <p:cNvPicPr>
            <a:picLocks noChangeAspect="1"/>
          </p:cNvPicPr>
          <p:nvPr/>
        </p:nvPicPr>
        <p:blipFill>
          <a:blip r:embed="rId2" cstate="email"/>
          <a:srcRect b="11538"/>
          <a:stretch>
            <a:fillRect/>
          </a:stretch>
        </p:blipFill>
        <p:spPr>
          <a:xfrm>
            <a:off x="2057400" y="2235581"/>
            <a:ext cx="2468880" cy="4165219"/>
          </a:xfrm>
          <a:prstGeom prst="rect">
            <a:avLst/>
          </a:prstGeom>
        </p:spPr>
      </p:pic>
      <p:pic>
        <p:nvPicPr>
          <p:cNvPr id="4" name="Picture 3" descr="29388840_xxl.jpg"/>
          <p:cNvPicPr>
            <a:picLocks noChangeAspect="1"/>
          </p:cNvPicPr>
          <p:nvPr/>
        </p:nvPicPr>
        <p:blipFill>
          <a:blip r:embed="rId3" cstate="email"/>
          <a:srcRect l="9740" t="1563"/>
          <a:stretch>
            <a:fillRect/>
          </a:stretch>
        </p:blipFill>
        <p:spPr>
          <a:xfrm>
            <a:off x="4506444" y="1447800"/>
            <a:ext cx="4637556" cy="49530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066800" y="367145"/>
            <a:ext cx="7010400" cy="1143000"/>
          </a:xfrm>
          <a:prstGeom prst="roundRect">
            <a:avLst>
              <a:gd name="adj" fmla="val 27286"/>
            </a:avLst>
          </a:prstGeom>
          <a:ln>
            <a:no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7" name="Title 1"/>
          <p:cNvSpPr txBox="1">
            <a:spLocks/>
          </p:cNvSpPr>
          <p:nvPr/>
        </p:nvSpPr>
        <p:spPr>
          <a:xfrm>
            <a:off x="342900" y="228600"/>
            <a:ext cx="8458200" cy="1447800"/>
          </a:xfrm>
          <a:prstGeom prst="rect">
            <a:avLst/>
          </a:prstGeom>
        </p:spPr>
        <p:txBody>
          <a:bodyPr vert="horz" lIns="91440" tIns="45720" rIns="91440" bIns="45720" rtlCol="0" anchor="ctr">
            <a:noAutofit/>
          </a:bodyPr>
          <a:lstStyle/>
          <a:p>
            <a:pPr lvl="0" algn="ctr">
              <a:spcBef>
                <a:spcPct val="0"/>
              </a:spcBef>
              <a:defRPr/>
            </a:pPr>
            <a:r>
              <a:rPr kumimoji="0" lang="en-US" sz="4000" b="1" i="0" u="none" strike="noStrike" kern="1200" cap="none" spc="0" normalizeH="0" baseline="0" noProof="0" dirty="0" smtClean="0">
                <a:ln>
                  <a:noFill/>
                </a:ln>
                <a:solidFill>
                  <a:srgbClr val="B27D3C"/>
                </a:solidFill>
                <a:effectLst/>
                <a:uLnTx/>
                <a:uFillTx/>
                <a:latin typeface="Times New Roman" pitchFamily="18" charset="0"/>
                <a:ea typeface="+mj-ea"/>
                <a:cs typeface="Times New Roman" pitchFamily="18" charset="0"/>
              </a:rPr>
              <a:t>Assure </a:t>
            </a:r>
            <a:r>
              <a:rPr lang="en-US" sz="4000" b="1" dirty="0" smtClean="0">
                <a:solidFill>
                  <a:srgbClr val="B27D3C"/>
                </a:solidFill>
                <a:latin typeface="Times New Roman" pitchFamily="18" charset="0"/>
                <a:cs typeface="Times New Roman" pitchFamily="18" charset="0"/>
              </a:rPr>
              <a:t>Facial Massage Cream</a:t>
            </a:r>
          </a:p>
          <a:p>
            <a:pPr marL="0" lvl="1" algn="ctr">
              <a:spcBef>
                <a:spcPct val="0"/>
              </a:spcBef>
              <a:defRPr/>
            </a:pPr>
            <a:r>
              <a:rPr lang="en-US" sz="2000" kern="0" dirty="0" smtClean="0">
                <a:solidFill>
                  <a:schemeClr val="tx1">
                    <a:lumMod val="65000"/>
                    <a:lumOff val="35000"/>
                  </a:schemeClr>
                </a:solidFill>
                <a:cs typeface="Times New Roman" pitchFamily="18" charset="0"/>
              </a:rPr>
              <a:t>Enriched with Sweet Almond Oil and Chaparral Extract</a:t>
            </a:r>
            <a:endParaRPr lang="en-US" sz="3600" b="1" kern="0" dirty="0" smtClean="0">
              <a:solidFill>
                <a:srgbClr val="3FB9C9"/>
              </a:solidFill>
              <a:latin typeface="Times New Roman" pitchFamily="18" charset="0"/>
              <a:cs typeface="Times New Roman" pitchFamily="18" charset="0"/>
            </a:endParaRPr>
          </a:p>
        </p:txBody>
      </p:sp>
      <p:sp>
        <p:nvSpPr>
          <p:cNvPr id="6" name="Content Placeholder 2"/>
          <p:cNvSpPr txBox="1">
            <a:spLocks/>
          </p:cNvSpPr>
          <p:nvPr/>
        </p:nvSpPr>
        <p:spPr>
          <a:xfrm>
            <a:off x="381000" y="1676400"/>
            <a:ext cx="7162800" cy="4724400"/>
          </a:xfrm>
          <a:prstGeom prst="rect">
            <a:avLst/>
          </a:prstGeom>
        </p:spPr>
        <p:txBody>
          <a:bodyPr vert="horz" lIns="91440" tIns="45720" rIns="91440" bIns="45720" rtlCol="0">
            <a:noAutofit/>
          </a:bodyPr>
          <a:lstStyle/>
          <a:p>
            <a:pPr marL="342900" lvl="0" indent="-342900">
              <a:spcBef>
                <a:spcPts val="400"/>
              </a:spcBef>
              <a:defRPr/>
            </a:pPr>
            <a:r>
              <a:rPr lang="en-US" sz="2000" b="1" dirty="0" smtClean="0">
                <a:solidFill>
                  <a:srgbClr val="B27D3C"/>
                </a:solidFill>
              </a:rPr>
              <a:t>Product</a:t>
            </a:r>
            <a:endParaRPr lang="en-US" sz="2000" dirty="0" smtClean="0"/>
          </a:p>
          <a:p>
            <a:pPr lvl="0">
              <a:spcBef>
                <a:spcPts val="400"/>
              </a:spcBef>
              <a:defRPr/>
            </a:pPr>
            <a:r>
              <a:rPr lang="en-US" sz="1600" dirty="0" smtClean="0">
                <a:solidFill>
                  <a:schemeClr val="tx1">
                    <a:lumMod val="65000"/>
                    <a:lumOff val="35000"/>
                  </a:schemeClr>
                </a:solidFill>
              </a:rPr>
              <a:t>Concentrated formula with deep moisturizing benefits that protects the skin from dryness and wrinkles</a:t>
            </a:r>
            <a:endParaRPr kumimoji="0" lang="en-US" sz="1600" b="1" i="0" u="none" strike="noStrike" kern="1200" cap="none" spc="0" normalizeH="0" baseline="0" noProof="0" dirty="0" smtClean="0">
              <a:ln>
                <a:noFill/>
              </a:ln>
              <a:solidFill>
                <a:srgbClr val="B27D3C"/>
              </a:solidFill>
              <a:effectLst/>
              <a:uLnTx/>
              <a:uFillTx/>
              <a:latin typeface="+mn-lt"/>
              <a:ea typeface="+mn-ea"/>
              <a:cs typeface="+mn-cs"/>
            </a:endParaRPr>
          </a:p>
          <a:p>
            <a:pPr marL="342900" marR="0" lvl="0" indent="-342900" algn="l" defTabSz="914400" rtl="0" eaLnBrk="1" fontAlgn="auto" latinLnBrk="0" hangingPunct="1">
              <a:spcBef>
                <a:spcPts val="400"/>
              </a:spcBef>
              <a:spcAft>
                <a:spcPts val="0"/>
              </a:spcAft>
              <a:buClrTx/>
              <a:buSzTx/>
              <a:buFont typeface="Arial" pitchFamily="34" charset="0"/>
              <a:buNone/>
              <a:tabLst/>
              <a:defRPr/>
            </a:pPr>
            <a:r>
              <a:rPr kumimoji="0" lang="en-US" sz="2000" b="1" i="0" u="none" strike="noStrike" kern="1200" cap="none" spc="0" normalizeH="0" baseline="0" noProof="0" dirty="0" smtClean="0">
                <a:ln>
                  <a:noFill/>
                </a:ln>
                <a:solidFill>
                  <a:srgbClr val="B27D3C"/>
                </a:solidFill>
                <a:effectLst/>
                <a:uLnTx/>
                <a:uFillTx/>
                <a:latin typeface="+mn-lt"/>
                <a:ea typeface="+mn-ea"/>
                <a:cs typeface="+mn-cs"/>
              </a:rPr>
              <a:t>Performance</a:t>
            </a:r>
            <a:r>
              <a:rPr kumimoji="0" lang="en-US" sz="2000" b="1" i="0" u="none" strike="noStrike" kern="1200" cap="none" spc="0" normalizeH="0" noProof="0" dirty="0" smtClean="0">
                <a:ln>
                  <a:noFill/>
                </a:ln>
                <a:solidFill>
                  <a:srgbClr val="B27D3C"/>
                </a:solidFill>
                <a:effectLst/>
                <a:uLnTx/>
                <a:uFillTx/>
                <a:latin typeface="+mn-lt"/>
                <a:ea typeface="+mn-ea"/>
                <a:cs typeface="+mn-cs"/>
              </a:rPr>
              <a:t> </a:t>
            </a:r>
            <a:r>
              <a:rPr kumimoji="0" lang="en-US" sz="1600"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(Key ingredients)</a:t>
            </a:r>
          </a:p>
          <a:p>
            <a:pPr marL="274320" marR="0" lvl="0" indent="-274320" algn="l" defTabSz="914400" rtl="0" eaLnBrk="1" fontAlgn="auto" latinLnBrk="0" hangingPunct="1">
              <a:spcBef>
                <a:spcPts val="400"/>
              </a:spcBef>
              <a:spcAft>
                <a:spcPts val="0"/>
              </a:spcAft>
              <a:buClrTx/>
              <a:buSzTx/>
              <a:buFont typeface="Arial" pitchFamily="34" charset="0"/>
              <a:buChar char="•"/>
              <a:tabLst/>
              <a:defRPr/>
            </a:pPr>
            <a:r>
              <a:rPr kumimoji="0" lang="en-US" sz="1600" b="1"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Olive Oil: </a:t>
            </a:r>
            <a:r>
              <a:rPr kumimoji="0" lang="en-US" sz="1600" b="0"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A natural oil that helps to give smoothness and suppleness to the skin, helps to reduce dryness and fine lines</a:t>
            </a:r>
          </a:p>
          <a:p>
            <a:pPr marL="274320" lvl="0" indent="-274320">
              <a:spcBef>
                <a:spcPts val="400"/>
              </a:spcBef>
              <a:buFont typeface="Arial" pitchFamily="34" charset="0"/>
              <a:buChar char="•"/>
              <a:defRPr/>
            </a:pPr>
            <a:r>
              <a:rPr kumimoji="0" lang="en-US" sz="1600" b="1"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Sweet almond oil: </a:t>
            </a:r>
            <a:r>
              <a:rPr lang="en-US" sz="1600" dirty="0" smtClean="0">
                <a:solidFill>
                  <a:schemeClr val="tx1">
                    <a:lumMod val="65000"/>
                    <a:lumOff val="35000"/>
                  </a:schemeClr>
                </a:solidFill>
              </a:rPr>
              <a:t>An excellent emollient with skin conditioning benefits</a:t>
            </a:r>
            <a:endParaRPr kumimoji="0" lang="en-US" sz="1600" b="1" i="0" u="none" strike="noStrike" kern="1200" cap="none" spc="0" normalizeH="0" baseline="0" noProof="0" dirty="0" smtClean="0">
              <a:ln>
                <a:noFill/>
              </a:ln>
              <a:solidFill>
                <a:schemeClr val="tx1">
                  <a:lumMod val="65000"/>
                  <a:lumOff val="35000"/>
                </a:schemeClr>
              </a:solidFill>
              <a:effectLst/>
              <a:uLnTx/>
              <a:uFillTx/>
              <a:latin typeface="+mn-lt"/>
              <a:ea typeface="+mn-ea"/>
              <a:cs typeface="+mn-cs"/>
            </a:endParaRPr>
          </a:p>
          <a:p>
            <a:pPr marL="274320" lvl="0" indent="-274320">
              <a:spcBef>
                <a:spcPts val="400"/>
              </a:spcBef>
              <a:buFont typeface="Arial" pitchFamily="34" charset="0"/>
              <a:buChar char="•"/>
              <a:defRPr/>
            </a:pPr>
            <a:r>
              <a:rPr kumimoji="0" lang="en-US" sz="1600" b="1"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Sunflower oil: </a:t>
            </a:r>
            <a:r>
              <a:rPr lang="en-US" sz="1600" dirty="0" smtClean="0">
                <a:solidFill>
                  <a:schemeClr val="tx1">
                    <a:lumMod val="65000"/>
                    <a:lumOff val="35000"/>
                  </a:schemeClr>
                </a:solidFill>
              </a:rPr>
              <a:t>It provides long-lasting firming action and visibly smoother skin, and relaxed wrinkles and fine lines</a:t>
            </a:r>
          </a:p>
          <a:p>
            <a:pPr>
              <a:spcBef>
                <a:spcPts val="400"/>
              </a:spcBef>
              <a:buNone/>
            </a:pPr>
            <a:r>
              <a:rPr lang="en-US" sz="2000" b="1" dirty="0" smtClean="0">
                <a:solidFill>
                  <a:srgbClr val="B27D3C"/>
                </a:solidFill>
              </a:rPr>
              <a:t>Benefits</a:t>
            </a:r>
            <a:endParaRPr lang="en-US" sz="2000" dirty="0" smtClean="0">
              <a:solidFill>
                <a:srgbClr val="B27D3C"/>
              </a:solidFill>
            </a:endParaRPr>
          </a:p>
          <a:p>
            <a:pPr marL="274320" indent="-274320">
              <a:spcBef>
                <a:spcPts val="400"/>
              </a:spcBef>
              <a:buFont typeface="Arial" pitchFamily="34" charset="0"/>
              <a:buChar char="•"/>
            </a:pPr>
            <a:r>
              <a:rPr lang="en-US" sz="1600" dirty="0" smtClean="0">
                <a:solidFill>
                  <a:schemeClr val="tx1">
                    <a:lumMod val="65000"/>
                    <a:lumOff val="35000"/>
                  </a:schemeClr>
                </a:solidFill>
              </a:rPr>
              <a:t>Provides deep moisturizing benefits that protects the skin from dryness and wrinkles </a:t>
            </a:r>
          </a:p>
          <a:p>
            <a:pPr marL="274320" indent="-274320">
              <a:spcBef>
                <a:spcPts val="400"/>
              </a:spcBef>
              <a:buFont typeface="Arial" pitchFamily="34" charset="0"/>
              <a:buChar char="•"/>
            </a:pPr>
            <a:r>
              <a:rPr lang="en-US" sz="1600" dirty="0" smtClean="0">
                <a:solidFill>
                  <a:schemeClr val="tx1">
                    <a:lumMod val="65000"/>
                    <a:lumOff val="35000"/>
                  </a:schemeClr>
                </a:solidFill>
              </a:rPr>
              <a:t>Provides skin softness, smoothness, fairness and youthfulness</a:t>
            </a:r>
          </a:p>
          <a:p>
            <a:pPr marL="274320" indent="-274320">
              <a:spcBef>
                <a:spcPts val="400"/>
              </a:spcBef>
              <a:buFont typeface="Arial" pitchFamily="34" charset="0"/>
              <a:buChar char="•"/>
            </a:pPr>
            <a:r>
              <a:rPr lang="en-US" sz="1600" dirty="0" smtClean="0">
                <a:solidFill>
                  <a:schemeClr val="tx1">
                    <a:lumMod val="65000"/>
                    <a:lumOff val="35000"/>
                  </a:schemeClr>
                </a:solidFill>
              </a:rPr>
              <a:t>Excellent anti-aging formula with benefits of chaparral extract works deep within the skin's surface to uplift it and reduce the appearance of fine lines and wrinkles</a:t>
            </a:r>
          </a:p>
          <a:p>
            <a:pPr marL="274320" indent="-274320">
              <a:spcBef>
                <a:spcPts val="400"/>
              </a:spcBef>
              <a:buFont typeface="Arial" pitchFamily="34" charset="0"/>
              <a:buChar char="•"/>
            </a:pPr>
            <a:r>
              <a:rPr lang="en-US" sz="1600" dirty="0" smtClean="0">
                <a:solidFill>
                  <a:schemeClr val="tx1">
                    <a:lumMod val="65000"/>
                    <a:lumOff val="35000"/>
                  </a:schemeClr>
                </a:solidFill>
              </a:rPr>
              <a:t>Natural oil blend hydrate and give the skin smooth and youthful resilience</a:t>
            </a:r>
          </a:p>
          <a:p>
            <a:pPr marL="342900" indent="-342900">
              <a:spcBef>
                <a:spcPts val="400"/>
              </a:spcBef>
              <a:buFont typeface="Arial" pitchFamily="34" charset="0"/>
              <a:buChar char="•"/>
              <a:defRPr/>
            </a:pPr>
            <a:endParaRPr lang="en-US" sz="1600" dirty="0" smtClean="0">
              <a:solidFill>
                <a:schemeClr val="tx1">
                  <a:lumMod val="65000"/>
                  <a:lumOff val="35000"/>
                </a:schemeClr>
              </a:solidFill>
            </a:endParaRPr>
          </a:p>
        </p:txBody>
      </p:sp>
      <p:pic>
        <p:nvPicPr>
          <p:cNvPr id="8" name="Picture 7" descr="14918547-almond-oil-isolated-on-white-background.jpg"/>
          <p:cNvPicPr>
            <a:picLocks noChangeAspect="1"/>
          </p:cNvPicPr>
          <p:nvPr/>
        </p:nvPicPr>
        <p:blipFill>
          <a:blip r:embed="rId3" cstate="email"/>
          <a:srcRect l="10300" t="7778" r="9197" b="6667"/>
          <a:stretch>
            <a:fillRect/>
          </a:stretch>
        </p:blipFill>
        <p:spPr>
          <a:xfrm>
            <a:off x="7481455" y="1600200"/>
            <a:ext cx="1645920" cy="1736108"/>
          </a:xfrm>
          <a:prstGeom prst="rect">
            <a:avLst/>
          </a:prstGeom>
        </p:spPr>
      </p:pic>
      <p:pic>
        <p:nvPicPr>
          <p:cNvPr id="9" name="Picture 8" descr="OliveOil.jpg"/>
          <p:cNvPicPr>
            <a:picLocks noChangeAspect="1"/>
          </p:cNvPicPr>
          <p:nvPr/>
        </p:nvPicPr>
        <p:blipFill>
          <a:blip r:embed="rId4"/>
          <a:srcRect l="28731" r="5779"/>
          <a:stretch>
            <a:fillRect/>
          </a:stretch>
        </p:blipFill>
        <p:spPr>
          <a:xfrm>
            <a:off x="7500471" y="3318165"/>
            <a:ext cx="1643529" cy="1676400"/>
          </a:xfrm>
          <a:prstGeom prst="rect">
            <a:avLst/>
          </a:prstGeom>
        </p:spPr>
      </p:pic>
      <p:pic>
        <p:nvPicPr>
          <p:cNvPr id="10" name="Picture 9" descr="sunfloweroil.jpg"/>
          <p:cNvPicPr>
            <a:picLocks noChangeAspect="1"/>
          </p:cNvPicPr>
          <p:nvPr/>
        </p:nvPicPr>
        <p:blipFill>
          <a:blip r:embed="rId5"/>
          <a:srcRect l="2632" t="7367" r="5263" b="2351"/>
          <a:stretch>
            <a:fillRect/>
          </a:stretch>
        </p:blipFill>
        <p:spPr>
          <a:xfrm>
            <a:off x="7514166" y="5012654"/>
            <a:ext cx="1645920" cy="1692946"/>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152400" y="1676400"/>
            <a:ext cx="2895600" cy="2286000"/>
          </a:xfrm>
        </p:spPr>
        <p:txBody>
          <a:bodyPr>
            <a:noAutofit/>
          </a:bodyPr>
          <a:lstStyle/>
          <a:p>
            <a:pPr>
              <a:lnSpc>
                <a:spcPct val="120000"/>
              </a:lnSpc>
              <a:spcBef>
                <a:spcPts val="400"/>
              </a:spcBef>
              <a:buNone/>
            </a:pPr>
            <a:r>
              <a:rPr lang="en-US" sz="2000" b="1" dirty="0" smtClean="0">
                <a:solidFill>
                  <a:schemeClr val="accent6">
                    <a:lumMod val="75000"/>
                  </a:schemeClr>
                </a:solidFill>
              </a:rPr>
              <a:t>Step 1</a:t>
            </a:r>
          </a:p>
          <a:p>
            <a:pPr marL="0" indent="0">
              <a:spcBef>
                <a:spcPts val="400"/>
              </a:spcBef>
              <a:buNone/>
            </a:pPr>
            <a:r>
              <a:rPr lang="en-US" sz="1600" b="1" dirty="0" smtClean="0">
                <a:solidFill>
                  <a:schemeClr val="tx1">
                    <a:lumMod val="65000"/>
                    <a:lumOff val="35000"/>
                  </a:schemeClr>
                </a:solidFill>
              </a:rPr>
              <a:t>Assure Clarifying Face Wash</a:t>
            </a:r>
            <a:r>
              <a:rPr lang="en-US" sz="1600" dirty="0" smtClean="0">
                <a:solidFill>
                  <a:schemeClr val="tx1">
                    <a:lumMod val="65000"/>
                    <a:lumOff val="35000"/>
                  </a:schemeClr>
                </a:solidFill>
              </a:rPr>
              <a:t> –Apply a small amount and massage gently for few minutes, splash cold water and pat dry</a:t>
            </a:r>
          </a:p>
        </p:txBody>
      </p:sp>
      <p:sp>
        <p:nvSpPr>
          <p:cNvPr id="8" name="Rounded Rectangle 7"/>
          <p:cNvSpPr/>
          <p:nvPr/>
        </p:nvSpPr>
        <p:spPr>
          <a:xfrm>
            <a:off x="1295400" y="381000"/>
            <a:ext cx="6705600" cy="1066800"/>
          </a:xfrm>
          <a:prstGeom prst="roundRect">
            <a:avLst>
              <a:gd name="adj" fmla="val 27286"/>
            </a:avLst>
          </a:prstGeom>
          <a:ln>
            <a:no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9" name="Title 1"/>
          <p:cNvSpPr>
            <a:spLocks noGrp="1"/>
          </p:cNvSpPr>
          <p:nvPr>
            <p:ph type="title"/>
          </p:nvPr>
        </p:nvSpPr>
        <p:spPr>
          <a:xfrm>
            <a:off x="1524000" y="388938"/>
            <a:ext cx="6248400" cy="1058862"/>
          </a:xfrm>
        </p:spPr>
        <p:txBody>
          <a:bodyPr>
            <a:noAutofit/>
          </a:bodyPr>
          <a:lstStyle/>
          <a:p>
            <a:pPr lvl="0">
              <a:defRPr/>
            </a:pPr>
            <a:r>
              <a:rPr lang="en-US" sz="3200" b="1" dirty="0" smtClean="0">
                <a:solidFill>
                  <a:schemeClr val="accent6">
                    <a:lumMod val="75000"/>
                  </a:schemeClr>
                </a:solidFill>
                <a:latin typeface="Times New Roman" pitchFamily="18" charset="0"/>
                <a:cs typeface="Times New Roman" pitchFamily="18" charset="0"/>
              </a:rPr>
              <a:t>Quick facial at home using Assure</a:t>
            </a:r>
            <a:endParaRPr lang="en-US" sz="3200" b="1" dirty="0">
              <a:solidFill>
                <a:schemeClr val="accent6">
                  <a:lumMod val="75000"/>
                </a:schemeClr>
              </a:solidFill>
              <a:latin typeface="Times New Roman" pitchFamily="18" charset="0"/>
              <a:cs typeface="Times New Roman" pitchFamily="18" charset="0"/>
            </a:endParaRPr>
          </a:p>
        </p:txBody>
      </p:sp>
      <p:sp>
        <p:nvSpPr>
          <p:cNvPr id="5" name="Title 1"/>
          <p:cNvSpPr txBox="1">
            <a:spLocks/>
          </p:cNvSpPr>
          <p:nvPr/>
        </p:nvSpPr>
        <p:spPr>
          <a:xfrm>
            <a:off x="2095500" y="1143000"/>
            <a:ext cx="4953000" cy="533400"/>
          </a:xfrm>
          <a:prstGeom prst="rect">
            <a:avLst/>
          </a:prstGeom>
        </p:spPr>
        <p:txBody>
          <a:bodyPr vert="horz" lIns="91440" tIns="45720" rIns="91440" bIns="45720" rtlCol="0" anchor="ctr">
            <a:noAutofit/>
          </a:bodyPr>
          <a:lstStyle/>
          <a:p>
            <a:pPr lvl="0" algn="ctr">
              <a:spcBef>
                <a:spcPct val="0"/>
              </a:spcBef>
              <a:defRPr/>
            </a:pPr>
            <a:endParaRPr lang="en-US" sz="2500" dirty="0">
              <a:solidFill>
                <a:schemeClr val="tx1">
                  <a:lumMod val="65000"/>
                  <a:lumOff val="35000"/>
                </a:schemeClr>
              </a:solidFill>
            </a:endParaRPr>
          </a:p>
        </p:txBody>
      </p:sp>
      <p:sp>
        <p:nvSpPr>
          <p:cNvPr id="10" name="Content Placeholder 2"/>
          <p:cNvSpPr txBox="1">
            <a:spLocks/>
          </p:cNvSpPr>
          <p:nvPr/>
        </p:nvSpPr>
        <p:spPr>
          <a:xfrm>
            <a:off x="3124200" y="1676400"/>
            <a:ext cx="2926080" cy="243840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20000"/>
              </a:lnSpc>
              <a:spcBef>
                <a:spcPts val="400"/>
              </a:spcBef>
              <a:spcAft>
                <a:spcPts val="0"/>
              </a:spcAft>
              <a:buClrTx/>
              <a:buSzTx/>
              <a:buFont typeface="Arial" pitchFamily="34" charset="0"/>
              <a:buNone/>
              <a:tabLst/>
              <a:defRPr/>
            </a:pPr>
            <a:r>
              <a:rPr kumimoji="0" lang="en-US" sz="2000" b="1" i="0" u="none" strike="noStrike" kern="1200" cap="none" spc="0" normalizeH="0" baseline="0" noProof="0" dirty="0" smtClean="0">
                <a:ln>
                  <a:noFill/>
                </a:ln>
                <a:solidFill>
                  <a:schemeClr val="accent6">
                    <a:lumMod val="75000"/>
                  </a:schemeClr>
                </a:solidFill>
                <a:effectLst/>
                <a:uLnTx/>
                <a:uFillTx/>
                <a:latin typeface="+mn-lt"/>
                <a:ea typeface="+mn-ea"/>
                <a:cs typeface="+mn-cs"/>
              </a:rPr>
              <a:t>Step 2</a:t>
            </a:r>
          </a:p>
          <a:p>
            <a:pPr marR="0" lvl="0" algn="l" defTabSz="914400" rtl="0" eaLnBrk="1" fontAlgn="auto" latinLnBrk="0" hangingPunct="1">
              <a:lnSpc>
                <a:spcPct val="100000"/>
              </a:lnSpc>
              <a:spcBef>
                <a:spcPts val="400"/>
              </a:spcBef>
              <a:spcAft>
                <a:spcPts val="0"/>
              </a:spcAft>
              <a:buClrTx/>
              <a:buSzTx/>
              <a:tabLst/>
              <a:defRPr/>
            </a:pPr>
            <a:r>
              <a:rPr kumimoji="0" lang="en-US" sz="1600" b="1"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Assure Purifying Cleanser + Toner</a:t>
            </a:r>
            <a:r>
              <a:rPr kumimoji="0" lang="en-US" sz="1600" b="0"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 – Take a small</a:t>
            </a:r>
            <a:r>
              <a:rPr kumimoji="0" lang="en-US" sz="1600" b="0" i="0" u="none" strike="noStrike" kern="1200" cap="none" spc="0" normalizeH="0" noProof="0" dirty="0" smtClean="0">
                <a:ln>
                  <a:noFill/>
                </a:ln>
                <a:solidFill>
                  <a:schemeClr val="tx1">
                    <a:lumMod val="65000"/>
                    <a:lumOff val="35000"/>
                  </a:schemeClr>
                </a:solidFill>
                <a:effectLst/>
                <a:uLnTx/>
                <a:uFillTx/>
                <a:latin typeface="+mn-lt"/>
                <a:ea typeface="+mn-ea"/>
                <a:cs typeface="+mn-cs"/>
              </a:rPr>
              <a:t> </a:t>
            </a:r>
            <a:r>
              <a:rPr kumimoji="0" lang="en-US" sz="1600" b="0"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amount onto your palm and add 2-3 drops of cold water. Massage on face and neck in upward circular motions for about 5 minutes. Wipe with wet towel and pat dry. </a:t>
            </a:r>
          </a:p>
        </p:txBody>
      </p:sp>
      <p:sp>
        <p:nvSpPr>
          <p:cNvPr id="11" name="Content Placeholder 2"/>
          <p:cNvSpPr txBox="1">
            <a:spLocks/>
          </p:cNvSpPr>
          <p:nvPr/>
        </p:nvSpPr>
        <p:spPr>
          <a:xfrm>
            <a:off x="6141720" y="1676400"/>
            <a:ext cx="2926080" cy="251460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20000"/>
              </a:lnSpc>
              <a:spcBef>
                <a:spcPts val="400"/>
              </a:spcBef>
              <a:spcAft>
                <a:spcPts val="0"/>
              </a:spcAft>
              <a:buClrTx/>
              <a:buSzTx/>
              <a:buFont typeface="Arial" pitchFamily="34" charset="0"/>
              <a:buNone/>
              <a:tabLst/>
              <a:defRPr/>
            </a:pPr>
            <a:r>
              <a:rPr kumimoji="0" lang="en-US" sz="2000" b="1" i="0" u="none" strike="noStrike" kern="1200" cap="none" spc="0" normalizeH="0" baseline="0" noProof="0" dirty="0" smtClean="0">
                <a:ln>
                  <a:noFill/>
                </a:ln>
                <a:solidFill>
                  <a:schemeClr val="accent6">
                    <a:lumMod val="75000"/>
                  </a:schemeClr>
                </a:solidFill>
                <a:effectLst/>
                <a:uLnTx/>
                <a:uFillTx/>
                <a:latin typeface="+mn-lt"/>
                <a:ea typeface="+mn-ea"/>
                <a:cs typeface="+mn-cs"/>
              </a:rPr>
              <a:t>Step 3</a:t>
            </a:r>
          </a:p>
          <a:p>
            <a:pPr marR="0" lvl="0" algn="l" defTabSz="914400" rtl="0" eaLnBrk="1" fontAlgn="auto" latinLnBrk="0" hangingPunct="1">
              <a:lnSpc>
                <a:spcPct val="100000"/>
              </a:lnSpc>
              <a:spcBef>
                <a:spcPts val="400"/>
              </a:spcBef>
              <a:spcAft>
                <a:spcPts val="0"/>
              </a:spcAft>
              <a:buClrTx/>
              <a:buSzTx/>
              <a:tabLst/>
              <a:defRPr/>
            </a:pPr>
            <a:r>
              <a:rPr kumimoji="0" lang="en-US" sz="1600" b="1"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Assure Exfoliating Scrub</a:t>
            </a:r>
            <a:r>
              <a:rPr kumimoji="0" lang="en-US" sz="1600" b="0"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 – Exfoliate away dead skin cells by</a:t>
            </a:r>
            <a:r>
              <a:rPr kumimoji="0" lang="en-US" sz="1600" b="0" i="0" u="none" strike="noStrike" kern="1200" cap="none" spc="0" normalizeH="0" noProof="0" dirty="0" smtClean="0">
                <a:ln>
                  <a:noFill/>
                </a:ln>
                <a:solidFill>
                  <a:schemeClr val="tx1">
                    <a:lumMod val="65000"/>
                    <a:lumOff val="35000"/>
                  </a:schemeClr>
                </a:solidFill>
                <a:effectLst/>
                <a:uLnTx/>
                <a:uFillTx/>
                <a:latin typeface="+mn-lt"/>
                <a:ea typeface="+mn-ea"/>
                <a:cs typeface="+mn-cs"/>
              </a:rPr>
              <a:t> m</a:t>
            </a:r>
            <a:r>
              <a:rPr kumimoji="0" lang="en-US" sz="1600" b="0"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assaging in upward and circular motions for 3-5 minutes especially around the nose, avoiding eye area. Clean with water or wet towel and pat dry.</a:t>
            </a:r>
          </a:p>
        </p:txBody>
      </p:sp>
      <p:sp>
        <p:nvSpPr>
          <p:cNvPr id="12" name="Content Placeholder 2"/>
          <p:cNvSpPr txBox="1">
            <a:spLocks/>
          </p:cNvSpPr>
          <p:nvPr/>
        </p:nvSpPr>
        <p:spPr>
          <a:xfrm>
            <a:off x="152400" y="4114800"/>
            <a:ext cx="3048000" cy="236220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20000"/>
              </a:lnSpc>
              <a:spcBef>
                <a:spcPts val="400"/>
              </a:spcBef>
              <a:spcAft>
                <a:spcPts val="0"/>
              </a:spcAft>
              <a:buClrTx/>
              <a:buSzTx/>
              <a:buFont typeface="Arial" pitchFamily="34" charset="0"/>
              <a:buNone/>
              <a:tabLst/>
              <a:defRPr/>
            </a:pPr>
            <a:r>
              <a:rPr kumimoji="0" lang="en-US" sz="2000" b="1" i="0" u="none" strike="noStrike" kern="1200" cap="none" spc="0" normalizeH="0" baseline="0" noProof="0" dirty="0" smtClean="0">
                <a:ln>
                  <a:noFill/>
                </a:ln>
                <a:solidFill>
                  <a:schemeClr val="accent6">
                    <a:lumMod val="75000"/>
                  </a:schemeClr>
                </a:solidFill>
                <a:effectLst/>
                <a:uLnTx/>
                <a:uFillTx/>
                <a:latin typeface="+mn-lt"/>
                <a:ea typeface="+mn-ea"/>
                <a:cs typeface="+mn-cs"/>
              </a:rPr>
              <a:t>Step 4</a:t>
            </a:r>
          </a:p>
          <a:p>
            <a:pPr marR="0" lvl="0" algn="l" defTabSz="914400" rtl="0" eaLnBrk="1" fontAlgn="auto" latinLnBrk="0" hangingPunct="1">
              <a:lnSpc>
                <a:spcPct val="100000"/>
              </a:lnSpc>
              <a:spcBef>
                <a:spcPts val="400"/>
              </a:spcBef>
              <a:spcAft>
                <a:spcPts val="0"/>
              </a:spcAft>
              <a:buClrTx/>
              <a:buSzTx/>
              <a:tabLst/>
              <a:defRPr/>
            </a:pPr>
            <a:r>
              <a:rPr kumimoji="0" lang="en-US" sz="1600" b="1"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Assure Facial Massage Cream</a:t>
            </a:r>
            <a:r>
              <a:rPr kumimoji="0" lang="en-US" sz="1600" b="0"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 - Massage a small amount over face and neck in upward circular motion for 10 minutes. Top up with small amount of cold water to continue massage. Wipe with wet towel and pat dry.</a:t>
            </a:r>
          </a:p>
        </p:txBody>
      </p:sp>
      <p:sp>
        <p:nvSpPr>
          <p:cNvPr id="13" name="Content Placeholder 2"/>
          <p:cNvSpPr txBox="1">
            <a:spLocks/>
          </p:cNvSpPr>
          <p:nvPr/>
        </p:nvSpPr>
        <p:spPr>
          <a:xfrm>
            <a:off x="3276600" y="4191000"/>
            <a:ext cx="2743200" cy="220980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20000"/>
              </a:lnSpc>
              <a:spcBef>
                <a:spcPts val="400"/>
              </a:spcBef>
              <a:spcAft>
                <a:spcPts val="0"/>
              </a:spcAft>
              <a:buClrTx/>
              <a:buSzTx/>
              <a:buFont typeface="Arial" pitchFamily="34" charset="0"/>
              <a:buNone/>
              <a:tabLst/>
              <a:defRPr/>
            </a:pPr>
            <a:r>
              <a:rPr kumimoji="0" lang="en-US" sz="2000" b="1" i="0" u="none" strike="noStrike" kern="1200" cap="none" spc="0" normalizeH="0" baseline="0" noProof="0" dirty="0" smtClean="0">
                <a:ln>
                  <a:noFill/>
                </a:ln>
                <a:solidFill>
                  <a:schemeClr val="accent6">
                    <a:lumMod val="75000"/>
                  </a:schemeClr>
                </a:solidFill>
                <a:effectLst/>
                <a:uLnTx/>
                <a:uFillTx/>
                <a:latin typeface="+mn-lt"/>
                <a:ea typeface="+mn-ea"/>
                <a:cs typeface="+mn-cs"/>
              </a:rPr>
              <a:t>Step 5</a:t>
            </a:r>
          </a:p>
          <a:p>
            <a:pPr marR="0" lvl="0" algn="l" defTabSz="914400" rtl="0" eaLnBrk="1" fontAlgn="auto" latinLnBrk="0" hangingPunct="1">
              <a:lnSpc>
                <a:spcPct val="100000"/>
              </a:lnSpc>
              <a:spcBef>
                <a:spcPts val="400"/>
              </a:spcBef>
              <a:spcAft>
                <a:spcPts val="0"/>
              </a:spcAft>
              <a:buClrTx/>
              <a:buSzTx/>
              <a:tabLst/>
              <a:defRPr/>
            </a:pPr>
            <a:r>
              <a:rPr kumimoji="0" lang="en-US" sz="1600" b="1"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Assure Instant Glow Face Pack </a:t>
            </a:r>
            <a:r>
              <a:rPr kumimoji="0" lang="en-US" sz="1600" b="0"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Take a generous amount and apply a thick layer on the face and neck leaving the area around the eyes. Leave for 15 min. and wipe with wet towel  and pat dry.</a:t>
            </a:r>
          </a:p>
        </p:txBody>
      </p:sp>
      <p:sp>
        <p:nvSpPr>
          <p:cNvPr id="14" name="Content Placeholder 2"/>
          <p:cNvSpPr txBox="1">
            <a:spLocks/>
          </p:cNvSpPr>
          <p:nvPr/>
        </p:nvSpPr>
        <p:spPr>
          <a:xfrm>
            <a:off x="6141720" y="4191000"/>
            <a:ext cx="2926080" cy="220980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20000"/>
              </a:lnSpc>
              <a:spcBef>
                <a:spcPts val="400"/>
              </a:spcBef>
              <a:spcAft>
                <a:spcPts val="0"/>
              </a:spcAft>
              <a:buClrTx/>
              <a:buSzTx/>
              <a:buFont typeface="Arial" pitchFamily="34" charset="0"/>
              <a:buNone/>
              <a:tabLst/>
              <a:defRPr/>
            </a:pPr>
            <a:r>
              <a:rPr kumimoji="0" lang="en-US" sz="2000" b="1" i="0" u="none" strike="noStrike" kern="1200" cap="none" spc="0" normalizeH="0" baseline="0" noProof="0" dirty="0" smtClean="0">
                <a:ln>
                  <a:noFill/>
                </a:ln>
                <a:solidFill>
                  <a:schemeClr val="accent6">
                    <a:lumMod val="75000"/>
                  </a:schemeClr>
                </a:solidFill>
                <a:effectLst/>
                <a:uLnTx/>
                <a:uFillTx/>
                <a:latin typeface="+mn-lt"/>
                <a:ea typeface="+mn-ea"/>
                <a:cs typeface="+mn-cs"/>
              </a:rPr>
              <a:t>Step 6</a:t>
            </a:r>
          </a:p>
          <a:p>
            <a:pPr marR="0" lvl="0" algn="l" defTabSz="914400" rtl="0" eaLnBrk="1" fontAlgn="auto" latinLnBrk="0" hangingPunct="1">
              <a:lnSpc>
                <a:spcPct val="100000"/>
              </a:lnSpc>
              <a:spcBef>
                <a:spcPts val="400"/>
              </a:spcBef>
              <a:spcAft>
                <a:spcPts val="0"/>
              </a:spcAft>
              <a:buClrTx/>
              <a:buSzTx/>
              <a:tabLst/>
              <a:defRPr/>
            </a:pPr>
            <a:r>
              <a:rPr kumimoji="0" lang="en-US" sz="1600" b="1"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Assure Anti-Ageing Night Cream / Assure Sun </a:t>
            </a:r>
            <a:r>
              <a:rPr kumimoji="0" lang="en-US" sz="1600" b="1" i="0" u="none" strike="noStrike" kern="1200" cap="none" spc="0" normalizeH="0" baseline="0" noProof="0" dirty="0" err="1" smtClean="0">
                <a:ln>
                  <a:noFill/>
                </a:ln>
                <a:solidFill>
                  <a:schemeClr val="tx1">
                    <a:lumMod val="65000"/>
                    <a:lumOff val="35000"/>
                  </a:schemeClr>
                </a:solidFill>
                <a:effectLst/>
                <a:uLnTx/>
                <a:uFillTx/>
                <a:latin typeface="+mn-lt"/>
                <a:ea typeface="+mn-ea"/>
                <a:cs typeface="+mn-cs"/>
              </a:rPr>
              <a:t>Defence</a:t>
            </a:r>
            <a:r>
              <a:rPr kumimoji="0" lang="en-US" sz="1600" b="1" i="0" u="none" strike="noStrike" kern="1200" cap="none" spc="0" normalizeH="0" noProof="0" dirty="0" smtClean="0">
                <a:ln>
                  <a:noFill/>
                </a:ln>
                <a:solidFill>
                  <a:schemeClr val="tx1">
                    <a:lumMod val="65000"/>
                    <a:lumOff val="35000"/>
                  </a:schemeClr>
                </a:solidFill>
                <a:effectLst/>
                <a:uLnTx/>
                <a:uFillTx/>
                <a:latin typeface="+mn-lt"/>
                <a:ea typeface="+mn-ea"/>
                <a:cs typeface="+mn-cs"/>
              </a:rPr>
              <a:t> SPF 30+</a:t>
            </a:r>
            <a:r>
              <a:rPr kumimoji="0" lang="en-US" sz="1600" b="1"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 or Assure Complete Fairness Cream</a:t>
            </a:r>
            <a:r>
              <a:rPr kumimoji="0" lang="en-US" sz="1600" b="0"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 – End the facial with a suitable day or night protection for the facial to stay longer</a:t>
            </a:r>
          </a:p>
          <a:p>
            <a:pPr marL="342900" marR="0" lvl="0" indent="-342900" algn="l" defTabSz="914400" rtl="0" eaLnBrk="1" fontAlgn="auto" latinLnBrk="0" hangingPunct="1">
              <a:lnSpc>
                <a:spcPct val="120000"/>
              </a:lnSpc>
              <a:spcBef>
                <a:spcPts val="0"/>
              </a:spcBef>
              <a:spcAft>
                <a:spcPts val="0"/>
              </a:spcAft>
              <a:buClrTx/>
              <a:buSzTx/>
              <a:buFont typeface="Arial" pitchFamily="34" charset="0"/>
              <a:buChar char="•"/>
              <a:tabLst/>
              <a:defRPr/>
            </a:pPr>
            <a:endParaRPr kumimoji="0" lang="en-US" sz="2000" b="0" i="0" u="none" strike="noStrike" kern="1200" cap="none" spc="0" normalizeH="0" baseline="0" noProof="0" dirty="0" smtClean="0">
              <a:ln>
                <a:noFill/>
              </a:ln>
              <a:solidFill>
                <a:schemeClr val="tx1">
                  <a:lumMod val="65000"/>
                  <a:lumOff val="35000"/>
                </a:schemeClr>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304800" y="304800"/>
            <a:ext cx="8839200" cy="2209800"/>
          </a:xfrm>
          <a:prstGeom prst="rect">
            <a:avLst/>
          </a:prstGeom>
        </p:spPr>
        <p:txBody>
          <a:bodyPr vert="horz" lIns="91440" tIns="45720" rIns="91440" bIns="45720" rtlCol="0" anchor="ctr">
            <a:normAutofit fontScale="97500"/>
          </a:bodyPr>
          <a:lstStyle/>
          <a:p>
            <a:pPr marL="0" marR="0" lvl="1" indent="0" algn="l" defTabSz="914400" rtl="0" eaLnBrk="1" fontAlgn="auto" latinLnBrk="0" hangingPunct="1">
              <a:lnSpc>
                <a:spcPct val="100000"/>
              </a:lnSpc>
              <a:spcBef>
                <a:spcPct val="0"/>
              </a:spcBef>
              <a:spcAft>
                <a:spcPts val="0"/>
              </a:spcAft>
              <a:buClrTx/>
              <a:buSzTx/>
              <a:buFontTx/>
              <a:buNone/>
              <a:tabLst/>
              <a:defRPr/>
            </a:pPr>
            <a:r>
              <a:rPr kumimoji="0" lang="en-US" sz="3300" b="1" i="0" u="none" strike="noStrike" kern="0" cap="none" spc="0" normalizeH="0" baseline="0" noProof="0" dirty="0" smtClean="0">
                <a:ln>
                  <a:noFill/>
                </a:ln>
                <a:solidFill>
                  <a:srgbClr val="E278A0"/>
                </a:solidFill>
                <a:effectLst/>
                <a:uLnTx/>
                <a:uFillTx/>
                <a:latin typeface="+mn-lt"/>
                <a:cs typeface="Times New Roman" pitchFamily="18" charset="0"/>
              </a:rPr>
              <a:t>New</a:t>
            </a:r>
            <a:r>
              <a:rPr kumimoji="0" lang="en-US" sz="6000" b="1" i="0" u="none" strike="noStrike" kern="0" cap="none" spc="0" normalizeH="0" baseline="0" noProof="0" dirty="0" smtClean="0">
                <a:ln>
                  <a:noFill/>
                </a:ln>
                <a:solidFill>
                  <a:srgbClr val="E278A0"/>
                </a:solidFill>
                <a:effectLst/>
                <a:uLnTx/>
                <a:uFillTx/>
                <a:latin typeface="Times New Roman" pitchFamily="18" charset="0"/>
                <a:cs typeface="Times New Roman" pitchFamily="18" charset="0"/>
              </a:rPr>
              <a:t/>
            </a:r>
            <a:br>
              <a:rPr kumimoji="0" lang="en-US" sz="6000" b="1" i="0" u="none" strike="noStrike" kern="0" cap="none" spc="0" normalizeH="0" baseline="0" noProof="0" dirty="0" smtClean="0">
                <a:ln>
                  <a:noFill/>
                </a:ln>
                <a:solidFill>
                  <a:srgbClr val="E278A0"/>
                </a:solidFill>
                <a:effectLst/>
                <a:uLnTx/>
                <a:uFillTx/>
                <a:latin typeface="Times New Roman" pitchFamily="18" charset="0"/>
                <a:cs typeface="Times New Roman" pitchFamily="18" charset="0"/>
              </a:rPr>
            </a:br>
            <a:r>
              <a:rPr kumimoji="0" lang="en-US" sz="3700" b="1" i="0" u="none" strike="noStrike" kern="0" cap="none" spc="0" normalizeH="0" baseline="0" noProof="0" dirty="0" smtClean="0">
                <a:ln>
                  <a:noFill/>
                </a:ln>
                <a:solidFill>
                  <a:srgbClr val="E278A0"/>
                </a:solidFill>
                <a:effectLst/>
                <a:uLnTx/>
                <a:uFillTx/>
                <a:latin typeface="Times New Roman" pitchFamily="18" charset="0"/>
                <a:cs typeface="Times New Roman" pitchFamily="18" charset="0"/>
              </a:rPr>
              <a:t>ASSURE </a:t>
            </a:r>
            <a:r>
              <a:rPr lang="en-US" sz="3700" b="1" kern="0" dirty="0" smtClean="0">
                <a:solidFill>
                  <a:srgbClr val="E278A0"/>
                </a:solidFill>
                <a:latin typeface="Times New Roman" pitchFamily="18" charset="0"/>
                <a:cs typeface="Times New Roman" pitchFamily="18" charset="0"/>
              </a:rPr>
              <a:t>BB CREAM </a:t>
            </a:r>
            <a:r>
              <a:rPr kumimoji="0" lang="en-US" sz="3700" b="1" i="0" u="none" strike="noStrike" kern="0" cap="none" spc="0" normalizeH="0" baseline="0" noProof="0" dirty="0" smtClean="0">
                <a:ln>
                  <a:noFill/>
                </a:ln>
                <a:solidFill>
                  <a:srgbClr val="E278A0"/>
                </a:solidFill>
                <a:effectLst/>
                <a:uLnTx/>
                <a:uFillTx/>
                <a:latin typeface="Times New Roman" pitchFamily="18" charset="0"/>
                <a:cs typeface="Times New Roman" pitchFamily="18" charset="0"/>
              </a:rPr>
              <a:t>SPF 30+</a:t>
            </a:r>
          </a:p>
          <a:p>
            <a:pPr marL="0" lvl="1">
              <a:spcBef>
                <a:spcPct val="0"/>
              </a:spcBef>
              <a:defRPr/>
            </a:pPr>
            <a:r>
              <a:rPr lang="en-US" sz="2500" kern="0" dirty="0" smtClean="0">
                <a:solidFill>
                  <a:schemeClr val="tx1">
                    <a:lumMod val="65000"/>
                    <a:lumOff val="35000"/>
                  </a:schemeClr>
                </a:solidFill>
                <a:cs typeface="Times New Roman" pitchFamily="18" charset="0"/>
              </a:rPr>
              <a:t>All-in-one skin </a:t>
            </a:r>
            <a:r>
              <a:rPr lang="en-US" sz="2500" kern="0" dirty="0" err="1" smtClean="0">
                <a:solidFill>
                  <a:schemeClr val="tx1">
                    <a:lumMod val="65000"/>
                    <a:lumOff val="35000"/>
                  </a:schemeClr>
                </a:solidFill>
                <a:cs typeface="Times New Roman" pitchFamily="18" charset="0"/>
              </a:rPr>
              <a:t>perfector</a:t>
            </a:r>
            <a:endParaRPr kumimoji="0" lang="en-US" sz="2500" b="1" i="0" u="none" strike="noStrike" kern="0" cap="none" spc="0" normalizeH="0" baseline="0" noProof="0" dirty="0" smtClean="0">
              <a:ln>
                <a:noFill/>
              </a:ln>
              <a:solidFill>
                <a:srgbClr val="E278A0"/>
              </a:solidFill>
              <a:effectLst/>
              <a:uLnTx/>
              <a:uFillTx/>
              <a:latin typeface="Times New Roman" pitchFamily="18" charset="0"/>
              <a:cs typeface="Times New Roman" pitchFamily="18" charset="0"/>
            </a:endParaRPr>
          </a:p>
          <a:p>
            <a:pPr marL="0" marR="0" lvl="1" indent="0" algn="l" defTabSz="914400" rtl="0" eaLnBrk="1" fontAlgn="auto" latinLnBrk="0" hangingPunct="1">
              <a:lnSpc>
                <a:spcPct val="100000"/>
              </a:lnSpc>
              <a:spcBef>
                <a:spcPct val="0"/>
              </a:spcBef>
              <a:spcAft>
                <a:spcPts val="0"/>
              </a:spcAft>
              <a:buClrTx/>
              <a:buSzTx/>
              <a:buFontTx/>
              <a:buNone/>
              <a:tabLst/>
              <a:defRPr/>
            </a:pPr>
            <a:endParaRPr kumimoji="0" lang="en-US" sz="4800" b="1" i="0" u="none" strike="noStrike" kern="0" cap="none" spc="0" normalizeH="0" baseline="0" noProof="0" dirty="0" smtClean="0">
              <a:ln>
                <a:noFill/>
              </a:ln>
              <a:solidFill>
                <a:srgbClr val="E278A0"/>
              </a:solidFill>
              <a:effectLst/>
              <a:uLnTx/>
              <a:uFillTx/>
              <a:latin typeface="Times New Roman" pitchFamily="18" charset="0"/>
              <a:cs typeface="Times New Roman" pitchFamily="18" charset="0"/>
            </a:endParaRPr>
          </a:p>
        </p:txBody>
      </p:sp>
      <p:pic>
        <p:nvPicPr>
          <p:cNvPr id="4" name="Picture 2" descr="E:\aditi E\vestige\presentations\product training\bb cream\bb cream_a.png"/>
          <p:cNvPicPr>
            <a:picLocks noChangeAspect="1" noChangeArrowheads="1"/>
          </p:cNvPicPr>
          <p:nvPr/>
        </p:nvPicPr>
        <p:blipFill>
          <a:blip r:embed="rId2" cstate="email"/>
          <a:srcRect r="5357"/>
          <a:stretch>
            <a:fillRect/>
          </a:stretch>
        </p:blipFill>
        <p:spPr bwMode="auto">
          <a:xfrm>
            <a:off x="1600200" y="2286000"/>
            <a:ext cx="3247925" cy="3971024"/>
          </a:xfrm>
          <a:prstGeom prst="rect">
            <a:avLst/>
          </a:prstGeom>
          <a:noFill/>
        </p:spPr>
      </p:pic>
      <p:pic>
        <p:nvPicPr>
          <p:cNvPr id="5" name="Picture 2" descr="\\SWAPNA\Desktop\Picture Gallery\Model Images\37354242_xxl.jpg"/>
          <p:cNvPicPr>
            <a:picLocks noChangeAspect="1" noChangeArrowheads="1"/>
          </p:cNvPicPr>
          <p:nvPr/>
        </p:nvPicPr>
        <p:blipFill>
          <a:blip r:embed="rId3" cstate="print"/>
          <a:srcRect b="12099"/>
          <a:stretch>
            <a:fillRect/>
          </a:stretch>
        </p:blipFill>
        <p:spPr bwMode="auto">
          <a:xfrm>
            <a:off x="5243945" y="1352512"/>
            <a:ext cx="3886199" cy="5124488"/>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066800" y="367145"/>
            <a:ext cx="7010400" cy="1143000"/>
          </a:xfrm>
          <a:prstGeom prst="roundRect">
            <a:avLst>
              <a:gd name="adj" fmla="val 27286"/>
            </a:avLst>
          </a:prstGeom>
          <a:ln>
            <a:no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3" name="Content Placeholder 2"/>
          <p:cNvSpPr>
            <a:spLocks noGrp="1"/>
          </p:cNvSpPr>
          <p:nvPr>
            <p:ph idx="1"/>
          </p:nvPr>
        </p:nvSpPr>
        <p:spPr>
          <a:xfrm>
            <a:off x="381000" y="1524000"/>
            <a:ext cx="6096000" cy="3886200"/>
          </a:xfrm>
        </p:spPr>
        <p:txBody>
          <a:bodyPr>
            <a:normAutofit fontScale="77500" lnSpcReduction="20000"/>
          </a:bodyPr>
          <a:lstStyle/>
          <a:p>
            <a:pPr marL="0" indent="0">
              <a:lnSpc>
                <a:spcPct val="120000"/>
              </a:lnSpc>
              <a:spcBef>
                <a:spcPts val="400"/>
              </a:spcBef>
              <a:buNone/>
            </a:pPr>
            <a:r>
              <a:rPr lang="en-US" sz="3100" b="1" dirty="0" smtClean="0">
                <a:solidFill>
                  <a:srgbClr val="E278A0"/>
                </a:solidFill>
              </a:rPr>
              <a:t>What is BB cream?</a:t>
            </a:r>
          </a:p>
          <a:p>
            <a:pPr>
              <a:lnSpc>
                <a:spcPct val="120000"/>
              </a:lnSpc>
              <a:spcBef>
                <a:spcPts val="400"/>
              </a:spcBef>
            </a:pPr>
            <a:r>
              <a:rPr lang="en-US" sz="2300" b="1" dirty="0" smtClean="0">
                <a:solidFill>
                  <a:srgbClr val="E278A0"/>
                </a:solidFill>
              </a:rPr>
              <a:t>BB</a:t>
            </a:r>
            <a:r>
              <a:rPr lang="en-US" sz="2300" dirty="0" smtClean="0"/>
              <a:t> </a:t>
            </a:r>
            <a:r>
              <a:rPr lang="en-US" sz="2300" dirty="0" smtClean="0">
                <a:solidFill>
                  <a:srgbClr val="595959"/>
                </a:solidFill>
              </a:rPr>
              <a:t>stands for </a:t>
            </a:r>
            <a:r>
              <a:rPr lang="en-US" sz="2300" b="1" dirty="0" smtClean="0">
                <a:solidFill>
                  <a:srgbClr val="E278A0"/>
                </a:solidFill>
              </a:rPr>
              <a:t>Beauty Balm </a:t>
            </a:r>
            <a:r>
              <a:rPr lang="en-US" sz="2300" dirty="0" smtClean="0">
                <a:solidFill>
                  <a:srgbClr val="595959"/>
                </a:solidFill>
              </a:rPr>
              <a:t>or</a:t>
            </a:r>
            <a:r>
              <a:rPr lang="en-US" sz="2300" b="1" dirty="0" smtClean="0"/>
              <a:t> </a:t>
            </a:r>
            <a:r>
              <a:rPr lang="en-US" sz="2300" b="1" dirty="0" smtClean="0">
                <a:solidFill>
                  <a:srgbClr val="E278A0"/>
                </a:solidFill>
              </a:rPr>
              <a:t>Beauty Benefit</a:t>
            </a:r>
            <a:r>
              <a:rPr lang="en-US" sz="2300" dirty="0" smtClean="0">
                <a:solidFill>
                  <a:srgbClr val="E278A0"/>
                </a:solidFill>
              </a:rPr>
              <a:t> </a:t>
            </a:r>
            <a:r>
              <a:rPr lang="en-US" sz="2300" dirty="0" smtClean="0">
                <a:solidFill>
                  <a:srgbClr val="595959"/>
                </a:solidFill>
              </a:rPr>
              <a:t>cream</a:t>
            </a:r>
          </a:p>
          <a:p>
            <a:pPr>
              <a:lnSpc>
                <a:spcPct val="120000"/>
              </a:lnSpc>
              <a:spcBef>
                <a:spcPts val="400"/>
              </a:spcBef>
            </a:pPr>
            <a:r>
              <a:rPr lang="en-US" sz="2300" dirty="0" smtClean="0">
                <a:solidFill>
                  <a:srgbClr val="595959"/>
                </a:solidFill>
              </a:rPr>
              <a:t>An all-in-one moisturizer that does the job of 6 other products</a:t>
            </a:r>
          </a:p>
          <a:p>
            <a:pPr marL="800100" lvl="1" indent="-342900">
              <a:lnSpc>
                <a:spcPct val="120000"/>
              </a:lnSpc>
              <a:spcBef>
                <a:spcPts val="400"/>
              </a:spcBef>
              <a:buFont typeface="+mj-lt"/>
              <a:buAutoNum type="arabicPeriod"/>
            </a:pPr>
            <a:r>
              <a:rPr lang="en-US" sz="1700" dirty="0" smtClean="0">
                <a:solidFill>
                  <a:srgbClr val="595959"/>
                </a:solidFill>
              </a:rPr>
              <a:t>Moisturizer 		</a:t>
            </a:r>
          </a:p>
          <a:p>
            <a:pPr marL="800100" lvl="1" indent="-342900">
              <a:lnSpc>
                <a:spcPct val="120000"/>
              </a:lnSpc>
              <a:spcBef>
                <a:spcPts val="400"/>
              </a:spcBef>
              <a:buFont typeface="+mj-lt"/>
              <a:buAutoNum type="arabicPeriod"/>
            </a:pPr>
            <a:r>
              <a:rPr lang="en-US" sz="1700" dirty="0" smtClean="0">
                <a:solidFill>
                  <a:srgbClr val="595959"/>
                </a:solidFill>
              </a:rPr>
              <a:t>Sunscreen </a:t>
            </a:r>
          </a:p>
          <a:p>
            <a:pPr marL="800100" lvl="1" indent="-342900">
              <a:lnSpc>
                <a:spcPct val="120000"/>
              </a:lnSpc>
              <a:spcBef>
                <a:spcPts val="400"/>
              </a:spcBef>
              <a:buFont typeface="+mj-lt"/>
              <a:buAutoNum type="arabicPeriod"/>
            </a:pPr>
            <a:r>
              <a:rPr lang="en-US" sz="1700" dirty="0" smtClean="0">
                <a:solidFill>
                  <a:srgbClr val="595959"/>
                </a:solidFill>
              </a:rPr>
              <a:t>Primer</a:t>
            </a:r>
          </a:p>
          <a:p>
            <a:pPr marL="800100" lvl="1" indent="-342900">
              <a:lnSpc>
                <a:spcPct val="120000"/>
              </a:lnSpc>
              <a:spcBef>
                <a:spcPts val="400"/>
              </a:spcBef>
              <a:buFont typeface="+mj-lt"/>
              <a:buAutoNum type="arabicPeriod"/>
            </a:pPr>
            <a:r>
              <a:rPr lang="en-US" sz="1700" dirty="0" err="1" smtClean="0">
                <a:solidFill>
                  <a:srgbClr val="595959"/>
                </a:solidFill>
              </a:rPr>
              <a:t>Concealer</a:t>
            </a:r>
            <a:endParaRPr lang="en-US" sz="1700" dirty="0" smtClean="0">
              <a:solidFill>
                <a:srgbClr val="595959"/>
              </a:solidFill>
            </a:endParaRPr>
          </a:p>
          <a:p>
            <a:pPr marL="800100" lvl="1" indent="-342900">
              <a:lnSpc>
                <a:spcPct val="120000"/>
              </a:lnSpc>
              <a:spcBef>
                <a:spcPts val="400"/>
              </a:spcBef>
              <a:buFont typeface="+mj-lt"/>
              <a:buAutoNum type="arabicPeriod"/>
            </a:pPr>
            <a:r>
              <a:rPr lang="en-US" sz="1700" dirty="0" smtClean="0">
                <a:solidFill>
                  <a:srgbClr val="595959"/>
                </a:solidFill>
              </a:rPr>
              <a:t>Foundation</a:t>
            </a:r>
          </a:p>
          <a:p>
            <a:pPr marL="800100" lvl="1" indent="-342900">
              <a:lnSpc>
                <a:spcPct val="120000"/>
              </a:lnSpc>
              <a:spcBef>
                <a:spcPts val="400"/>
              </a:spcBef>
              <a:buFont typeface="+mj-lt"/>
              <a:buAutoNum type="arabicPeriod"/>
            </a:pPr>
            <a:r>
              <a:rPr lang="en-US" sz="1700" dirty="0" smtClean="0">
                <a:solidFill>
                  <a:srgbClr val="595959"/>
                </a:solidFill>
              </a:rPr>
              <a:t>Skin treatment</a:t>
            </a:r>
          </a:p>
          <a:p>
            <a:pPr>
              <a:lnSpc>
                <a:spcPct val="120000"/>
              </a:lnSpc>
              <a:spcBef>
                <a:spcPts val="400"/>
              </a:spcBef>
            </a:pPr>
            <a:r>
              <a:rPr lang="en-US" sz="2300" dirty="0" smtClean="0">
                <a:solidFill>
                  <a:srgbClr val="595959"/>
                </a:solidFill>
              </a:rPr>
              <a:t>It combines skincare with minerals to even skin tone, illuminate, cover imperfections, with hydration and SPF protection, giving a natural look in just one step</a:t>
            </a:r>
          </a:p>
        </p:txBody>
      </p:sp>
      <p:sp>
        <p:nvSpPr>
          <p:cNvPr id="6" name="Title 1"/>
          <p:cNvSpPr txBox="1">
            <a:spLocks/>
          </p:cNvSpPr>
          <p:nvPr/>
        </p:nvSpPr>
        <p:spPr>
          <a:xfrm>
            <a:off x="342900" y="228600"/>
            <a:ext cx="8458200" cy="1447800"/>
          </a:xfrm>
          <a:prstGeom prst="rect">
            <a:avLst/>
          </a:prstGeom>
        </p:spPr>
        <p:txBody>
          <a:bodyPr vert="horz" lIns="91440" tIns="45720" rIns="91440" bIns="45720" rtlCol="0" anchor="ctr">
            <a:noAutofit/>
          </a:bodyPr>
          <a:lstStyle/>
          <a:p>
            <a:pPr lvl="0" algn="ctr">
              <a:spcBef>
                <a:spcPct val="0"/>
              </a:spcBef>
              <a:defRPr/>
            </a:pPr>
            <a:r>
              <a:rPr kumimoji="0" lang="en-US" sz="4000" b="1" i="0" u="none" strike="noStrike" kern="1200" cap="none" spc="0" normalizeH="0" baseline="0" noProof="0" dirty="0" smtClean="0">
                <a:ln>
                  <a:noFill/>
                </a:ln>
                <a:solidFill>
                  <a:srgbClr val="E278A0"/>
                </a:solidFill>
                <a:effectLst/>
                <a:uLnTx/>
                <a:uFillTx/>
                <a:latin typeface="Times New Roman" pitchFamily="18" charset="0"/>
                <a:ea typeface="+mj-ea"/>
                <a:cs typeface="Times New Roman" pitchFamily="18" charset="0"/>
              </a:rPr>
              <a:t>Assure </a:t>
            </a:r>
            <a:r>
              <a:rPr lang="en-US" sz="4000" b="1" dirty="0" smtClean="0">
                <a:solidFill>
                  <a:srgbClr val="E278A0"/>
                </a:solidFill>
                <a:latin typeface="Times New Roman" pitchFamily="18" charset="0"/>
                <a:cs typeface="Times New Roman" pitchFamily="18" charset="0"/>
              </a:rPr>
              <a:t>BB Cream SPF 30+</a:t>
            </a:r>
          </a:p>
          <a:p>
            <a:pPr marL="0" lvl="1" algn="ctr">
              <a:spcBef>
                <a:spcPct val="0"/>
              </a:spcBef>
              <a:defRPr/>
            </a:pPr>
            <a:r>
              <a:rPr lang="en-US" sz="2000" kern="0" dirty="0" smtClean="0">
                <a:solidFill>
                  <a:schemeClr val="tx1">
                    <a:lumMod val="65000"/>
                    <a:lumOff val="35000"/>
                  </a:schemeClr>
                </a:solidFill>
                <a:cs typeface="Times New Roman" pitchFamily="18" charset="0"/>
              </a:rPr>
              <a:t>All-in-one skin </a:t>
            </a:r>
            <a:r>
              <a:rPr lang="en-US" sz="2000" kern="0" dirty="0" err="1" smtClean="0">
                <a:solidFill>
                  <a:schemeClr val="tx1">
                    <a:lumMod val="65000"/>
                    <a:lumOff val="35000"/>
                  </a:schemeClr>
                </a:solidFill>
                <a:cs typeface="Times New Roman" pitchFamily="18" charset="0"/>
              </a:rPr>
              <a:t>perfector</a:t>
            </a:r>
            <a:endParaRPr lang="en-US" sz="3600" b="1" kern="0" dirty="0" smtClean="0">
              <a:solidFill>
                <a:srgbClr val="E278A0"/>
              </a:solidFill>
              <a:latin typeface="Times New Roman" pitchFamily="18" charset="0"/>
              <a:cs typeface="Times New Roman" pitchFamily="18" charset="0"/>
            </a:endParaRPr>
          </a:p>
        </p:txBody>
      </p:sp>
      <p:sp>
        <p:nvSpPr>
          <p:cNvPr id="5" name="Content Placeholder 2"/>
          <p:cNvSpPr txBox="1">
            <a:spLocks/>
          </p:cNvSpPr>
          <p:nvPr/>
        </p:nvSpPr>
        <p:spPr>
          <a:xfrm>
            <a:off x="381000" y="5334000"/>
            <a:ext cx="8686800" cy="1066800"/>
          </a:xfrm>
          <a:prstGeom prst="rect">
            <a:avLst/>
          </a:prstGeom>
        </p:spPr>
        <p:txBody>
          <a:bodyPr vert="horz" lIns="91440" tIns="45720" rIns="91440" bIns="45720" rtlCol="0">
            <a:normAutofit fontScale="92500" lnSpcReduction="20000"/>
          </a:bodyPr>
          <a:lstStyle/>
          <a:p>
            <a:pPr marL="342900" marR="0" lvl="0" indent="-342900" algn="l" defTabSz="914400" rtl="0" eaLnBrk="1" fontAlgn="auto" latinLnBrk="0" hangingPunct="1">
              <a:lnSpc>
                <a:spcPct val="120000"/>
              </a:lnSpc>
              <a:spcBef>
                <a:spcPts val="400"/>
              </a:spcBef>
              <a:spcAft>
                <a:spcPts val="0"/>
              </a:spcAft>
              <a:buClrTx/>
              <a:buSzTx/>
              <a:buFont typeface="Arial" pitchFamily="34" charset="0"/>
              <a:buNone/>
              <a:tabLst/>
              <a:defRPr/>
            </a:pPr>
            <a:r>
              <a:rPr kumimoji="0" lang="en-US" sz="2400" b="1" i="0" u="none" strike="noStrike" kern="1200" cap="none" spc="0" normalizeH="0" baseline="0" noProof="0" dirty="0" smtClean="0">
                <a:ln>
                  <a:noFill/>
                </a:ln>
                <a:solidFill>
                  <a:srgbClr val="E278A0"/>
                </a:solidFill>
                <a:effectLst/>
                <a:uLnTx/>
                <a:uFillTx/>
                <a:latin typeface="+mn-lt"/>
                <a:ea typeface="+mn-ea"/>
                <a:cs typeface="+mn-cs"/>
              </a:rPr>
              <a:t>Product</a:t>
            </a:r>
            <a:endParaRPr kumimoji="0" lang="en-US" sz="2400" b="0" i="0" u="none" strike="noStrike" kern="1200" cap="none" spc="0" normalizeH="0" baseline="0" noProof="0" dirty="0" smtClean="0">
              <a:ln>
                <a:noFill/>
              </a:ln>
              <a:solidFill>
                <a:srgbClr val="E278A0"/>
              </a:solidFill>
              <a:effectLst/>
              <a:uLnTx/>
              <a:uFillTx/>
              <a:latin typeface="+mn-lt"/>
              <a:ea typeface="+mn-ea"/>
              <a:cs typeface="+mn-cs"/>
            </a:endParaRPr>
          </a:p>
          <a:p>
            <a:pPr marR="0" lvl="0" algn="l" defTabSz="914400" rtl="0" eaLnBrk="1" fontAlgn="auto" latinLnBrk="0" hangingPunct="1">
              <a:lnSpc>
                <a:spcPct val="120000"/>
              </a:lnSpc>
              <a:spcBef>
                <a:spcPts val="400"/>
              </a:spcBef>
              <a:spcAft>
                <a:spcPts val="0"/>
              </a:spcAft>
              <a:buClrTx/>
              <a:buSzTx/>
              <a:tabLst/>
              <a:defRPr/>
            </a:pPr>
            <a:r>
              <a:rPr kumimoji="0" lang="en-US" sz="1900" b="0"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A tainted</a:t>
            </a:r>
            <a:r>
              <a:rPr kumimoji="0" lang="en-US" sz="1900" b="0" i="0" u="none" strike="noStrike" kern="1200" cap="none" spc="0" normalizeH="0" noProof="0" dirty="0" smtClean="0">
                <a:ln>
                  <a:noFill/>
                </a:ln>
                <a:solidFill>
                  <a:schemeClr val="tx1">
                    <a:lumMod val="65000"/>
                    <a:lumOff val="35000"/>
                  </a:schemeClr>
                </a:solidFill>
                <a:effectLst/>
                <a:uLnTx/>
                <a:uFillTx/>
                <a:latin typeface="+mn-lt"/>
                <a:ea typeface="+mn-ea"/>
                <a:cs typeface="+mn-cs"/>
              </a:rPr>
              <a:t> moisturizer with anti-ageing, fairness and sunscreen benefits. Blends perfectly with all skin types and tones giving it a natural and flawless look</a:t>
            </a:r>
            <a:endParaRPr kumimoji="0" lang="en-US" sz="1900" b="0" i="0" u="none" strike="noStrike" kern="1200" cap="none" spc="0" normalizeH="0" baseline="0" noProof="0" dirty="0" smtClean="0">
              <a:ln>
                <a:noFill/>
              </a:ln>
              <a:solidFill>
                <a:schemeClr val="tx1">
                  <a:lumMod val="65000"/>
                  <a:lumOff val="35000"/>
                </a:schemeClr>
              </a:solidFill>
              <a:effectLst/>
              <a:uLnTx/>
              <a:uFillTx/>
              <a:latin typeface="+mn-lt"/>
              <a:ea typeface="+mn-ea"/>
              <a:cs typeface="+mn-cs"/>
            </a:endParaRPr>
          </a:p>
        </p:txBody>
      </p:sp>
      <p:pic>
        <p:nvPicPr>
          <p:cNvPr id="9" name="Picture 2" descr="\\SWAPNA\Desktop\Picture Gallery\Model Images\25864950_xxl.jpg"/>
          <p:cNvPicPr>
            <a:picLocks noChangeAspect="1" noChangeArrowheads="1"/>
          </p:cNvPicPr>
          <p:nvPr/>
        </p:nvPicPr>
        <p:blipFill>
          <a:blip r:embed="rId3" cstate="email"/>
          <a:srcRect l="14526" t="1614" r="12845"/>
          <a:stretch>
            <a:fillRect/>
          </a:stretch>
        </p:blipFill>
        <p:spPr bwMode="auto">
          <a:xfrm>
            <a:off x="6165012" y="1603375"/>
            <a:ext cx="2978988" cy="4035425"/>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381000" y="1676400"/>
            <a:ext cx="6858000" cy="4648200"/>
          </a:xfrm>
          <a:prstGeom prst="rect">
            <a:avLst/>
          </a:prstGeom>
        </p:spPr>
        <p:txBody>
          <a:bodyPr vert="horz" lIns="91440" tIns="45720" rIns="91440" bIns="45720" rtlCol="0">
            <a:normAutofit fontScale="85000" lnSpcReduction="20000"/>
          </a:bodyPr>
          <a:lstStyle/>
          <a:p>
            <a:pPr marL="342900" marR="0" lvl="0" indent="-342900" algn="l" defTabSz="914400" rtl="0" eaLnBrk="1" fontAlgn="auto" latinLnBrk="0" hangingPunct="1">
              <a:lnSpc>
                <a:spcPct val="120000"/>
              </a:lnSpc>
              <a:spcBef>
                <a:spcPts val="400"/>
              </a:spcBef>
              <a:buClrTx/>
              <a:buSzTx/>
              <a:buFont typeface="Arial" pitchFamily="34" charset="0"/>
              <a:buNone/>
              <a:tabLst/>
              <a:defRPr/>
            </a:pPr>
            <a:r>
              <a:rPr kumimoji="0" lang="en-US" sz="2600" b="1" i="0" u="none" strike="noStrike" kern="1200" cap="none" spc="0" normalizeH="0" baseline="0" noProof="0" dirty="0" smtClean="0">
                <a:ln>
                  <a:noFill/>
                </a:ln>
                <a:solidFill>
                  <a:srgbClr val="E278A0"/>
                </a:solidFill>
                <a:effectLst/>
                <a:uLnTx/>
                <a:uFillTx/>
                <a:latin typeface="+mn-lt"/>
                <a:ea typeface="+mn-ea"/>
                <a:cs typeface="+mn-cs"/>
              </a:rPr>
              <a:t>Performance</a:t>
            </a:r>
            <a:r>
              <a:rPr kumimoji="0" lang="en-US" sz="2600" b="1" i="0" u="none" strike="noStrike" kern="1200" cap="none" spc="0" normalizeH="0" noProof="0" dirty="0" smtClean="0">
                <a:ln>
                  <a:noFill/>
                </a:ln>
                <a:solidFill>
                  <a:srgbClr val="E278A0"/>
                </a:solidFill>
                <a:effectLst/>
                <a:uLnTx/>
                <a:uFillTx/>
                <a:latin typeface="+mn-lt"/>
                <a:ea typeface="+mn-ea"/>
                <a:cs typeface="+mn-cs"/>
              </a:rPr>
              <a:t> </a:t>
            </a:r>
            <a:r>
              <a:rPr kumimoji="0" lang="en-US" sz="1600" b="1" i="0" u="none" strike="noStrike" kern="1200" cap="none" spc="0" normalizeH="0" baseline="0" noProof="0" dirty="0" smtClean="0">
                <a:ln>
                  <a:noFill/>
                </a:ln>
                <a:solidFill>
                  <a:srgbClr val="595959"/>
                </a:solidFill>
                <a:effectLst/>
                <a:uLnTx/>
                <a:uFillTx/>
                <a:latin typeface="+mn-lt"/>
                <a:ea typeface="+mn-ea"/>
                <a:cs typeface="+mn-cs"/>
              </a:rPr>
              <a:t>(Key ingredients)</a:t>
            </a:r>
          </a:p>
          <a:p>
            <a:pPr marL="342900" indent="-342900">
              <a:lnSpc>
                <a:spcPct val="120000"/>
              </a:lnSpc>
              <a:spcBef>
                <a:spcPts val="400"/>
              </a:spcBef>
              <a:buFont typeface="Arial" pitchFamily="34" charset="0"/>
              <a:buChar char="•"/>
              <a:defRPr/>
            </a:pPr>
            <a:r>
              <a:rPr lang="en-US" sz="1900" b="1" dirty="0" err="1" smtClean="0">
                <a:solidFill>
                  <a:srgbClr val="595959"/>
                </a:solidFill>
              </a:rPr>
              <a:t>Niacinamide</a:t>
            </a:r>
            <a:r>
              <a:rPr lang="en-US" sz="1900" b="1" dirty="0" smtClean="0">
                <a:solidFill>
                  <a:srgbClr val="595959"/>
                </a:solidFill>
              </a:rPr>
              <a:t> or Vitamin B3: </a:t>
            </a:r>
            <a:r>
              <a:rPr lang="en-US" sz="1900" dirty="0" smtClean="0">
                <a:solidFill>
                  <a:srgbClr val="595959"/>
                </a:solidFill>
              </a:rPr>
              <a:t>Provides long lasting hydration, anti-ageing and skin lightening benefits</a:t>
            </a:r>
            <a:endParaRPr lang="en-US" sz="1900" b="1" dirty="0" smtClean="0">
              <a:solidFill>
                <a:srgbClr val="595959"/>
              </a:solidFill>
            </a:endParaRPr>
          </a:p>
          <a:p>
            <a:pPr marL="342900" indent="-342900">
              <a:lnSpc>
                <a:spcPct val="120000"/>
              </a:lnSpc>
              <a:spcBef>
                <a:spcPts val="400"/>
              </a:spcBef>
              <a:buFont typeface="Arial" pitchFamily="34" charset="0"/>
              <a:buChar char="•"/>
              <a:defRPr/>
            </a:pPr>
            <a:r>
              <a:rPr lang="en-US" sz="1900" b="1" dirty="0" smtClean="0">
                <a:solidFill>
                  <a:srgbClr val="595959"/>
                </a:solidFill>
              </a:rPr>
              <a:t>Potent </a:t>
            </a:r>
            <a:r>
              <a:rPr lang="en-US" sz="1900" b="1" dirty="0" err="1" smtClean="0">
                <a:solidFill>
                  <a:srgbClr val="595959"/>
                </a:solidFill>
              </a:rPr>
              <a:t>Sunblock</a:t>
            </a:r>
            <a:r>
              <a:rPr lang="en-US" sz="1900" b="1" dirty="0" smtClean="0">
                <a:solidFill>
                  <a:srgbClr val="595959"/>
                </a:solidFill>
              </a:rPr>
              <a:t>: </a:t>
            </a:r>
            <a:r>
              <a:rPr lang="en-US" sz="1900" dirty="0" smtClean="0">
                <a:solidFill>
                  <a:srgbClr val="595959"/>
                </a:solidFill>
              </a:rPr>
              <a:t> With broad spectrum sunscreens protects the skin from both UVA and UVB rays of the sun</a:t>
            </a:r>
          </a:p>
          <a:p>
            <a:pPr marL="342900" indent="-342900">
              <a:lnSpc>
                <a:spcPct val="120000"/>
              </a:lnSpc>
              <a:spcBef>
                <a:spcPts val="400"/>
              </a:spcBef>
              <a:buFont typeface="Arial" pitchFamily="34" charset="0"/>
              <a:buChar char="•"/>
              <a:defRPr/>
            </a:pPr>
            <a:r>
              <a:rPr lang="en-US" sz="1900" b="1" dirty="0" smtClean="0">
                <a:solidFill>
                  <a:srgbClr val="595959"/>
                </a:solidFill>
              </a:rPr>
              <a:t>Treated Pigments</a:t>
            </a:r>
            <a:r>
              <a:rPr lang="en-US" sz="1900" dirty="0" smtClean="0">
                <a:solidFill>
                  <a:srgbClr val="595959"/>
                </a:solidFill>
              </a:rPr>
              <a:t>: Provides long lasting effect that makes it waterproof, sweat proof and long lasting</a:t>
            </a:r>
          </a:p>
          <a:p>
            <a:pPr marL="342900" indent="-342900">
              <a:lnSpc>
                <a:spcPct val="120000"/>
              </a:lnSpc>
              <a:spcBef>
                <a:spcPts val="400"/>
              </a:spcBef>
              <a:buFont typeface="Arial" pitchFamily="34" charset="0"/>
              <a:buChar char="•"/>
              <a:defRPr/>
            </a:pPr>
            <a:endParaRPr lang="en-US" sz="1600" dirty="0" smtClean="0">
              <a:solidFill>
                <a:srgbClr val="595959"/>
              </a:solidFill>
            </a:endParaRPr>
          </a:p>
          <a:p>
            <a:pPr>
              <a:lnSpc>
                <a:spcPct val="110000"/>
              </a:lnSpc>
              <a:spcBef>
                <a:spcPts val="400"/>
              </a:spcBef>
              <a:buNone/>
            </a:pPr>
            <a:r>
              <a:rPr lang="en-US" sz="2600" b="1" dirty="0" smtClean="0">
                <a:solidFill>
                  <a:srgbClr val="E278A0"/>
                </a:solidFill>
              </a:rPr>
              <a:t>Benefits</a:t>
            </a:r>
            <a:endParaRPr lang="en-US" sz="2600" dirty="0" smtClean="0">
              <a:solidFill>
                <a:srgbClr val="E278A0"/>
              </a:solidFill>
            </a:endParaRPr>
          </a:p>
          <a:p>
            <a:pPr>
              <a:lnSpc>
                <a:spcPct val="120000"/>
              </a:lnSpc>
            </a:pPr>
            <a:r>
              <a:rPr lang="en-US" sz="2100" b="1" dirty="0" smtClean="0">
                <a:solidFill>
                  <a:srgbClr val="595959"/>
                </a:solidFill>
              </a:rPr>
              <a:t>6 results in just one swipe</a:t>
            </a:r>
            <a:endParaRPr lang="en-US" sz="2100" dirty="0" smtClean="0">
              <a:solidFill>
                <a:srgbClr val="595959"/>
              </a:solidFill>
            </a:endParaRPr>
          </a:p>
          <a:p>
            <a:pPr marL="731520" lvl="2" indent="-274320">
              <a:lnSpc>
                <a:spcPct val="120000"/>
              </a:lnSpc>
              <a:buFont typeface="Arial" pitchFamily="34" charset="0"/>
              <a:buChar char="•"/>
            </a:pPr>
            <a:r>
              <a:rPr lang="en-US" sz="2100" dirty="0" smtClean="0">
                <a:solidFill>
                  <a:srgbClr val="595959"/>
                </a:solidFill>
              </a:rPr>
              <a:t>Brightens complexion</a:t>
            </a:r>
          </a:p>
          <a:p>
            <a:pPr marL="731520" lvl="2" indent="-274320">
              <a:lnSpc>
                <a:spcPct val="120000"/>
              </a:lnSpc>
              <a:buFont typeface="Arial" pitchFamily="34" charset="0"/>
              <a:buChar char="•"/>
            </a:pPr>
            <a:r>
              <a:rPr lang="en-US" sz="2100" dirty="0" smtClean="0">
                <a:solidFill>
                  <a:srgbClr val="595959"/>
                </a:solidFill>
              </a:rPr>
              <a:t>Evens skin tone</a:t>
            </a:r>
          </a:p>
          <a:p>
            <a:pPr marL="731520" lvl="2" indent="-274320">
              <a:lnSpc>
                <a:spcPct val="120000"/>
              </a:lnSpc>
              <a:buFont typeface="Arial" pitchFamily="34" charset="0"/>
              <a:buChar char="•"/>
            </a:pPr>
            <a:r>
              <a:rPr lang="en-US" sz="2100" dirty="0" smtClean="0">
                <a:solidFill>
                  <a:srgbClr val="595959"/>
                </a:solidFill>
              </a:rPr>
              <a:t>SPF 30+ and PA ++ protection</a:t>
            </a:r>
          </a:p>
          <a:p>
            <a:pPr marL="731520" lvl="2" indent="-274320">
              <a:lnSpc>
                <a:spcPct val="120000"/>
              </a:lnSpc>
              <a:buFont typeface="Arial" pitchFamily="34" charset="0"/>
              <a:buChar char="•"/>
            </a:pPr>
            <a:r>
              <a:rPr lang="en-US" sz="2100" dirty="0" smtClean="0">
                <a:solidFill>
                  <a:srgbClr val="595959"/>
                </a:solidFill>
              </a:rPr>
              <a:t>Instantly covers dark spots </a:t>
            </a:r>
          </a:p>
          <a:p>
            <a:pPr marL="731520" lvl="2" indent="-274320">
              <a:lnSpc>
                <a:spcPct val="120000"/>
              </a:lnSpc>
              <a:buFont typeface="Arial" pitchFamily="34" charset="0"/>
              <a:buChar char="•"/>
            </a:pPr>
            <a:r>
              <a:rPr lang="en-US" sz="2100" dirty="0" smtClean="0">
                <a:solidFill>
                  <a:srgbClr val="595959"/>
                </a:solidFill>
              </a:rPr>
              <a:t>Reduces appearance of fine lines</a:t>
            </a:r>
          </a:p>
          <a:p>
            <a:pPr marL="731520" lvl="2" indent="-274320">
              <a:lnSpc>
                <a:spcPct val="120000"/>
              </a:lnSpc>
              <a:buFont typeface="Arial" pitchFamily="34" charset="0"/>
              <a:buChar char="•"/>
            </a:pPr>
            <a:r>
              <a:rPr lang="en-US" sz="2100" dirty="0" smtClean="0">
                <a:solidFill>
                  <a:srgbClr val="595959"/>
                </a:solidFill>
              </a:rPr>
              <a:t>Luminous make-up finish</a:t>
            </a:r>
          </a:p>
          <a:p>
            <a:pPr marL="342900" indent="-342900">
              <a:lnSpc>
                <a:spcPct val="120000"/>
              </a:lnSpc>
              <a:spcBef>
                <a:spcPts val="400"/>
              </a:spcBef>
              <a:buFont typeface="Arial" pitchFamily="34" charset="0"/>
              <a:buChar char="•"/>
              <a:defRPr/>
            </a:pPr>
            <a:endParaRPr kumimoji="0" lang="en-US" sz="1600" b="0" i="0" u="none" strike="noStrike" kern="1200" cap="none" spc="0" normalizeH="0" baseline="0" noProof="0" dirty="0" smtClean="0">
              <a:ln>
                <a:noFill/>
              </a:ln>
              <a:solidFill>
                <a:srgbClr val="595959"/>
              </a:solidFill>
              <a:effectLst/>
              <a:uLnTx/>
              <a:uFillTx/>
              <a:latin typeface="+mn-lt"/>
              <a:ea typeface="+mn-ea"/>
              <a:cs typeface="+mn-cs"/>
            </a:endParaRPr>
          </a:p>
        </p:txBody>
      </p:sp>
      <p:sp>
        <p:nvSpPr>
          <p:cNvPr id="11" name="Rounded Rectangle 10"/>
          <p:cNvSpPr/>
          <p:nvPr/>
        </p:nvSpPr>
        <p:spPr>
          <a:xfrm>
            <a:off x="1066800" y="367145"/>
            <a:ext cx="7010400" cy="1143000"/>
          </a:xfrm>
          <a:prstGeom prst="roundRect">
            <a:avLst>
              <a:gd name="adj" fmla="val 27286"/>
            </a:avLst>
          </a:prstGeom>
          <a:ln>
            <a:no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12" name="Title 1"/>
          <p:cNvSpPr txBox="1">
            <a:spLocks/>
          </p:cNvSpPr>
          <p:nvPr/>
        </p:nvSpPr>
        <p:spPr>
          <a:xfrm>
            <a:off x="342900" y="228600"/>
            <a:ext cx="8458200" cy="1447800"/>
          </a:xfrm>
          <a:prstGeom prst="rect">
            <a:avLst/>
          </a:prstGeom>
        </p:spPr>
        <p:txBody>
          <a:bodyPr vert="horz" lIns="91440" tIns="45720" rIns="91440" bIns="45720" rtlCol="0" anchor="ctr">
            <a:noAutofit/>
          </a:bodyPr>
          <a:lstStyle/>
          <a:p>
            <a:pPr lvl="0" algn="ctr">
              <a:spcBef>
                <a:spcPct val="0"/>
              </a:spcBef>
              <a:defRPr/>
            </a:pPr>
            <a:r>
              <a:rPr kumimoji="0" lang="en-US" sz="4000" b="1" i="0" u="none" strike="noStrike" kern="1200" cap="none" spc="0" normalizeH="0" baseline="0" noProof="0" dirty="0" smtClean="0">
                <a:ln>
                  <a:noFill/>
                </a:ln>
                <a:solidFill>
                  <a:srgbClr val="E278A0"/>
                </a:solidFill>
                <a:effectLst/>
                <a:uLnTx/>
                <a:uFillTx/>
                <a:latin typeface="Times New Roman" pitchFamily="18" charset="0"/>
                <a:ea typeface="+mj-ea"/>
                <a:cs typeface="Times New Roman" pitchFamily="18" charset="0"/>
              </a:rPr>
              <a:t>Assure </a:t>
            </a:r>
            <a:r>
              <a:rPr lang="en-US" sz="4000" b="1" dirty="0" smtClean="0">
                <a:solidFill>
                  <a:srgbClr val="E278A0"/>
                </a:solidFill>
                <a:latin typeface="Times New Roman" pitchFamily="18" charset="0"/>
                <a:cs typeface="Times New Roman" pitchFamily="18" charset="0"/>
              </a:rPr>
              <a:t>BB Cream SPF 30+</a:t>
            </a:r>
          </a:p>
          <a:p>
            <a:pPr marL="0" lvl="1" algn="ctr">
              <a:spcBef>
                <a:spcPct val="0"/>
              </a:spcBef>
              <a:defRPr/>
            </a:pPr>
            <a:r>
              <a:rPr lang="en-US" sz="2000" kern="0" dirty="0" smtClean="0">
                <a:solidFill>
                  <a:schemeClr val="tx1">
                    <a:lumMod val="65000"/>
                    <a:lumOff val="35000"/>
                  </a:schemeClr>
                </a:solidFill>
                <a:cs typeface="Times New Roman" pitchFamily="18" charset="0"/>
              </a:rPr>
              <a:t>All-in-one skin </a:t>
            </a:r>
            <a:r>
              <a:rPr lang="en-US" sz="2000" kern="0" dirty="0" err="1" smtClean="0">
                <a:solidFill>
                  <a:schemeClr val="tx1">
                    <a:lumMod val="65000"/>
                    <a:lumOff val="35000"/>
                  </a:schemeClr>
                </a:solidFill>
                <a:cs typeface="Times New Roman" pitchFamily="18" charset="0"/>
              </a:rPr>
              <a:t>perfector</a:t>
            </a:r>
            <a:endParaRPr lang="en-US" sz="3600" b="1" kern="0" dirty="0" smtClean="0">
              <a:solidFill>
                <a:srgbClr val="E278A0"/>
              </a:solidFill>
              <a:latin typeface="Times New Roman" pitchFamily="18" charset="0"/>
              <a:cs typeface="Times New Roman" pitchFamily="18" charset="0"/>
            </a:endParaRPr>
          </a:p>
        </p:txBody>
      </p:sp>
      <p:pic>
        <p:nvPicPr>
          <p:cNvPr id="7" name="Picture 2" descr="D:\images\bb cream\Guy.jpg"/>
          <p:cNvPicPr>
            <a:picLocks noChangeAspect="1" noChangeArrowheads="1"/>
          </p:cNvPicPr>
          <p:nvPr/>
        </p:nvPicPr>
        <p:blipFill>
          <a:blip r:embed="rId3" cstate="print"/>
          <a:srcRect l="7037" t="5556" r="8630" b="42593"/>
          <a:stretch>
            <a:fillRect/>
          </a:stretch>
        </p:blipFill>
        <p:spPr bwMode="auto">
          <a:xfrm>
            <a:off x="7258050" y="1676400"/>
            <a:ext cx="1885950" cy="1600200"/>
          </a:xfrm>
          <a:prstGeom prst="hexagon">
            <a:avLst>
              <a:gd name="adj" fmla="val 28117"/>
              <a:gd name="vf" fmla="val 115470"/>
            </a:avLst>
          </a:prstGeom>
          <a:noFill/>
        </p:spPr>
      </p:pic>
      <p:pic>
        <p:nvPicPr>
          <p:cNvPr id="9" name="Picture 3" descr="\\SWAPNA\Desktop\Picture Gallery\Model Images\35534692_xxl.jpg"/>
          <p:cNvPicPr>
            <a:picLocks noChangeAspect="1" noChangeArrowheads="1"/>
          </p:cNvPicPr>
          <p:nvPr/>
        </p:nvPicPr>
        <p:blipFill>
          <a:blip r:embed="rId4" cstate="email"/>
          <a:srcRect l="30425" b="10526"/>
          <a:stretch>
            <a:fillRect/>
          </a:stretch>
        </p:blipFill>
        <p:spPr bwMode="auto">
          <a:xfrm>
            <a:off x="7120467" y="3352800"/>
            <a:ext cx="2023533" cy="1728216"/>
          </a:xfrm>
          <a:prstGeom prst="hexagon">
            <a:avLst/>
          </a:prstGeom>
          <a:noFill/>
        </p:spPr>
      </p:pic>
      <p:pic>
        <p:nvPicPr>
          <p:cNvPr id="10" name="Picture 2" descr="E:\aditi E\vestige\presentations\product training\bb cream\1.jpg"/>
          <p:cNvPicPr>
            <a:picLocks noChangeAspect="1" noChangeArrowheads="1"/>
          </p:cNvPicPr>
          <p:nvPr/>
        </p:nvPicPr>
        <p:blipFill>
          <a:blip r:embed="rId5" cstate="print"/>
          <a:srcRect l="1445" t="53214" r="67450" b="2079"/>
          <a:stretch>
            <a:fillRect/>
          </a:stretch>
        </p:blipFill>
        <p:spPr bwMode="auto">
          <a:xfrm>
            <a:off x="7335402" y="5129784"/>
            <a:ext cx="1808598" cy="1728216"/>
          </a:xfrm>
          <a:prstGeom prst="hexagon">
            <a:avLst>
              <a:gd name="adj" fmla="val 19312"/>
              <a:gd name="vf" fmla="val 115470"/>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ssure-active--Deo-for-men.png"/>
          <p:cNvPicPr>
            <a:picLocks noChangeAspect="1"/>
          </p:cNvPicPr>
          <p:nvPr/>
        </p:nvPicPr>
        <p:blipFill>
          <a:blip r:embed="rId2" cstate="email"/>
          <a:srcRect r="7617"/>
          <a:stretch>
            <a:fillRect/>
          </a:stretch>
        </p:blipFill>
        <p:spPr>
          <a:xfrm>
            <a:off x="6295057" y="3013365"/>
            <a:ext cx="2772743" cy="3657600"/>
          </a:xfrm>
          <a:prstGeom prst="rect">
            <a:avLst/>
          </a:prstGeom>
        </p:spPr>
      </p:pic>
      <p:pic>
        <p:nvPicPr>
          <p:cNvPr id="10" name="Picture 9" descr="Assure-Force-Fresh-Body-Talc.png"/>
          <p:cNvPicPr>
            <a:picLocks noChangeAspect="1"/>
          </p:cNvPicPr>
          <p:nvPr/>
        </p:nvPicPr>
        <p:blipFill>
          <a:blip r:embed="rId3"/>
          <a:srcRect l="7057" t="4444" r="13837" b="6667"/>
          <a:stretch>
            <a:fillRect/>
          </a:stretch>
        </p:blipFill>
        <p:spPr>
          <a:xfrm>
            <a:off x="4627420" y="3271060"/>
            <a:ext cx="2680335" cy="3063240"/>
          </a:xfrm>
          <a:prstGeom prst="rect">
            <a:avLst/>
          </a:prstGeom>
        </p:spPr>
      </p:pic>
      <p:sp>
        <p:nvSpPr>
          <p:cNvPr id="4" name="Rounded Rectangle 3"/>
          <p:cNvSpPr/>
          <p:nvPr/>
        </p:nvSpPr>
        <p:spPr>
          <a:xfrm>
            <a:off x="838200" y="381000"/>
            <a:ext cx="7467600" cy="762000"/>
          </a:xfrm>
          <a:prstGeom prst="roundRect">
            <a:avLst>
              <a:gd name="adj" fmla="val 27286"/>
            </a:avLst>
          </a:prstGeom>
          <a:ln>
            <a:no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5" name="Title 1"/>
          <p:cNvSpPr txBox="1">
            <a:spLocks/>
          </p:cNvSpPr>
          <p:nvPr/>
        </p:nvSpPr>
        <p:spPr>
          <a:xfrm>
            <a:off x="1371600" y="388938"/>
            <a:ext cx="6553200" cy="746124"/>
          </a:xfrm>
          <a:prstGeom prst="rect">
            <a:avLst/>
          </a:prstGeom>
        </p:spPr>
        <p:txBody>
          <a:bodyPr vert="horz" lIns="91440" tIns="45720" rIns="91440" bIns="45720" rtlCol="0" anchor="ctr">
            <a:noAutofit/>
          </a:bodyPr>
          <a:lstStyle/>
          <a:p>
            <a:pPr lvl="0" algn="ctr">
              <a:spcBef>
                <a:spcPct val="0"/>
              </a:spcBef>
              <a:defRPr/>
            </a:pPr>
            <a:r>
              <a:rPr lang="en-US" sz="3600" b="1" dirty="0" smtClean="0">
                <a:solidFill>
                  <a:srgbClr val="E278A0"/>
                </a:solidFill>
                <a:latin typeface="Times New Roman" pitchFamily="18" charset="0"/>
                <a:cs typeface="Times New Roman" pitchFamily="18" charset="0"/>
              </a:rPr>
              <a:t>ASSURE Body Care Range</a:t>
            </a:r>
            <a:endParaRPr kumimoji="0" lang="en-US" sz="3600" b="1" i="0" u="none" strike="noStrike" kern="1200" cap="none" spc="0" normalizeH="0" baseline="0" noProof="0" dirty="0">
              <a:ln>
                <a:noFill/>
              </a:ln>
              <a:solidFill>
                <a:srgbClr val="E278A0"/>
              </a:solidFill>
              <a:effectLst/>
              <a:uLnTx/>
              <a:uFillTx/>
              <a:latin typeface="Times New Roman" pitchFamily="18" charset="0"/>
              <a:ea typeface="+mj-ea"/>
              <a:cs typeface="Times New Roman" pitchFamily="18" charset="0"/>
            </a:endParaRPr>
          </a:p>
        </p:txBody>
      </p:sp>
      <p:pic>
        <p:nvPicPr>
          <p:cNvPr id="7" name="Picture 2" descr="E:\aditi E\vestige\presentations\foot care\foot cream.png"/>
          <p:cNvPicPr>
            <a:picLocks noChangeAspect="1" noChangeArrowheads="1"/>
          </p:cNvPicPr>
          <p:nvPr/>
        </p:nvPicPr>
        <p:blipFill>
          <a:blip r:embed="rId4" cstate="print"/>
          <a:srcRect l="9070" r="19288"/>
          <a:stretch>
            <a:fillRect/>
          </a:stretch>
        </p:blipFill>
        <p:spPr bwMode="auto">
          <a:xfrm>
            <a:off x="275867" y="3276600"/>
            <a:ext cx="1655200" cy="3200400"/>
          </a:xfrm>
          <a:prstGeom prst="rect">
            <a:avLst/>
          </a:prstGeom>
          <a:noFill/>
        </p:spPr>
      </p:pic>
      <p:pic>
        <p:nvPicPr>
          <p:cNvPr id="8" name="Picture 7" descr="Complexion-bar.png"/>
          <p:cNvPicPr>
            <a:picLocks noChangeAspect="1"/>
          </p:cNvPicPr>
          <p:nvPr/>
        </p:nvPicPr>
        <p:blipFill>
          <a:blip r:embed="rId5" cstate="email"/>
          <a:srcRect l="8218" t="20000" r="5551" b="25556"/>
          <a:stretch>
            <a:fillRect/>
          </a:stretch>
        </p:blipFill>
        <p:spPr>
          <a:xfrm>
            <a:off x="1662545" y="4800600"/>
            <a:ext cx="2971800" cy="1501218"/>
          </a:xfrm>
          <a:prstGeom prst="rect">
            <a:avLst/>
          </a:prstGeom>
        </p:spPr>
      </p:pic>
      <p:pic>
        <p:nvPicPr>
          <p:cNvPr id="9" name="Picture 8" descr="Assure-Enchant-Body-Talc.png"/>
          <p:cNvPicPr>
            <a:picLocks noChangeAspect="1"/>
          </p:cNvPicPr>
          <p:nvPr/>
        </p:nvPicPr>
        <p:blipFill>
          <a:blip r:embed="rId6" cstate="email"/>
          <a:srcRect t="6667" r="6611" b="16667"/>
          <a:stretch>
            <a:fillRect/>
          </a:stretch>
        </p:blipFill>
        <p:spPr>
          <a:xfrm>
            <a:off x="3685310" y="3200400"/>
            <a:ext cx="2595638" cy="3200400"/>
          </a:xfrm>
          <a:prstGeom prst="rect">
            <a:avLst/>
          </a:prstGeom>
        </p:spPr>
      </p:pic>
      <p:pic>
        <p:nvPicPr>
          <p:cNvPr id="12" name="Picture 11" descr="Assure-Rapture.png"/>
          <p:cNvPicPr>
            <a:picLocks noChangeAspect="1"/>
          </p:cNvPicPr>
          <p:nvPr/>
        </p:nvPicPr>
        <p:blipFill>
          <a:blip r:embed="rId7" cstate="email"/>
          <a:stretch>
            <a:fillRect/>
          </a:stretch>
        </p:blipFill>
        <p:spPr>
          <a:xfrm>
            <a:off x="6678313" y="2403765"/>
            <a:ext cx="2008487" cy="4267200"/>
          </a:xfrm>
          <a:prstGeom prst="rect">
            <a:avLst/>
          </a:prstGeom>
        </p:spPr>
      </p:pic>
      <p:pic>
        <p:nvPicPr>
          <p:cNvPr id="14" name="Picture 13" descr="Hand &amp; Body Lotion.png"/>
          <p:cNvPicPr>
            <a:picLocks noChangeAspect="1"/>
          </p:cNvPicPr>
          <p:nvPr/>
        </p:nvPicPr>
        <p:blipFill>
          <a:blip r:embed="rId8" cstate="email"/>
          <a:stretch>
            <a:fillRect/>
          </a:stretch>
        </p:blipFill>
        <p:spPr>
          <a:xfrm>
            <a:off x="3449785" y="2299855"/>
            <a:ext cx="2357348" cy="44958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4495800" cy="884238"/>
          </a:xfrm>
        </p:spPr>
        <p:txBody>
          <a:bodyPr>
            <a:normAutofit/>
          </a:bodyPr>
          <a:lstStyle/>
          <a:p>
            <a:pPr algn="l"/>
            <a:r>
              <a:rPr lang="en-US" b="1" dirty="0" smtClean="0">
                <a:solidFill>
                  <a:srgbClr val="FF9900"/>
                </a:solidFill>
              </a:rPr>
              <a:t>Why to Improve?</a:t>
            </a:r>
            <a:endParaRPr lang="en-US" b="1" dirty="0">
              <a:solidFill>
                <a:srgbClr val="FF9900"/>
              </a:solidFill>
            </a:endParaRPr>
          </a:p>
        </p:txBody>
      </p:sp>
      <p:sp>
        <p:nvSpPr>
          <p:cNvPr id="3" name="Content Placeholder 2"/>
          <p:cNvSpPr>
            <a:spLocks noGrp="1"/>
          </p:cNvSpPr>
          <p:nvPr>
            <p:ph idx="1"/>
          </p:nvPr>
        </p:nvSpPr>
        <p:spPr>
          <a:xfrm>
            <a:off x="609600" y="1371600"/>
            <a:ext cx="5105400" cy="5181600"/>
          </a:xfrm>
        </p:spPr>
        <p:txBody>
          <a:bodyPr>
            <a:noAutofit/>
          </a:bodyPr>
          <a:lstStyle/>
          <a:p>
            <a:pPr marL="0" indent="0">
              <a:spcBef>
                <a:spcPts val="400"/>
              </a:spcBef>
              <a:buNone/>
            </a:pPr>
            <a:r>
              <a:rPr lang="en-US" sz="2000" b="1" dirty="0" smtClean="0">
                <a:solidFill>
                  <a:schemeClr val="tx1">
                    <a:lumMod val="65000"/>
                    <a:lumOff val="35000"/>
                  </a:schemeClr>
                </a:solidFill>
              </a:rPr>
              <a:t>Innovation is the most important driver for success</a:t>
            </a:r>
          </a:p>
          <a:p>
            <a:pPr>
              <a:spcBef>
                <a:spcPts val="400"/>
              </a:spcBef>
              <a:buFont typeface="Wingdings" pitchFamily="2" charset="2"/>
              <a:buChar char="§"/>
            </a:pPr>
            <a:r>
              <a:rPr lang="en-US" sz="1800" dirty="0" smtClean="0">
                <a:solidFill>
                  <a:schemeClr val="tx1">
                    <a:lumMod val="65000"/>
                    <a:lumOff val="35000"/>
                  </a:schemeClr>
                </a:solidFill>
              </a:rPr>
              <a:t>To fulfill the need for enhanced quality and improved overall performance</a:t>
            </a:r>
          </a:p>
          <a:p>
            <a:pPr>
              <a:spcBef>
                <a:spcPts val="400"/>
              </a:spcBef>
              <a:buFont typeface="Wingdings" pitchFamily="2" charset="2"/>
              <a:buChar char="§"/>
            </a:pPr>
            <a:r>
              <a:rPr lang="en-US" sz="1800" dirty="0" smtClean="0">
                <a:solidFill>
                  <a:schemeClr val="tx1">
                    <a:lumMod val="65000"/>
                    <a:lumOff val="35000"/>
                  </a:schemeClr>
                </a:solidFill>
              </a:rPr>
              <a:t>To stand out in the market against competitors</a:t>
            </a:r>
          </a:p>
          <a:p>
            <a:pPr>
              <a:spcBef>
                <a:spcPts val="400"/>
              </a:spcBef>
              <a:buFont typeface="Wingdings" pitchFamily="2" charset="2"/>
              <a:buChar char="§"/>
            </a:pPr>
            <a:r>
              <a:rPr lang="en-US" sz="1800" dirty="0" smtClean="0">
                <a:solidFill>
                  <a:schemeClr val="tx1">
                    <a:lumMod val="65000"/>
                    <a:lumOff val="35000"/>
                  </a:schemeClr>
                </a:solidFill>
              </a:rPr>
              <a:t>To attract new customers and retain the old ones</a:t>
            </a:r>
          </a:p>
          <a:p>
            <a:pPr>
              <a:spcBef>
                <a:spcPts val="400"/>
              </a:spcBef>
              <a:buNone/>
            </a:pPr>
            <a:endParaRPr lang="en-US" sz="1800" i="1" dirty="0" smtClean="0">
              <a:solidFill>
                <a:srgbClr val="FF9933"/>
              </a:solidFill>
            </a:endParaRPr>
          </a:p>
          <a:p>
            <a:pPr>
              <a:spcBef>
                <a:spcPts val="400"/>
              </a:spcBef>
              <a:buNone/>
            </a:pPr>
            <a:endParaRPr lang="en-US" sz="1800" i="1" dirty="0" smtClean="0">
              <a:solidFill>
                <a:srgbClr val="FF9933"/>
              </a:solidFill>
            </a:endParaRPr>
          </a:p>
          <a:p>
            <a:pPr>
              <a:spcBef>
                <a:spcPts val="400"/>
              </a:spcBef>
              <a:buNone/>
            </a:pPr>
            <a:r>
              <a:rPr lang="en-US" sz="2400" i="1" dirty="0" smtClean="0">
                <a:solidFill>
                  <a:srgbClr val="FF9933"/>
                </a:solidFill>
              </a:rPr>
              <a:t>– It’s time to Revolutionize</a:t>
            </a:r>
          </a:p>
          <a:p>
            <a:pPr>
              <a:buFont typeface="Wingdings" pitchFamily="2" charset="2"/>
              <a:buChar char="§"/>
            </a:pPr>
            <a:r>
              <a:rPr lang="en-US" sz="1800" dirty="0" smtClean="0">
                <a:solidFill>
                  <a:schemeClr val="tx1">
                    <a:lumMod val="65000"/>
                    <a:lumOff val="35000"/>
                  </a:schemeClr>
                </a:solidFill>
              </a:rPr>
              <a:t>The New Assure range is developed at our own R&amp;D facility </a:t>
            </a:r>
            <a:r>
              <a:rPr lang="en-US" sz="1800" b="1" dirty="0" smtClean="0">
                <a:solidFill>
                  <a:schemeClr val="tx1">
                    <a:lumMod val="65000"/>
                    <a:lumOff val="35000"/>
                  </a:schemeClr>
                </a:solidFill>
              </a:rPr>
              <a:t>New Edge </a:t>
            </a:r>
            <a:r>
              <a:rPr lang="en-US" sz="1800" dirty="0" smtClean="0">
                <a:solidFill>
                  <a:schemeClr val="tx1">
                    <a:lumMod val="65000"/>
                    <a:lumOff val="35000"/>
                  </a:schemeClr>
                </a:solidFill>
              </a:rPr>
              <a:t>– equipped with latest technology under supervision of experienced scientists  </a:t>
            </a:r>
          </a:p>
          <a:p>
            <a:pPr>
              <a:spcBef>
                <a:spcPts val="400"/>
              </a:spcBef>
              <a:buFont typeface="Wingdings" pitchFamily="2" charset="2"/>
              <a:buChar char="§"/>
            </a:pPr>
            <a:endParaRPr lang="en-US" sz="1800" dirty="0" smtClean="0">
              <a:solidFill>
                <a:schemeClr val="tx1">
                  <a:lumMod val="65000"/>
                  <a:lumOff val="35000"/>
                </a:schemeClr>
              </a:solidFill>
            </a:endParaRPr>
          </a:p>
        </p:txBody>
      </p:sp>
      <p:pic>
        <p:nvPicPr>
          <p:cNvPr id="7" name="Picture 6" descr="Slide4.JPG"/>
          <p:cNvPicPr>
            <a:picLocks noChangeAspect="1"/>
          </p:cNvPicPr>
          <p:nvPr/>
        </p:nvPicPr>
        <p:blipFill>
          <a:blip r:embed="rId2" cstate="email"/>
          <a:srcRect/>
          <a:stretch>
            <a:fillRect/>
          </a:stretch>
        </p:blipFill>
        <p:spPr>
          <a:xfrm>
            <a:off x="5791200" y="0"/>
            <a:ext cx="3352800" cy="685800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304800" y="228600"/>
            <a:ext cx="8229600" cy="1981200"/>
          </a:xfrm>
          <a:prstGeom prst="rect">
            <a:avLst/>
          </a:prstGeom>
        </p:spPr>
        <p:txBody>
          <a:bodyPr vert="horz" lIns="91440" tIns="45720" rIns="91440" bIns="45720" rtlCol="0" anchor="ctr">
            <a:normAutofit fontScale="97500"/>
          </a:bodyPr>
          <a:lstStyle/>
          <a:p>
            <a:pPr marL="0" marR="0" lvl="1" indent="0" algn="l" defTabSz="914400" rtl="0" eaLnBrk="1" fontAlgn="auto" latinLnBrk="0" hangingPunct="1">
              <a:lnSpc>
                <a:spcPct val="100000"/>
              </a:lnSpc>
              <a:spcBef>
                <a:spcPct val="0"/>
              </a:spcBef>
              <a:spcAft>
                <a:spcPts val="0"/>
              </a:spcAft>
              <a:buClrTx/>
              <a:buSzTx/>
              <a:buFontTx/>
              <a:buNone/>
              <a:tabLst/>
              <a:defRPr/>
            </a:pPr>
            <a:r>
              <a:rPr kumimoji="0" lang="en-US" sz="3700" b="1" i="0" u="none" strike="noStrike" kern="0" cap="none" spc="0" normalizeH="0" baseline="0" noProof="0" dirty="0" smtClean="0">
                <a:ln>
                  <a:noFill/>
                </a:ln>
                <a:solidFill>
                  <a:srgbClr val="00B0F0"/>
                </a:solidFill>
                <a:effectLst/>
                <a:uLnTx/>
                <a:uFillTx/>
                <a:latin typeface="Times New Roman" pitchFamily="18" charset="0"/>
                <a:cs typeface="Times New Roman" pitchFamily="18" charset="0"/>
              </a:rPr>
              <a:t>ASSURE </a:t>
            </a:r>
            <a:r>
              <a:rPr lang="en-US" sz="3700" b="1" kern="0" dirty="0" smtClean="0">
                <a:solidFill>
                  <a:srgbClr val="00B0F0"/>
                </a:solidFill>
                <a:latin typeface="Times New Roman" pitchFamily="18" charset="0"/>
                <a:cs typeface="Times New Roman" pitchFamily="18" charset="0"/>
              </a:rPr>
              <a:t>FOOT CREAM</a:t>
            </a:r>
            <a:endParaRPr kumimoji="0" lang="en-US" sz="3700" b="1" i="0" u="none" strike="noStrike" kern="0" cap="none" spc="0" normalizeH="0" baseline="0" noProof="0" dirty="0" smtClean="0">
              <a:ln>
                <a:noFill/>
              </a:ln>
              <a:solidFill>
                <a:srgbClr val="00B0F0"/>
              </a:solidFill>
              <a:effectLst/>
              <a:uLnTx/>
              <a:uFillTx/>
              <a:latin typeface="Times New Roman" pitchFamily="18" charset="0"/>
              <a:cs typeface="Times New Roman" pitchFamily="18" charset="0"/>
            </a:endParaRPr>
          </a:p>
          <a:p>
            <a:pPr marL="0" marR="0" lvl="1" indent="0" algn="l" defTabSz="914400" rtl="0" eaLnBrk="1" fontAlgn="auto" latinLnBrk="0" hangingPunct="1">
              <a:lnSpc>
                <a:spcPct val="100000"/>
              </a:lnSpc>
              <a:spcBef>
                <a:spcPct val="0"/>
              </a:spcBef>
              <a:spcAft>
                <a:spcPts val="0"/>
              </a:spcAft>
              <a:buClrTx/>
              <a:buSzTx/>
              <a:buFontTx/>
              <a:buNone/>
              <a:tabLst/>
              <a:defRPr/>
            </a:pPr>
            <a:r>
              <a:rPr lang="en-US" sz="2500" kern="0" dirty="0" smtClean="0">
                <a:solidFill>
                  <a:schemeClr val="tx1">
                    <a:lumMod val="65000"/>
                    <a:lumOff val="35000"/>
                  </a:schemeClr>
                </a:solidFill>
                <a:cs typeface="Times New Roman" pitchFamily="18" charset="0"/>
              </a:rPr>
              <a:t>Enriched with Witch Hazel Extract </a:t>
            </a:r>
            <a:endParaRPr kumimoji="0" lang="en-US" sz="2500" b="1" i="0" u="none" strike="noStrike" kern="0" cap="none" spc="0" normalizeH="0" baseline="0" noProof="0" dirty="0" smtClean="0">
              <a:ln>
                <a:noFill/>
              </a:ln>
              <a:solidFill>
                <a:srgbClr val="3FB9C9"/>
              </a:solidFill>
              <a:effectLst/>
              <a:uLnTx/>
              <a:uFillTx/>
              <a:latin typeface="Times New Roman" pitchFamily="18" charset="0"/>
              <a:cs typeface="Times New Roman" pitchFamily="18" charset="0"/>
            </a:endParaRPr>
          </a:p>
        </p:txBody>
      </p:sp>
      <p:pic>
        <p:nvPicPr>
          <p:cNvPr id="4" name="Picture 2" descr="E:\aditi E\vestige\presentations\foot care\foot cream.png"/>
          <p:cNvPicPr>
            <a:picLocks noChangeAspect="1" noChangeArrowheads="1"/>
          </p:cNvPicPr>
          <p:nvPr/>
        </p:nvPicPr>
        <p:blipFill>
          <a:blip r:embed="rId2" cstate="print"/>
          <a:srcRect l="9070" r="19288"/>
          <a:stretch>
            <a:fillRect/>
          </a:stretch>
        </p:blipFill>
        <p:spPr bwMode="auto">
          <a:xfrm>
            <a:off x="1295400" y="1676400"/>
            <a:ext cx="2435534" cy="4709208"/>
          </a:xfrm>
          <a:prstGeom prst="rect">
            <a:avLst/>
          </a:prstGeom>
          <a:noFill/>
        </p:spPr>
      </p:pic>
      <p:pic>
        <p:nvPicPr>
          <p:cNvPr id="6" name="Picture 4" descr="http://www.fashionncare.com/wp-content/uploads/2014/04/Beautiful-Feet-Care-Tips-585x487.jpg"/>
          <p:cNvPicPr>
            <a:picLocks noChangeAspect="1" noChangeArrowheads="1"/>
          </p:cNvPicPr>
          <p:nvPr/>
        </p:nvPicPr>
        <p:blipFill>
          <a:blip r:embed="rId3"/>
          <a:srcRect r="5357"/>
          <a:stretch>
            <a:fillRect/>
          </a:stretch>
        </p:blipFill>
        <p:spPr bwMode="auto">
          <a:xfrm>
            <a:off x="3886200" y="1752601"/>
            <a:ext cx="5197815" cy="4572000"/>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H-Witch-hazel-flowers-9805 (1).jpg"/>
          <p:cNvPicPr>
            <a:picLocks noChangeAspect="1"/>
          </p:cNvPicPr>
          <p:nvPr/>
        </p:nvPicPr>
        <p:blipFill>
          <a:blip r:embed="rId3" cstate="print"/>
          <a:stretch>
            <a:fillRect/>
          </a:stretch>
        </p:blipFill>
        <p:spPr>
          <a:xfrm flipH="1">
            <a:off x="6859298" y="4572000"/>
            <a:ext cx="2284702" cy="1524000"/>
          </a:xfrm>
          <a:prstGeom prst="rect">
            <a:avLst/>
          </a:prstGeom>
        </p:spPr>
      </p:pic>
      <p:pic>
        <p:nvPicPr>
          <p:cNvPr id="8" name="Picture 7" descr="iStock_000004177095Medium.jpg"/>
          <p:cNvPicPr>
            <a:picLocks noChangeAspect="1"/>
          </p:cNvPicPr>
          <p:nvPr/>
        </p:nvPicPr>
        <p:blipFill>
          <a:blip r:embed="rId4"/>
          <a:srcRect t="4385" r="16814" b="10271"/>
          <a:stretch>
            <a:fillRect/>
          </a:stretch>
        </p:blipFill>
        <p:spPr>
          <a:xfrm>
            <a:off x="7086600" y="1295400"/>
            <a:ext cx="2057399" cy="3173648"/>
          </a:xfrm>
          <a:prstGeom prst="rect">
            <a:avLst/>
          </a:prstGeom>
        </p:spPr>
      </p:pic>
      <p:sp>
        <p:nvSpPr>
          <p:cNvPr id="6" name="Content Placeholder 2"/>
          <p:cNvSpPr txBox="1">
            <a:spLocks/>
          </p:cNvSpPr>
          <p:nvPr/>
        </p:nvSpPr>
        <p:spPr>
          <a:xfrm>
            <a:off x="381000" y="1676400"/>
            <a:ext cx="6934200" cy="4572000"/>
          </a:xfrm>
          <a:prstGeom prst="rect">
            <a:avLst/>
          </a:prstGeom>
        </p:spPr>
        <p:txBody>
          <a:bodyPr vert="horz" lIns="91440" tIns="45720" rIns="91440" bIns="45720" rtlCol="0">
            <a:normAutofit/>
          </a:bodyPr>
          <a:lstStyle/>
          <a:p>
            <a:pPr marL="342900" lvl="0" indent="-342900">
              <a:spcBef>
                <a:spcPts val="400"/>
              </a:spcBef>
              <a:defRPr/>
            </a:pPr>
            <a:r>
              <a:rPr lang="en-US" sz="2400" b="1" dirty="0" smtClean="0">
                <a:solidFill>
                  <a:srgbClr val="00B0F0"/>
                </a:solidFill>
              </a:rPr>
              <a:t>The Product</a:t>
            </a:r>
            <a:endParaRPr lang="en-US" sz="2400" dirty="0" smtClean="0">
              <a:solidFill>
                <a:srgbClr val="00B0F0"/>
              </a:solidFill>
            </a:endParaRPr>
          </a:p>
          <a:p>
            <a:pPr lvl="0">
              <a:spcBef>
                <a:spcPts val="400"/>
              </a:spcBef>
              <a:defRPr/>
            </a:pPr>
            <a:r>
              <a:rPr lang="en-US" dirty="0" smtClean="0">
                <a:solidFill>
                  <a:schemeClr val="tx1">
                    <a:lumMod val="65000"/>
                    <a:lumOff val="35000"/>
                  </a:schemeClr>
                </a:solidFill>
              </a:rPr>
              <a:t>Thick and rich cream with effective moisturizers  and healing agents to sooth and nourish dried and cracked skin of the feet </a:t>
            </a:r>
            <a:endParaRPr kumimoji="0" lang="en-US" b="1" i="0" u="none" strike="noStrike" kern="1200" cap="none" spc="0" normalizeH="0" baseline="0" noProof="0" dirty="0" smtClean="0">
              <a:ln>
                <a:noFill/>
              </a:ln>
              <a:solidFill>
                <a:srgbClr val="00B0F0"/>
              </a:solidFill>
              <a:effectLst/>
              <a:uLnTx/>
              <a:uFillTx/>
              <a:latin typeface="+mn-lt"/>
              <a:ea typeface="+mn-ea"/>
              <a:cs typeface="+mn-cs"/>
            </a:endParaRPr>
          </a:p>
          <a:p>
            <a:pPr marL="342900" marR="0" lvl="0" indent="-342900" algn="l" defTabSz="914400" rtl="0" eaLnBrk="1" fontAlgn="auto" latinLnBrk="0" hangingPunct="1">
              <a:spcBef>
                <a:spcPts val="400"/>
              </a:spcBef>
              <a:spcAft>
                <a:spcPts val="0"/>
              </a:spcAft>
              <a:buClrTx/>
              <a:buSzTx/>
              <a:buFont typeface="Arial" pitchFamily="34" charset="0"/>
              <a:buNone/>
              <a:tabLst/>
              <a:defRPr/>
            </a:pPr>
            <a:r>
              <a:rPr kumimoji="0" lang="en-US" sz="2400" b="1" i="0" u="none" strike="noStrike" kern="1200" cap="none" spc="0" normalizeH="0" baseline="0" noProof="0" dirty="0" smtClean="0">
                <a:ln>
                  <a:noFill/>
                </a:ln>
                <a:solidFill>
                  <a:srgbClr val="00B0F0"/>
                </a:solidFill>
                <a:effectLst/>
                <a:uLnTx/>
                <a:uFillTx/>
                <a:latin typeface="+mn-lt"/>
                <a:ea typeface="+mn-ea"/>
                <a:cs typeface="+mn-cs"/>
              </a:rPr>
              <a:t>The Performance</a:t>
            </a:r>
            <a:r>
              <a:rPr lang="en-US" sz="2400" b="1" dirty="0" err="1" smtClean="0">
                <a:solidFill>
                  <a:schemeClr val="tx1">
                    <a:lumMod val="65000"/>
                    <a:lumOff val="35000"/>
                  </a:schemeClr>
                </a:solidFill>
              </a:rPr>
              <a:t> </a:t>
            </a:r>
            <a:r>
              <a:rPr kumimoji="0" lang="en-US" sz="1600"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(Key ingredients)</a:t>
            </a:r>
            <a:r>
              <a:rPr kumimoji="0" lang="en-US" b="1"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 </a:t>
            </a:r>
          </a:p>
          <a:p>
            <a:pPr>
              <a:spcBef>
                <a:spcPts val="400"/>
              </a:spcBef>
              <a:defRPr/>
            </a:pPr>
            <a:r>
              <a:rPr kumimoji="0" lang="en-US" b="1"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Witch hazel</a:t>
            </a:r>
            <a:r>
              <a:rPr kumimoji="0" lang="en-US" b="1" i="0" u="none" strike="noStrike" kern="1200" cap="none" spc="0" normalizeH="0" noProof="0" dirty="0" smtClean="0">
                <a:ln>
                  <a:noFill/>
                </a:ln>
                <a:solidFill>
                  <a:schemeClr val="tx1">
                    <a:lumMod val="65000"/>
                    <a:lumOff val="35000"/>
                  </a:schemeClr>
                </a:solidFill>
                <a:effectLst/>
                <a:uLnTx/>
                <a:uFillTx/>
                <a:latin typeface="+mn-lt"/>
                <a:ea typeface="+mn-ea"/>
                <a:cs typeface="+mn-cs"/>
              </a:rPr>
              <a:t> extract</a:t>
            </a:r>
            <a:r>
              <a:rPr lang="en-US" b="1" dirty="0" smtClean="0">
                <a:solidFill>
                  <a:schemeClr val="tx1">
                    <a:lumMod val="65000"/>
                    <a:lumOff val="35000"/>
                  </a:schemeClr>
                </a:solidFill>
              </a:rPr>
              <a:t>: </a:t>
            </a:r>
            <a:r>
              <a:rPr lang="en-US" dirty="0" smtClean="0">
                <a:solidFill>
                  <a:schemeClr val="tx1">
                    <a:lumMod val="65000"/>
                    <a:lumOff val="35000"/>
                  </a:schemeClr>
                </a:solidFill>
              </a:rPr>
              <a:t>Witch hazel possesses anti-inflammatory and astringent properties that sooths tired feet and gives anti-oxidant protection </a:t>
            </a:r>
          </a:p>
          <a:p>
            <a:pPr>
              <a:spcBef>
                <a:spcPts val="400"/>
              </a:spcBef>
              <a:buNone/>
            </a:pPr>
            <a:r>
              <a:rPr lang="en-US" sz="2400" b="1" dirty="0" smtClean="0">
                <a:solidFill>
                  <a:srgbClr val="00B0F0"/>
                </a:solidFill>
              </a:rPr>
              <a:t>The Benefits</a:t>
            </a:r>
          </a:p>
          <a:p>
            <a:pPr marL="274320" indent="-274320">
              <a:spcBef>
                <a:spcPts val="400"/>
              </a:spcBef>
              <a:buFont typeface="Arial" pitchFamily="34" charset="0"/>
              <a:buChar char="•"/>
            </a:pPr>
            <a:r>
              <a:rPr lang="en-US" dirty="0" smtClean="0">
                <a:solidFill>
                  <a:schemeClr val="tx1">
                    <a:lumMod val="65000"/>
                    <a:lumOff val="35000"/>
                  </a:schemeClr>
                </a:solidFill>
              </a:rPr>
              <a:t>Nourishes and softens dry and rough feet preventing cracks and skin irritations</a:t>
            </a:r>
          </a:p>
          <a:p>
            <a:pPr marL="274320" indent="-274320">
              <a:spcBef>
                <a:spcPts val="400"/>
              </a:spcBef>
              <a:buFont typeface="Arial" pitchFamily="34" charset="0"/>
              <a:buChar char="•"/>
            </a:pPr>
            <a:r>
              <a:rPr lang="en-US" dirty="0" smtClean="0">
                <a:solidFill>
                  <a:schemeClr val="tx1">
                    <a:lumMod val="65000"/>
                    <a:lumOff val="35000"/>
                  </a:schemeClr>
                </a:solidFill>
              </a:rPr>
              <a:t>Offers fast and effective relief from dry and rough heels </a:t>
            </a:r>
          </a:p>
          <a:p>
            <a:pPr marL="274320" indent="-274320">
              <a:spcBef>
                <a:spcPts val="400"/>
              </a:spcBef>
              <a:buFont typeface="Arial" pitchFamily="34" charset="0"/>
              <a:buChar char="•"/>
            </a:pPr>
            <a:r>
              <a:rPr lang="en-US" dirty="0" smtClean="0">
                <a:solidFill>
                  <a:schemeClr val="tx1">
                    <a:lumMod val="65000"/>
                    <a:lumOff val="35000"/>
                  </a:schemeClr>
                </a:solidFill>
              </a:rPr>
              <a:t>Witch hazel extract and effective skin emollients hydrates the skin and locks moisture for longer time</a:t>
            </a:r>
          </a:p>
          <a:p>
            <a:pPr>
              <a:spcBef>
                <a:spcPts val="400"/>
              </a:spcBef>
              <a:defRPr/>
            </a:pPr>
            <a:endParaRPr lang="en-US" dirty="0" smtClean="0">
              <a:solidFill>
                <a:schemeClr val="tx1">
                  <a:lumMod val="65000"/>
                  <a:lumOff val="35000"/>
                </a:schemeClr>
              </a:solidFill>
            </a:endParaRPr>
          </a:p>
          <a:p>
            <a:pPr marL="342900" lvl="0" indent="-342900">
              <a:spcBef>
                <a:spcPts val="400"/>
              </a:spcBef>
              <a:buFont typeface="Arial" pitchFamily="34" charset="0"/>
              <a:buChar char="•"/>
              <a:defRPr/>
            </a:pPr>
            <a:endParaRPr kumimoji="0" lang="en-US" b="0" i="0" u="none" strike="noStrike" kern="1200" cap="none" spc="0" normalizeH="0" baseline="0" noProof="0" dirty="0" smtClean="0">
              <a:ln>
                <a:noFill/>
              </a:ln>
              <a:solidFill>
                <a:schemeClr val="tx1">
                  <a:lumMod val="65000"/>
                  <a:lumOff val="35000"/>
                </a:schemeClr>
              </a:solidFill>
              <a:effectLst/>
              <a:uLnTx/>
              <a:uFillTx/>
              <a:latin typeface="+mn-lt"/>
              <a:ea typeface="+mn-ea"/>
              <a:cs typeface="+mn-cs"/>
            </a:endParaRPr>
          </a:p>
        </p:txBody>
      </p:sp>
      <p:sp>
        <p:nvSpPr>
          <p:cNvPr id="10" name="Rounded Rectangle 9"/>
          <p:cNvSpPr/>
          <p:nvPr/>
        </p:nvSpPr>
        <p:spPr>
          <a:xfrm>
            <a:off x="1447800" y="367145"/>
            <a:ext cx="6248400" cy="1143000"/>
          </a:xfrm>
          <a:prstGeom prst="roundRect">
            <a:avLst>
              <a:gd name="adj" fmla="val 27286"/>
            </a:avLst>
          </a:prstGeom>
          <a:ln>
            <a:no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11" name="Title 1"/>
          <p:cNvSpPr txBox="1">
            <a:spLocks/>
          </p:cNvSpPr>
          <p:nvPr/>
        </p:nvSpPr>
        <p:spPr>
          <a:xfrm>
            <a:off x="342900" y="152400"/>
            <a:ext cx="8458200" cy="1447800"/>
          </a:xfrm>
          <a:prstGeom prst="rect">
            <a:avLst/>
          </a:prstGeom>
        </p:spPr>
        <p:txBody>
          <a:bodyPr vert="horz" lIns="91440" tIns="45720" rIns="91440" bIns="45720" rtlCol="0" anchor="ctr">
            <a:noAutofit/>
          </a:bodyPr>
          <a:lstStyle/>
          <a:p>
            <a:pPr lvl="0" algn="ctr">
              <a:spcBef>
                <a:spcPct val="0"/>
              </a:spcBef>
              <a:defRPr/>
            </a:pPr>
            <a:r>
              <a:rPr kumimoji="0" lang="en-US" sz="4000" b="1" i="0" u="none" strike="noStrike" kern="1200" cap="none" spc="0" normalizeH="0" baseline="0" noProof="0" dirty="0" smtClean="0">
                <a:ln>
                  <a:noFill/>
                </a:ln>
                <a:solidFill>
                  <a:srgbClr val="00B0F0"/>
                </a:solidFill>
                <a:effectLst/>
                <a:uLnTx/>
                <a:uFillTx/>
                <a:latin typeface="Times New Roman" pitchFamily="18" charset="0"/>
                <a:ea typeface="+mj-ea"/>
                <a:cs typeface="Times New Roman" pitchFamily="18" charset="0"/>
              </a:rPr>
              <a:t>Assure Foot Cream</a:t>
            </a:r>
            <a:endParaRPr lang="en-US" sz="4000" b="1" dirty="0" smtClean="0">
              <a:solidFill>
                <a:srgbClr val="00B0F0"/>
              </a:solidFill>
              <a:latin typeface="Times New Roman" pitchFamily="18" charset="0"/>
              <a:cs typeface="Times New Roman" pitchFamily="18" charset="0"/>
            </a:endParaRPr>
          </a:p>
          <a:p>
            <a:pPr marL="0" lvl="1" algn="ctr">
              <a:spcBef>
                <a:spcPct val="0"/>
              </a:spcBef>
              <a:defRPr/>
            </a:pPr>
            <a:r>
              <a:rPr lang="en-US" kern="0" dirty="0" smtClean="0">
                <a:solidFill>
                  <a:schemeClr val="tx1">
                    <a:lumMod val="65000"/>
                    <a:lumOff val="35000"/>
                  </a:schemeClr>
                </a:solidFill>
                <a:cs typeface="Times New Roman" pitchFamily="18" charset="0"/>
              </a:rPr>
              <a:t>Enriched with Witch Hazel Extract </a:t>
            </a:r>
            <a:endParaRPr lang="en-US" sz="3200" b="1" kern="0" dirty="0" smtClean="0">
              <a:solidFill>
                <a:srgbClr val="3FB9C9"/>
              </a:solidFill>
              <a:latin typeface="Times New Roman" pitchFamily="18" charset="0"/>
              <a:cs typeface="Times New Roman" pitchFamily="18"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1295400" y="381000"/>
            <a:ext cx="6705600" cy="1066800"/>
          </a:xfrm>
          <a:prstGeom prst="roundRect">
            <a:avLst>
              <a:gd name="adj" fmla="val 27286"/>
            </a:avLst>
          </a:prstGeom>
          <a:ln>
            <a:no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grpSp>
        <p:nvGrpSpPr>
          <p:cNvPr id="4" name="Group 3"/>
          <p:cNvGrpSpPr/>
          <p:nvPr/>
        </p:nvGrpSpPr>
        <p:grpSpPr>
          <a:xfrm>
            <a:off x="0" y="2362200"/>
            <a:ext cx="9144000" cy="3124200"/>
            <a:chOff x="0" y="1295400"/>
            <a:chExt cx="9144000" cy="3124200"/>
          </a:xfrm>
        </p:grpSpPr>
        <p:pic>
          <p:nvPicPr>
            <p:cNvPr id="5" name="Picture 2" descr="D:\images\ppt\foot cream\foot-soak2-481x230.jpg"/>
            <p:cNvPicPr>
              <a:picLocks noChangeAspect="1" noChangeArrowheads="1"/>
            </p:cNvPicPr>
            <p:nvPr/>
          </p:nvPicPr>
          <p:blipFill>
            <a:blip r:embed="rId2"/>
            <a:srcRect l="18919" r="14657"/>
            <a:stretch>
              <a:fillRect/>
            </a:stretch>
          </p:blipFill>
          <p:spPr bwMode="auto">
            <a:xfrm>
              <a:off x="0" y="1295400"/>
              <a:ext cx="2117035" cy="1524000"/>
            </a:xfrm>
            <a:prstGeom prst="rect">
              <a:avLst/>
            </a:prstGeom>
            <a:noFill/>
          </p:spPr>
        </p:pic>
        <p:pic>
          <p:nvPicPr>
            <p:cNvPr id="6" name="Picture 3" descr="D:\images\ppt\foot cream\foot-scrub-feature-580x333.jpg"/>
            <p:cNvPicPr>
              <a:picLocks noChangeAspect="1" noChangeArrowheads="1"/>
            </p:cNvPicPr>
            <p:nvPr/>
          </p:nvPicPr>
          <p:blipFill>
            <a:blip r:embed="rId3"/>
            <a:srcRect l="17888" t="6887" r="5107"/>
            <a:stretch>
              <a:fillRect/>
            </a:stretch>
          </p:blipFill>
          <p:spPr bwMode="auto">
            <a:xfrm>
              <a:off x="2162821" y="1295400"/>
              <a:ext cx="2199606" cy="1527048"/>
            </a:xfrm>
            <a:prstGeom prst="rect">
              <a:avLst/>
            </a:prstGeom>
            <a:noFill/>
          </p:spPr>
        </p:pic>
        <p:pic>
          <p:nvPicPr>
            <p:cNvPr id="7" name="Picture 4" descr="D:\images\ppt\foot cream\foto3cuidadosespeciaishidratacaopes1.jpg"/>
            <p:cNvPicPr>
              <a:picLocks noChangeAspect="1" noChangeArrowheads="1"/>
            </p:cNvPicPr>
            <p:nvPr/>
          </p:nvPicPr>
          <p:blipFill>
            <a:blip r:embed="rId4"/>
            <a:srcRect l="6578" r="14890" b="12069"/>
            <a:stretch>
              <a:fillRect/>
            </a:stretch>
          </p:blipFill>
          <p:spPr bwMode="auto">
            <a:xfrm>
              <a:off x="7324587" y="1295400"/>
              <a:ext cx="1819413" cy="1527048"/>
            </a:xfrm>
            <a:prstGeom prst="rect">
              <a:avLst/>
            </a:prstGeom>
            <a:noFill/>
          </p:spPr>
        </p:pic>
        <p:pic>
          <p:nvPicPr>
            <p:cNvPr id="8" name="Picture 5" descr="D:\images\ppt\foot cream\255486_10151351472151266_1913396737_n (2).jpg"/>
            <p:cNvPicPr>
              <a:picLocks noChangeAspect="1" noChangeArrowheads="1"/>
            </p:cNvPicPr>
            <p:nvPr/>
          </p:nvPicPr>
          <p:blipFill>
            <a:blip r:embed="rId5" cstate="print"/>
            <a:srcRect/>
            <a:stretch>
              <a:fillRect/>
            </a:stretch>
          </p:blipFill>
          <p:spPr bwMode="auto">
            <a:xfrm>
              <a:off x="4408213" y="1295400"/>
              <a:ext cx="1527048" cy="1527048"/>
            </a:xfrm>
            <a:prstGeom prst="rect">
              <a:avLst/>
            </a:prstGeom>
            <a:noFill/>
          </p:spPr>
        </p:pic>
        <p:pic>
          <p:nvPicPr>
            <p:cNvPr id="9" name="Picture 6" descr="D:\images\ppt\foot cream\DIY-Pedicure-Step2-File.jpg"/>
            <p:cNvPicPr>
              <a:picLocks noChangeAspect="1" noChangeArrowheads="1"/>
            </p:cNvPicPr>
            <p:nvPr/>
          </p:nvPicPr>
          <p:blipFill>
            <a:blip r:embed="rId6" cstate="print"/>
            <a:srcRect t="14616" b="1931"/>
            <a:stretch>
              <a:fillRect/>
            </a:stretch>
          </p:blipFill>
          <p:spPr bwMode="auto">
            <a:xfrm>
              <a:off x="5981047" y="1295400"/>
              <a:ext cx="1297755" cy="1527048"/>
            </a:xfrm>
            <a:prstGeom prst="rect">
              <a:avLst/>
            </a:prstGeom>
            <a:noFill/>
          </p:spPr>
        </p:pic>
        <p:pic>
          <p:nvPicPr>
            <p:cNvPr id="10" name="Picture 7" descr="D:\images\ppt\foot cream\photos.demandstudios.com-getty-article-103-13-57304436_XS.jpg"/>
            <p:cNvPicPr>
              <a:picLocks noChangeAspect="1" noChangeArrowheads="1"/>
            </p:cNvPicPr>
            <p:nvPr/>
          </p:nvPicPr>
          <p:blipFill>
            <a:blip r:embed="rId7"/>
            <a:srcRect/>
            <a:stretch>
              <a:fillRect/>
            </a:stretch>
          </p:blipFill>
          <p:spPr bwMode="auto">
            <a:xfrm>
              <a:off x="0" y="2892552"/>
              <a:ext cx="1527048" cy="1527048"/>
            </a:xfrm>
            <a:prstGeom prst="rect">
              <a:avLst/>
            </a:prstGeom>
            <a:noFill/>
          </p:spPr>
        </p:pic>
        <p:pic>
          <p:nvPicPr>
            <p:cNvPr id="11" name="Picture 8" descr="D:\images\ppt\foot cream\iStock_000013531344Small.jpg"/>
            <p:cNvPicPr>
              <a:picLocks noChangeAspect="1" noChangeArrowheads="1"/>
            </p:cNvPicPr>
            <p:nvPr/>
          </p:nvPicPr>
          <p:blipFill>
            <a:blip r:embed="rId8" cstate="print"/>
            <a:srcRect l="6642" r="7018"/>
            <a:stretch>
              <a:fillRect/>
            </a:stretch>
          </p:blipFill>
          <p:spPr bwMode="auto">
            <a:xfrm>
              <a:off x="1609455" y="2892552"/>
              <a:ext cx="1981200" cy="1527048"/>
            </a:xfrm>
            <a:prstGeom prst="rect">
              <a:avLst/>
            </a:prstGeom>
            <a:noFill/>
          </p:spPr>
        </p:pic>
        <p:pic>
          <p:nvPicPr>
            <p:cNvPr id="12" name="Picture 9" descr="D:\images\ppt\foot cream\05_HowToCutNailCuticles_xxxlarge.jpg"/>
            <p:cNvPicPr>
              <a:picLocks noChangeAspect="1" noChangeArrowheads="1"/>
            </p:cNvPicPr>
            <p:nvPr/>
          </p:nvPicPr>
          <p:blipFill>
            <a:blip r:embed="rId9" cstate="print"/>
            <a:srcRect l="25241"/>
            <a:stretch>
              <a:fillRect/>
            </a:stretch>
          </p:blipFill>
          <p:spPr bwMode="auto">
            <a:xfrm>
              <a:off x="3673062" y="2892552"/>
              <a:ext cx="2031204" cy="1527048"/>
            </a:xfrm>
            <a:prstGeom prst="rect">
              <a:avLst/>
            </a:prstGeom>
            <a:noFill/>
          </p:spPr>
        </p:pic>
        <p:pic>
          <p:nvPicPr>
            <p:cNvPr id="13" name="Picture 10" descr="D:\images\ppt\foot cream\foot-massage.png"/>
            <p:cNvPicPr>
              <a:picLocks noChangeAspect="1" noChangeArrowheads="1"/>
            </p:cNvPicPr>
            <p:nvPr/>
          </p:nvPicPr>
          <p:blipFill>
            <a:blip r:embed="rId10" cstate="print"/>
            <a:srcRect/>
            <a:stretch>
              <a:fillRect/>
            </a:stretch>
          </p:blipFill>
          <p:spPr bwMode="auto">
            <a:xfrm>
              <a:off x="5786673" y="2892552"/>
              <a:ext cx="1527048" cy="1527048"/>
            </a:xfrm>
            <a:prstGeom prst="rect">
              <a:avLst/>
            </a:prstGeom>
            <a:noFill/>
          </p:spPr>
        </p:pic>
        <p:pic>
          <p:nvPicPr>
            <p:cNvPr id="14" name="Picture 11" descr="D:\images\ppt\foot cream\Applying-nail-polish-to-toes.jpg"/>
            <p:cNvPicPr>
              <a:picLocks noChangeAspect="1" noChangeArrowheads="1"/>
            </p:cNvPicPr>
            <p:nvPr/>
          </p:nvPicPr>
          <p:blipFill>
            <a:blip r:embed="rId11"/>
            <a:srcRect/>
            <a:stretch>
              <a:fillRect/>
            </a:stretch>
          </p:blipFill>
          <p:spPr bwMode="auto">
            <a:xfrm>
              <a:off x="7396129" y="2892552"/>
              <a:ext cx="1747871" cy="1527048"/>
            </a:xfrm>
            <a:prstGeom prst="rect">
              <a:avLst/>
            </a:prstGeom>
            <a:noFill/>
          </p:spPr>
        </p:pic>
      </p:grpSp>
      <p:sp>
        <p:nvSpPr>
          <p:cNvPr id="15" name="Title 1"/>
          <p:cNvSpPr>
            <a:spLocks noGrp="1"/>
          </p:cNvSpPr>
          <p:nvPr>
            <p:ph type="title"/>
          </p:nvPr>
        </p:nvSpPr>
        <p:spPr>
          <a:xfrm>
            <a:off x="1524000" y="388938"/>
            <a:ext cx="6248400" cy="1058862"/>
          </a:xfrm>
        </p:spPr>
        <p:txBody>
          <a:bodyPr>
            <a:noAutofit/>
          </a:bodyPr>
          <a:lstStyle/>
          <a:p>
            <a:pPr lvl="0">
              <a:defRPr/>
            </a:pPr>
            <a:r>
              <a:rPr lang="en-US" sz="3200" b="1" dirty="0" smtClean="0">
                <a:solidFill>
                  <a:schemeClr val="accent6">
                    <a:lumMod val="75000"/>
                  </a:schemeClr>
                </a:solidFill>
                <a:latin typeface="Times New Roman" pitchFamily="18" charset="0"/>
                <a:cs typeface="Times New Roman" pitchFamily="18" charset="0"/>
              </a:rPr>
              <a:t>Quick pedicure at home</a:t>
            </a:r>
            <a:endParaRPr lang="en-US" sz="3200" b="1" dirty="0">
              <a:solidFill>
                <a:schemeClr val="accent6">
                  <a:lumMod val="75000"/>
                </a:schemeClr>
              </a:solidFill>
              <a:latin typeface="Times New Roman" pitchFamily="18" charset="0"/>
              <a:cs typeface="Times New Roman" pitchFamily="18" charset="0"/>
            </a:endParaRPr>
          </a:p>
        </p:txBody>
      </p:sp>
      <p:sp>
        <p:nvSpPr>
          <p:cNvPr id="17" name="TextBox 16"/>
          <p:cNvSpPr txBox="1"/>
          <p:nvPr/>
        </p:nvSpPr>
        <p:spPr>
          <a:xfrm>
            <a:off x="609600" y="1981200"/>
            <a:ext cx="838200" cy="369332"/>
          </a:xfrm>
          <a:prstGeom prst="rect">
            <a:avLst/>
          </a:prstGeom>
          <a:noFill/>
        </p:spPr>
        <p:txBody>
          <a:bodyPr wrap="square" rtlCol="0">
            <a:spAutoFit/>
          </a:bodyPr>
          <a:lstStyle/>
          <a:p>
            <a:pPr algn="ctr"/>
            <a:r>
              <a:rPr lang="en-US" dirty="0" smtClean="0">
                <a:solidFill>
                  <a:srgbClr val="595959"/>
                </a:solidFill>
              </a:rPr>
              <a:t>Soak</a:t>
            </a:r>
            <a:endParaRPr lang="en-US" dirty="0">
              <a:solidFill>
                <a:srgbClr val="595959"/>
              </a:solidFill>
            </a:endParaRPr>
          </a:p>
        </p:txBody>
      </p:sp>
      <p:sp>
        <p:nvSpPr>
          <p:cNvPr id="18" name="TextBox 17"/>
          <p:cNvSpPr txBox="1"/>
          <p:nvPr/>
        </p:nvSpPr>
        <p:spPr>
          <a:xfrm>
            <a:off x="3657600" y="1981200"/>
            <a:ext cx="838200" cy="369332"/>
          </a:xfrm>
          <a:prstGeom prst="rect">
            <a:avLst/>
          </a:prstGeom>
          <a:noFill/>
        </p:spPr>
        <p:txBody>
          <a:bodyPr wrap="square" rtlCol="0">
            <a:spAutoFit/>
          </a:bodyPr>
          <a:lstStyle/>
          <a:p>
            <a:pPr algn="ctr"/>
            <a:r>
              <a:rPr lang="en-US" dirty="0" smtClean="0">
                <a:solidFill>
                  <a:srgbClr val="595959"/>
                </a:solidFill>
              </a:rPr>
              <a:t>Scrub</a:t>
            </a:r>
            <a:endParaRPr lang="en-US" dirty="0">
              <a:solidFill>
                <a:srgbClr val="595959"/>
              </a:solidFill>
            </a:endParaRPr>
          </a:p>
        </p:txBody>
      </p:sp>
      <p:sp>
        <p:nvSpPr>
          <p:cNvPr id="19" name="TextBox 18"/>
          <p:cNvSpPr txBox="1"/>
          <p:nvPr/>
        </p:nvSpPr>
        <p:spPr>
          <a:xfrm>
            <a:off x="6248400" y="1981200"/>
            <a:ext cx="838200" cy="369332"/>
          </a:xfrm>
          <a:prstGeom prst="rect">
            <a:avLst/>
          </a:prstGeom>
          <a:noFill/>
        </p:spPr>
        <p:txBody>
          <a:bodyPr wrap="square" rtlCol="0">
            <a:spAutoFit/>
          </a:bodyPr>
          <a:lstStyle/>
          <a:p>
            <a:pPr algn="ctr"/>
            <a:r>
              <a:rPr lang="en-US" dirty="0" smtClean="0">
                <a:solidFill>
                  <a:srgbClr val="595959"/>
                </a:solidFill>
              </a:rPr>
              <a:t>File </a:t>
            </a:r>
            <a:endParaRPr lang="en-US" dirty="0">
              <a:solidFill>
                <a:srgbClr val="595959"/>
              </a:solidFill>
            </a:endParaRPr>
          </a:p>
        </p:txBody>
      </p:sp>
      <p:sp>
        <p:nvSpPr>
          <p:cNvPr id="20" name="TextBox 19"/>
          <p:cNvSpPr txBox="1"/>
          <p:nvPr/>
        </p:nvSpPr>
        <p:spPr>
          <a:xfrm>
            <a:off x="7543800" y="1981200"/>
            <a:ext cx="1371600" cy="369332"/>
          </a:xfrm>
          <a:prstGeom prst="rect">
            <a:avLst/>
          </a:prstGeom>
          <a:noFill/>
        </p:spPr>
        <p:txBody>
          <a:bodyPr wrap="square" rtlCol="0">
            <a:spAutoFit/>
          </a:bodyPr>
          <a:lstStyle/>
          <a:p>
            <a:pPr algn="ctr"/>
            <a:r>
              <a:rPr lang="en-US" dirty="0" err="1" smtClean="0">
                <a:solidFill>
                  <a:srgbClr val="595959"/>
                </a:solidFill>
              </a:rPr>
              <a:t>Moisturise</a:t>
            </a:r>
            <a:r>
              <a:rPr lang="en-US" dirty="0" smtClean="0">
                <a:solidFill>
                  <a:srgbClr val="595959"/>
                </a:solidFill>
              </a:rPr>
              <a:t> </a:t>
            </a:r>
            <a:endParaRPr lang="en-US" dirty="0">
              <a:solidFill>
                <a:srgbClr val="595959"/>
              </a:solidFill>
            </a:endParaRPr>
          </a:p>
        </p:txBody>
      </p:sp>
      <p:sp>
        <p:nvSpPr>
          <p:cNvPr id="21" name="TextBox 20"/>
          <p:cNvSpPr txBox="1"/>
          <p:nvPr/>
        </p:nvSpPr>
        <p:spPr>
          <a:xfrm>
            <a:off x="1066800" y="5486400"/>
            <a:ext cx="3581400" cy="369332"/>
          </a:xfrm>
          <a:prstGeom prst="rect">
            <a:avLst/>
          </a:prstGeom>
          <a:noFill/>
        </p:spPr>
        <p:txBody>
          <a:bodyPr wrap="square" rtlCol="0">
            <a:spAutoFit/>
          </a:bodyPr>
          <a:lstStyle/>
          <a:p>
            <a:pPr algn="ctr"/>
            <a:r>
              <a:rPr lang="en-US" dirty="0" smtClean="0">
                <a:solidFill>
                  <a:srgbClr val="595959"/>
                </a:solidFill>
              </a:rPr>
              <a:t>Trim, clip and file nails &amp; cuticles</a:t>
            </a:r>
            <a:endParaRPr lang="en-US" dirty="0">
              <a:solidFill>
                <a:srgbClr val="595959"/>
              </a:solidFill>
            </a:endParaRPr>
          </a:p>
        </p:txBody>
      </p:sp>
      <p:sp>
        <p:nvSpPr>
          <p:cNvPr id="22" name="TextBox 21"/>
          <p:cNvSpPr txBox="1"/>
          <p:nvPr/>
        </p:nvSpPr>
        <p:spPr>
          <a:xfrm>
            <a:off x="6019800" y="5486400"/>
            <a:ext cx="1143000" cy="369332"/>
          </a:xfrm>
          <a:prstGeom prst="rect">
            <a:avLst/>
          </a:prstGeom>
          <a:noFill/>
        </p:spPr>
        <p:txBody>
          <a:bodyPr wrap="square" rtlCol="0">
            <a:spAutoFit/>
          </a:bodyPr>
          <a:lstStyle/>
          <a:p>
            <a:pPr algn="ctr"/>
            <a:r>
              <a:rPr lang="en-US" dirty="0" smtClean="0">
                <a:solidFill>
                  <a:srgbClr val="595959"/>
                </a:solidFill>
              </a:rPr>
              <a:t>Massage</a:t>
            </a:r>
            <a:endParaRPr lang="en-US" dirty="0">
              <a:solidFill>
                <a:srgbClr val="595959"/>
              </a:solidFill>
            </a:endParaRPr>
          </a:p>
        </p:txBody>
      </p:sp>
      <p:sp>
        <p:nvSpPr>
          <p:cNvPr id="23" name="TextBox 22"/>
          <p:cNvSpPr txBox="1"/>
          <p:nvPr/>
        </p:nvSpPr>
        <p:spPr>
          <a:xfrm>
            <a:off x="7696200" y="5486400"/>
            <a:ext cx="1143000" cy="369332"/>
          </a:xfrm>
          <a:prstGeom prst="rect">
            <a:avLst/>
          </a:prstGeom>
          <a:noFill/>
        </p:spPr>
        <p:txBody>
          <a:bodyPr wrap="square" rtlCol="0">
            <a:spAutoFit/>
          </a:bodyPr>
          <a:lstStyle/>
          <a:p>
            <a:pPr algn="ctr"/>
            <a:r>
              <a:rPr lang="en-US" dirty="0" smtClean="0">
                <a:solidFill>
                  <a:srgbClr val="595959"/>
                </a:solidFill>
              </a:rPr>
              <a:t>Polish</a:t>
            </a:r>
            <a:endParaRPr lang="en-US" dirty="0">
              <a:solidFill>
                <a:srgbClr val="595959"/>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304800" y="228600"/>
            <a:ext cx="8534400" cy="2133600"/>
          </a:xfrm>
          <a:prstGeom prst="rect">
            <a:avLst/>
          </a:prstGeom>
        </p:spPr>
        <p:txBody>
          <a:bodyPr vert="horz" lIns="91440" tIns="45720" rIns="91440" bIns="45720" rtlCol="0" anchor="ctr">
            <a:normAutofit fontScale="97500"/>
          </a:bodyPr>
          <a:lstStyle/>
          <a:p>
            <a:pPr marL="0" marR="0" lvl="1" indent="0" algn="l" defTabSz="914400" rtl="0" eaLnBrk="1" fontAlgn="auto" latinLnBrk="0" hangingPunct="1">
              <a:lnSpc>
                <a:spcPct val="100000"/>
              </a:lnSpc>
              <a:spcBef>
                <a:spcPct val="0"/>
              </a:spcBef>
              <a:spcAft>
                <a:spcPts val="0"/>
              </a:spcAft>
              <a:buClrTx/>
              <a:buSzTx/>
              <a:buFontTx/>
              <a:buNone/>
              <a:tabLst/>
              <a:defRPr/>
            </a:pPr>
            <a:r>
              <a:rPr kumimoji="0" lang="en-US" sz="3300" b="1" i="0" u="none" strike="noStrike" kern="0" cap="none" spc="0" normalizeH="0" baseline="0" noProof="0" dirty="0" smtClean="0">
                <a:ln>
                  <a:noFill/>
                </a:ln>
                <a:solidFill>
                  <a:srgbClr val="808000"/>
                </a:solidFill>
                <a:effectLst/>
                <a:uLnTx/>
                <a:uFillTx/>
                <a:cs typeface="Times New Roman" pitchFamily="18" charset="0"/>
              </a:rPr>
              <a:t>New</a:t>
            </a:r>
          </a:p>
          <a:p>
            <a:pPr marL="0" marR="0" lvl="1" indent="0" algn="l" defTabSz="914400" rtl="0" eaLnBrk="1" fontAlgn="auto" latinLnBrk="0" hangingPunct="1">
              <a:lnSpc>
                <a:spcPct val="100000"/>
              </a:lnSpc>
              <a:spcBef>
                <a:spcPct val="0"/>
              </a:spcBef>
              <a:spcAft>
                <a:spcPts val="0"/>
              </a:spcAft>
              <a:buClrTx/>
              <a:buSzTx/>
              <a:buFontTx/>
              <a:buNone/>
              <a:tabLst/>
              <a:defRPr/>
            </a:pPr>
            <a:r>
              <a:rPr kumimoji="0" lang="en-US" sz="3700" b="1" i="0" u="none" strike="noStrike" kern="0" cap="none" spc="0" normalizeH="0" baseline="0" noProof="0" dirty="0" smtClean="0">
                <a:ln>
                  <a:noFill/>
                </a:ln>
                <a:solidFill>
                  <a:srgbClr val="808000"/>
                </a:solidFill>
                <a:effectLst/>
                <a:uLnTx/>
                <a:uFillTx/>
                <a:latin typeface="Times New Roman" pitchFamily="18" charset="0"/>
                <a:cs typeface="Times New Roman" pitchFamily="18" charset="0"/>
              </a:rPr>
              <a:t>ASSURE </a:t>
            </a:r>
            <a:r>
              <a:rPr lang="en-US" sz="3700" b="1" kern="0" dirty="0" smtClean="0">
                <a:solidFill>
                  <a:srgbClr val="808000"/>
                </a:solidFill>
                <a:latin typeface="Times New Roman" pitchFamily="18" charset="0"/>
                <a:cs typeface="Times New Roman" pitchFamily="18" charset="0"/>
              </a:rPr>
              <a:t>HAND &amp; BODY LOTION</a:t>
            </a:r>
            <a:endParaRPr kumimoji="0" lang="en-US" sz="4000" b="1" i="0" u="none" strike="noStrike" kern="0" cap="none" spc="0" normalizeH="0" baseline="0" noProof="0" dirty="0" smtClean="0">
              <a:ln>
                <a:noFill/>
              </a:ln>
              <a:solidFill>
                <a:srgbClr val="808000"/>
              </a:solidFill>
              <a:effectLst/>
              <a:uLnTx/>
              <a:uFillTx/>
              <a:latin typeface="Times New Roman" pitchFamily="18" charset="0"/>
              <a:cs typeface="Times New Roman" pitchFamily="18" charset="0"/>
            </a:endParaRPr>
          </a:p>
          <a:p>
            <a:pPr marL="0" marR="0" lvl="1" indent="0" algn="l" defTabSz="914400" rtl="0" eaLnBrk="1" fontAlgn="auto" latinLnBrk="0" hangingPunct="1">
              <a:lnSpc>
                <a:spcPct val="100000"/>
              </a:lnSpc>
              <a:spcBef>
                <a:spcPct val="0"/>
              </a:spcBef>
              <a:spcAft>
                <a:spcPts val="0"/>
              </a:spcAft>
              <a:buClrTx/>
              <a:buSzTx/>
              <a:buFontTx/>
              <a:buNone/>
              <a:tabLst/>
              <a:defRPr/>
            </a:pPr>
            <a:r>
              <a:rPr lang="en-US" sz="2500" kern="0" dirty="0" smtClean="0">
                <a:solidFill>
                  <a:schemeClr val="tx1">
                    <a:lumMod val="65000"/>
                    <a:lumOff val="35000"/>
                  </a:schemeClr>
                </a:solidFill>
                <a:cs typeface="Times New Roman" pitchFamily="18" charset="0"/>
              </a:rPr>
              <a:t>Enriched with Natural Olive Oil</a:t>
            </a:r>
            <a:endParaRPr kumimoji="0" lang="en-US" sz="2500" b="1" i="0" u="none" strike="noStrike" kern="0" cap="none" spc="0" normalizeH="0" baseline="0" noProof="0" dirty="0" smtClean="0">
              <a:ln>
                <a:noFill/>
              </a:ln>
              <a:solidFill>
                <a:srgbClr val="3FB9C9"/>
              </a:solidFill>
              <a:effectLst/>
              <a:uLnTx/>
              <a:uFillTx/>
              <a:latin typeface="Times New Roman" pitchFamily="18" charset="0"/>
              <a:cs typeface="Times New Roman" pitchFamily="18" charset="0"/>
            </a:endParaRPr>
          </a:p>
        </p:txBody>
      </p:sp>
      <p:pic>
        <p:nvPicPr>
          <p:cNvPr id="5" name="Picture 4" descr="Hand &amp; Body Lotion.png"/>
          <p:cNvPicPr>
            <a:picLocks noChangeAspect="1"/>
          </p:cNvPicPr>
          <p:nvPr/>
        </p:nvPicPr>
        <p:blipFill>
          <a:blip r:embed="rId2" cstate="email"/>
          <a:srcRect t="7018" b="7017"/>
          <a:stretch>
            <a:fillRect/>
          </a:stretch>
        </p:blipFill>
        <p:spPr>
          <a:xfrm>
            <a:off x="1905000" y="2057400"/>
            <a:ext cx="2658438" cy="4358440"/>
          </a:xfrm>
          <a:prstGeom prst="rect">
            <a:avLst/>
          </a:prstGeom>
        </p:spPr>
      </p:pic>
      <p:pic>
        <p:nvPicPr>
          <p:cNvPr id="4" name="Picture 3" descr="9310631329_1fe8e97a2c1.jpg"/>
          <p:cNvPicPr>
            <a:picLocks noChangeAspect="1"/>
          </p:cNvPicPr>
          <p:nvPr/>
        </p:nvPicPr>
        <p:blipFill>
          <a:blip r:embed="rId3"/>
          <a:srcRect l="21488"/>
          <a:stretch>
            <a:fillRect/>
          </a:stretch>
        </p:blipFill>
        <p:spPr>
          <a:xfrm>
            <a:off x="4114800" y="2010075"/>
            <a:ext cx="5029200" cy="4314525"/>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enefits-of-olive-oil.jpg"/>
          <p:cNvPicPr>
            <a:picLocks noChangeAspect="1"/>
          </p:cNvPicPr>
          <p:nvPr/>
        </p:nvPicPr>
        <p:blipFill>
          <a:blip r:embed="rId3" cstate="print"/>
          <a:srcRect l="11667" r="10833" b="11965"/>
          <a:stretch>
            <a:fillRect/>
          </a:stretch>
        </p:blipFill>
        <p:spPr>
          <a:xfrm>
            <a:off x="6752032" y="4419600"/>
            <a:ext cx="2391967" cy="1905000"/>
          </a:xfrm>
          <a:prstGeom prst="rect">
            <a:avLst/>
          </a:prstGeom>
        </p:spPr>
      </p:pic>
      <p:sp>
        <p:nvSpPr>
          <p:cNvPr id="6" name="Content Placeholder 2"/>
          <p:cNvSpPr txBox="1">
            <a:spLocks/>
          </p:cNvSpPr>
          <p:nvPr/>
        </p:nvSpPr>
        <p:spPr>
          <a:xfrm>
            <a:off x="381000" y="1676400"/>
            <a:ext cx="7924800" cy="4648200"/>
          </a:xfrm>
          <a:prstGeom prst="rect">
            <a:avLst/>
          </a:prstGeom>
        </p:spPr>
        <p:txBody>
          <a:bodyPr vert="horz" lIns="91440" tIns="45720" rIns="91440" bIns="45720" rtlCol="0">
            <a:noAutofit/>
          </a:bodyPr>
          <a:lstStyle/>
          <a:p>
            <a:pPr lvl="0" indent="-342900">
              <a:spcBef>
                <a:spcPts val="400"/>
              </a:spcBef>
              <a:defRPr/>
            </a:pPr>
            <a:r>
              <a:rPr lang="en-US" sz="2100" b="1" dirty="0" smtClean="0">
                <a:solidFill>
                  <a:srgbClr val="808000"/>
                </a:solidFill>
              </a:rPr>
              <a:t>The Product</a:t>
            </a:r>
            <a:endParaRPr lang="en-US" sz="2100" dirty="0" smtClean="0">
              <a:solidFill>
                <a:srgbClr val="808000"/>
              </a:solidFill>
            </a:endParaRPr>
          </a:p>
          <a:p>
            <a:pPr>
              <a:spcBef>
                <a:spcPts val="400"/>
              </a:spcBef>
            </a:pPr>
            <a:r>
              <a:rPr lang="en-US" sz="1600" dirty="0" smtClean="0">
                <a:solidFill>
                  <a:schemeClr val="tx1">
                    <a:lumMod val="65000"/>
                    <a:lumOff val="35000"/>
                  </a:schemeClr>
                </a:solidFill>
              </a:rPr>
              <a:t>Enriched with rich </a:t>
            </a:r>
            <a:r>
              <a:rPr lang="en-US" sz="1600" dirty="0" err="1" smtClean="0">
                <a:solidFill>
                  <a:schemeClr val="tx1">
                    <a:lumMod val="65000"/>
                    <a:lumOff val="35000"/>
                  </a:schemeClr>
                </a:solidFill>
              </a:rPr>
              <a:t>moisturisers</a:t>
            </a:r>
            <a:r>
              <a:rPr lang="en-US" sz="1600" dirty="0" smtClean="0">
                <a:solidFill>
                  <a:schemeClr val="tx1">
                    <a:lumMod val="65000"/>
                    <a:lumOff val="35000"/>
                  </a:schemeClr>
                </a:solidFill>
              </a:rPr>
              <a:t> yet light weight formula deeply nourishes dry and lifeless skin, absorbs easily into the skin, giving it a radiant glow and all day hydration.</a:t>
            </a:r>
          </a:p>
          <a:p>
            <a:pPr algn="just">
              <a:spcBef>
                <a:spcPts val="400"/>
              </a:spcBef>
            </a:pPr>
            <a:r>
              <a:rPr lang="en-US" sz="1600" dirty="0" smtClean="0">
                <a:solidFill>
                  <a:schemeClr val="tx1">
                    <a:lumMod val="65000"/>
                    <a:lumOff val="35000"/>
                  </a:schemeClr>
                </a:solidFill>
              </a:rPr>
              <a:t>Its soft flowery scent invigorates the senses and keeps the skin refreshed all day</a:t>
            </a:r>
            <a:endParaRPr kumimoji="0" lang="en-US" sz="1600" b="1" i="0" u="none" strike="noStrike" kern="1200" cap="none" spc="0" normalizeH="0" baseline="0" noProof="0" dirty="0" smtClean="0">
              <a:ln>
                <a:noFill/>
              </a:ln>
              <a:solidFill>
                <a:srgbClr val="808000"/>
              </a:solidFill>
              <a:effectLst/>
              <a:uLnTx/>
              <a:uFillTx/>
              <a:latin typeface="+mn-lt"/>
              <a:ea typeface="+mn-ea"/>
              <a:cs typeface="+mn-cs"/>
            </a:endParaRPr>
          </a:p>
          <a:p>
            <a:pPr marL="342900" marR="0" lvl="0" indent="-342900" algn="l" defTabSz="914400" rtl="0" eaLnBrk="1" fontAlgn="auto" latinLnBrk="0" hangingPunct="1">
              <a:spcBef>
                <a:spcPts val="400"/>
              </a:spcBef>
              <a:spcAft>
                <a:spcPts val="0"/>
              </a:spcAft>
              <a:buClrTx/>
              <a:buSzTx/>
              <a:buFont typeface="Arial" pitchFamily="34" charset="0"/>
              <a:buNone/>
              <a:tabLst/>
              <a:defRPr/>
            </a:pPr>
            <a:r>
              <a:rPr kumimoji="0" lang="en-US" sz="2100" b="1" i="0" u="none" strike="noStrike" kern="1200" cap="none" spc="0" normalizeH="0" baseline="0" noProof="0" dirty="0" smtClean="0">
                <a:ln>
                  <a:noFill/>
                </a:ln>
                <a:solidFill>
                  <a:srgbClr val="808000"/>
                </a:solidFill>
                <a:effectLst/>
                <a:uLnTx/>
                <a:uFillTx/>
                <a:latin typeface="+mn-lt"/>
                <a:ea typeface="+mn-ea"/>
                <a:cs typeface="+mn-cs"/>
              </a:rPr>
              <a:t>The Performance</a:t>
            </a:r>
            <a:r>
              <a:rPr kumimoji="0" lang="en-US" sz="2100" b="1" i="0" u="none" strike="noStrike" kern="1200" cap="none" spc="0" normalizeH="0" noProof="0" dirty="0" smtClean="0">
                <a:ln>
                  <a:noFill/>
                </a:ln>
                <a:solidFill>
                  <a:srgbClr val="808000"/>
                </a:solidFill>
                <a:effectLst/>
                <a:uLnTx/>
                <a:uFillTx/>
                <a:latin typeface="+mn-lt"/>
                <a:ea typeface="+mn-ea"/>
                <a:cs typeface="+mn-cs"/>
              </a:rPr>
              <a:t> </a:t>
            </a:r>
            <a:r>
              <a:rPr kumimoji="0" lang="en-US" sz="1600"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(Key ingredients)</a:t>
            </a:r>
            <a:r>
              <a:rPr kumimoji="0" lang="en-US" sz="1600" b="1"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 </a:t>
            </a:r>
          </a:p>
          <a:p>
            <a:pPr marL="274320" indent="-274320">
              <a:spcBef>
                <a:spcPts val="400"/>
              </a:spcBef>
              <a:buFont typeface="Arial" pitchFamily="34" charset="0"/>
              <a:buChar char="•"/>
              <a:defRPr/>
            </a:pPr>
            <a:r>
              <a:rPr kumimoji="0" lang="en-US" sz="1600" b="1"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Olive</a:t>
            </a:r>
            <a:r>
              <a:rPr kumimoji="0" lang="en-US" sz="1600" b="1" i="0" u="none" strike="noStrike" kern="1200" cap="none" spc="0" normalizeH="0" noProof="0" dirty="0" smtClean="0">
                <a:ln>
                  <a:noFill/>
                </a:ln>
                <a:solidFill>
                  <a:schemeClr val="tx1">
                    <a:lumMod val="65000"/>
                    <a:lumOff val="35000"/>
                  </a:schemeClr>
                </a:solidFill>
                <a:effectLst/>
                <a:uLnTx/>
                <a:uFillTx/>
                <a:latin typeface="+mn-lt"/>
                <a:ea typeface="+mn-ea"/>
                <a:cs typeface="+mn-cs"/>
              </a:rPr>
              <a:t> oil</a:t>
            </a:r>
            <a:r>
              <a:rPr lang="en-US" sz="1600" b="1" dirty="0" smtClean="0">
                <a:solidFill>
                  <a:schemeClr val="tx1">
                    <a:lumMod val="65000"/>
                    <a:lumOff val="35000"/>
                  </a:schemeClr>
                </a:solidFill>
              </a:rPr>
              <a:t>: </a:t>
            </a:r>
            <a:r>
              <a:rPr lang="en-US" sz="1600" dirty="0" smtClean="0">
                <a:solidFill>
                  <a:srgbClr val="595959"/>
                </a:solidFill>
              </a:rPr>
              <a:t>provides deep nourishment to dry skin leaving skin feeling smooth and silky. Rich in Vitamin E and antioxidants helps prevent premature aging of skin</a:t>
            </a:r>
          </a:p>
          <a:p>
            <a:pPr marL="274320" lvl="1" indent="-274320">
              <a:spcBef>
                <a:spcPts val="400"/>
              </a:spcBef>
              <a:buFont typeface="Arial" pitchFamily="34" charset="0"/>
              <a:buChar char="•"/>
              <a:defRPr/>
            </a:pPr>
            <a:r>
              <a:rPr lang="en-US" sz="1600" b="1" dirty="0" smtClean="0">
                <a:solidFill>
                  <a:srgbClr val="595959"/>
                </a:solidFill>
              </a:rPr>
              <a:t>Petroleum Jelly: </a:t>
            </a:r>
            <a:r>
              <a:rPr lang="en-US" sz="1600" dirty="0" smtClean="0">
                <a:solidFill>
                  <a:srgbClr val="595959"/>
                </a:solidFill>
              </a:rPr>
              <a:t>It works by creating a sealing barrier between cells, which locks in moisture and speeds up skin’s natural recovery from dryness, helping it heal from within</a:t>
            </a:r>
          </a:p>
          <a:p>
            <a:pPr>
              <a:lnSpc>
                <a:spcPct val="120000"/>
              </a:lnSpc>
              <a:spcBef>
                <a:spcPts val="400"/>
              </a:spcBef>
              <a:buNone/>
            </a:pPr>
            <a:r>
              <a:rPr lang="en-US" sz="2100" b="1" dirty="0" smtClean="0">
                <a:solidFill>
                  <a:srgbClr val="808000"/>
                </a:solidFill>
              </a:rPr>
              <a:t>The Benefits</a:t>
            </a:r>
          </a:p>
          <a:p>
            <a:pPr marL="274320" indent="-274320">
              <a:spcBef>
                <a:spcPts val="400"/>
              </a:spcBef>
              <a:buFont typeface="Arial" pitchFamily="34" charset="0"/>
              <a:buChar char="•"/>
            </a:pPr>
            <a:r>
              <a:rPr lang="en-US" sz="1600" dirty="0" smtClean="0">
                <a:solidFill>
                  <a:srgbClr val="595959"/>
                </a:solidFill>
              </a:rPr>
              <a:t>Locks in moisture to provide all day hydration</a:t>
            </a:r>
          </a:p>
          <a:p>
            <a:pPr marL="274320" indent="-274320">
              <a:spcBef>
                <a:spcPts val="400"/>
              </a:spcBef>
              <a:buFont typeface="Arial" pitchFamily="34" charset="0"/>
              <a:buChar char="•"/>
              <a:defRPr/>
            </a:pPr>
            <a:r>
              <a:rPr lang="en-US" sz="1600" dirty="0" smtClean="0">
                <a:solidFill>
                  <a:srgbClr val="595959"/>
                </a:solidFill>
              </a:rPr>
              <a:t>It deeply nourishes the skin and helps restore skin’s natural oils</a:t>
            </a:r>
          </a:p>
          <a:p>
            <a:pPr marL="274320" indent="-274320">
              <a:spcBef>
                <a:spcPts val="400"/>
              </a:spcBef>
              <a:buFont typeface="Arial" pitchFamily="34" charset="0"/>
              <a:buChar char="•"/>
              <a:defRPr/>
            </a:pPr>
            <a:r>
              <a:rPr lang="en-US" sz="1600" dirty="0" smtClean="0">
                <a:solidFill>
                  <a:srgbClr val="595959"/>
                </a:solidFill>
              </a:rPr>
              <a:t>Hydrates the skin and gives a radiant glow</a:t>
            </a:r>
          </a:p>
          <a:p>
            <a:pPr marL="274320" indent="-274320">
              <a:spcBef>
                <a:spcPts val="400"/>
              </a:spcBef>
              <a:buFont typeface="Arial" pitchFamily="34" charset="0"/>
              <a:buChar char="•"/>
              <a:defRPr/>
            </a:pPr>
            <a:r>
              <a:rPr lang="en-US" sz="1600" dirty="0" smtClean="0">
                <a:solidFill>
                  <a:srgbClr val="595959"/>
                </a:solidFill>
              </a:rPr>
              <a:t>Keeps the skin soft and supple without greasy feel</a:t>
            </a:r>
          </a:p>
          <a:p>
            <a:pPr marL="274320" indent="-274320">
              <a:spcBef>
                <a:spcPts val="400"/>
              </a:spcBef>
              <a:buFont typeface="Arial" pitchFamily="34" charset="0"/>
              <a:buChar char="•"/>
              <a:defRPr/>
            </a:pPr>
            <a:r>
              <a:rPr lang="en-US" sz="1600" dirty="0" smtClean="0">
                <a:solidFill>
                  <a:srgbClr val="595959"/>
                </a:solidFill>
              </a:rPr>
              <a:t>Its light and oil-free formula absorbs easily into the skin</a:t>
            </a:r>
          </a:p>
          <a:p>
            <a:pPr marL="274320" lvl="1" indent="-274320">
              <a:spcBef>
                <a:spcPts val="400"/>
              </a:spcBef>
              <a:buFont typeface="Arial" pitchFamily="34" charset="0"/>
              <a:buChar char="•"/>
              <a:defRPr/>
            </a:pPr>
            <a:endParaRPr lang="en-US" sz="1600" dirty="0" smtClean="0"/>
          </a:p>
        </p:txBody>
      </p:sp>
      <p:sp>
        <p:nvSpPr>
          <p:cNvPr id="8" name="Rounded Rectangle 7"/>
          <p:cNvSpPr/>
          <p:nvPr/>
        </p:nvSpPr>
        <p:spPr>
          <a:xfrm>
            <a:off x="990600" y="367145"/>
            <a:ext cx="7162800" cy="1143000"/>
          </a:xfrm>
          <a:prstGeom prst="roundRect">
            <a:avLst>
              <a:gd name="adj" fmla="val 27286"/>
            </a:avLst>
          </a:prstGeom>
          <a:ln>
            <a:no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9" name="Title 1"/>
          <p:cNvSpPr txBox="1">
            <a:spLocks/>
          </p:cNvSpPr>
          <p:nvPr/>
        </p:nvSpPr>
        <p:spPr>
          <a:xfrm>
            <a:off x="342900" y="152400"/>
            <a:ext cx="8458200" cy="1447800"/>
          </a:xfrm>
          <a:prstGeom prst="rect">
            <a:avLst/>
          </a:prstGeom>
        </p:spPr>
        <p:txBody>
          <a:bodyPr vert="horz" lIns="91440" tIns="45720" rIns="91440" bIns="45720" rtlCol="0" anchor="ctr">
            <a:noAutofit/>
          </a:bodyPr>
          <a:lstStyle/>
          <a:p>
            <a:pPr lvl="0" algn="ctr">
              <a:spcBef>
                <a:spcPts val="400"/>
              </a:spcBef>
              <a:defRPr/>
            </a:pPr>
            <a:r>
              <a:rPr kumimoji="0" lang="en-US" sz="4000" b="1" i="0" u="none" strike="noStrike" kern="1200" cap="none" spc="0" normalizeH="0" baseline="0" noProof="0" dirty="0" smtClean="0">
                <a:ln>
                  <a:noFill/>
                </a:ln>
                <a:solidFill>
                  <a:srgbClr val="808000"/>
                </a:solidFill>
                <a:effectLst/>
                <a:uLnTx/>
                <a:uFillTx/>
                <a:latin typeface="Times New Roman" pitchFamily="18" charset="0"/>
                <a:ea typeface="+mj-ea"/>
                <a:cs typeface="Times New Roman" pitchFamily="18" charset="0"/>
              </a:rPr>
              <a:t>Assure Hand &amp;</a:t>
            </a:r>
            <a:r>
              <a:rPr kumimoji="0" lang="en-US" sz="4000" b="1" i="0" u="none" strike="noStrike" kern="1200" cap="none" spc="0" normalizeH="0" noProof="0" dirty="0" smtClean="0">
                <a:ln>
                  <a:noFill/>
                </a:ln>
                <a:solidFill>
                  <a:srgbClr val="808000"/>
                </a:solidFill>
                <a:effectLst/>
                <a:uLnTx/>
                <a:uFillTx/>
                <a:latin typeface="Times New Roman" pitchFamily="18" charset="0"/>
                <a:ea typeface="+mj-ea"/>
                <a:cs typeface="Times New Roman" pitchFamily="18" charset="0"/>
              </a:rPr>
              <a:t> Body Lotion</a:t>
            </a:r>
            <a:endParaRPr lang="en-US" sz="4000" b="1" dirty="0" smtClean="0">
              <a:solidFill>
                <a:srgbClr val="808000"/>
              </a:solidFill>
              <a:latin typeface="Times New Roman" pitchFamily="18" charset="0"/>
              <a:cs typeface="Times New Roman" pitchFamily="18" charset="0"/>
            </a:endParaRPr>
          </a:p>
          <a:p>
            <a:pPr marL="0" lvl="1" algn="ctr">
              <a:spcBef>
                <a:spcPts val="400"/>
              </a:spcBef>
              <a:defRPr/>
            </a:pPr>
            <a:r>
              <a:rPr lang="en-US" kern="0" dirty="0" smtClean="0">
                <a:solidFill>
                  <a:schemeClr val="tx1">
                    <a:lumMod val="65000"/>
                    <a:lumOff val="35000"/>
                  </a:schemeClr>
                </a:solidFill>
                <a:cs typeface="Times New Roman" pitchFamily="18" charset="0"/>
              </a:rPr>
              <a:t>Enriched with Natural Olive Oil</a:t>
            </a:r>
            <a:endParaRPr lang="en-US" sz="3200" b="1" kern="0" dirty="0" smtClean="0">
              <a:solidFill>
                <a:srgbClr val="3FB9C9"/>
              </a:solidFill>
              <a:latin typeface="Times New Roman" pitchFamily="18" charset="0"/>
              <a:cs typeface="Times New Roman"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304800" y="228600"/>
            <a:ext cx="8839200" cy="2438400"/>
          </a:xfrm>
          <a:prstGeom prst="rect">
            <a:avLst/>
          </a:prstGeom>
        </p:spPr>
        <p:txBody>
          <a:bodyPr vert="horz" lIns="91440" tIns="45720" rIns="91440" bIns="45720" rtlCol="0" anchor="ctr">
            <a:normAutofit fontScale="97500"/>
          </a:bodyPr>
          <a:lstStyle/>
          <a:p>
            <a:pPr marL="0" marR="0" lvl="1" indent="0" algn="l" defTabSz="914400" rtl="0" eaLnBrk="1" fontAlgn="auto" latinLnBrk="0" hangingPunct="1">
              <a:lnSpc>
                <a:spcPct val="100000"/>
              </a:lnSpc>
              <a:spcBef>
                <a:spcPct val="0"/>
              </a:spcBef>
              <a:spcAft>
                <a:spcPts val="0"/>
              </a:spcAft>
              <a:buClrTx/>
              <a:buSzTx/>
              <a:buFontTx/>
              <a:buNone/>
              <a:tabLst/>
              <a:defRPr/>
            </a:pPr>
            <a:r>
              <a:rPr kumimoji="0" lang="en-US" sz="3100" b="1" i="0" u="none" strike="noStrike" kern="0" cap="none" spc="0" normalizeH="0" baseline="0" noProof="0" dirty="0" smtClean="0">
                <a:ln>
                  <a:noFill/>
                </a:ln>
                <a:solidFill>
                  <a:srgbClr val="009900"/>
                </a:solidFill>
                <a:effectLst/>
                <a:uLnTx/>
                <a:uFillTx/>
                <a:cs typeface="Times New Roman" pitchFamily="18" charset="0"/>
              </a:rPr>
              <a:t>New</a:t>
            </a:r>
            <a:r>
              <a:rPr kumimoji="0" lang="en-US" sz="3100" b="1" i="0" u="none" strike="noStrike" kern="0" cap="none" spc="0" normalizeH="0" noProof="0" dirty="0" smtClean="0">
                <a:ln>
                  <a:noFill/>
                </a:ln>
                <a:solidFill>
                  <a:srgbClr val="009900"/>
                </a:solidFill>
                <a:effectLst/>
                <a:uLnTx/>
                <a:uFillTx/>
                <a:cs typeface="Times New Roman" pitchFamily="18" charset="0"/>
              </a:rPr>
              <a:t> &amp; </a:t>
            </a:r>
            <a:r>
              <a:rPr lang="en-US" sz="3100" b="1" kern="0" dirty="0" smtClean="0">
                <a:solidFill>
                  <a:srgbClr val="009900"/>
                </a:solidFill>
                <a:cs typeface="Times New Roman" pitchFamily="18" charset="0"/>
              </a:rPr>
              <a:t>Improved</a:t>
            </a:r>
            <a:endParaRPr kumimoji="0" lang="en-US" sz="3100" b="1" i="0" u="none" strike="noStrike" kern="0" cap="none" spc="0" normalizeH="0" baseline="0" noProof="0" dirty="0" smtClean="0">
              <a:ln>
                <a:noFill/>
              </a:ln>
              <a:solidFill>
                <a:srgbClr val="009900"/>
              </a:solidFill>
              <a:effectLst/>
              <a:uLnTx/>
              <a:uFillTx/>
              <a:cs typeface="Times New Roman" pitchFamily="18" charset="0"/>
            </a:endParaRPr>
          </a:p>
          <a:p>
            <a:pPr marL="0" marR="0" lvl="1" indent="0" algn="l" defTabSz="914400" rtl="0" eaLnBrk="1" fontAlgn="auto" latinLnBrk="0" hangingPunct="1">
              <a:lnSpc>
                <a:spcPct val="100000"/>
              </a:lnSpc>
              <a:spcBef>
                <a:spcPct val="0"/>
              </a:spcBef>
              <a:spcAft>
                <a:spcPts val="0"/>
              </a:spcAft>
              <a:buClrTx/>
              <a:buSzTx/>
              <a:buFontTx/>
              <a:buNone/>
              <a:tabLst/>
              <a:defRPr/>
            </a:pPr>
            <a:r>
              <a:rPr kumimoji="0" lang="en-US" sz="3700" b="1" i="0" u="none" strike="noStrike" kern="0" cap="none" spc="0" normalizeH="0" baseline="0" noProof="0" dirty="0" smtClean="0">
                <a:ln>
                  <a:noFill/>
                </a:ln>
                <a:solidFill>
                  <a:srgbClr val="009900"/>
                </a:solidFill>
                <a:effectLst/>
                <a:uLnTx/>
                <a:uFillTx/>
                <a:latin typeface="Times New Roman" pitchFamily="18" charset="0"/>
                <a:cs typeface="Times New Roman" pitchFamily="18" charset="0"/>
              </a:rPr>
              <a:t>ASSURE </a:t>
            </a:r>
            <a:r>
              <a:rPr lang="en-US" sz="3700" b="1" kern="0" dirty="0" smtClean="0">
                <a:solidFill>
                  <a:srgbClr val="009900"/>
                </a:solidFill>
                <a:latin typeface="Times New Roman" pitchFamily="18" charset="0"/>
                <a:cs typeface="Times New Roman" pitchFamily="18" charset="0"/>
              </a:rPr>
              <a:t>HAND WASH </a:t>
            </a:r>
            <a:endParaRPr kumimoji="0" lang="en-US" sz="3700" b="1" i="0" u="none" strike="noStrike" kern="0" cap="none" spc="0" normalizeH="0" baseline="0" noProof="0" dirty="0" smtClean="0">
              <a:ln>
                <a:noFill/>
              </a:ln>
              <a:solidFill>
                <a:srgbClr val="009900"/>
              </a:solidFill>
              <a:effectLst/>
              <a:uLnTx/>
              <a:uFillTx/>
              <a:latin typeface="Times New Roman" pitchFamily="18" charset="0"/>
              <a:cs typeface="Times New Roman" pitchFamily="18" charset="0"/>
            </a:endParaRPr>
          </a:p>
          <a:p>
            <a:pPr marL="0" marR="0" lvl="1" indent="0" algn="l" defTabSz="914400" rtl="0" eaLnBrk="1" fontAlgn="auto" latinLnBrk="0" hangingPunct="1">
              <a:lnSpc>
                <a:spcPct val="100000"/>
              </a:lnSpc>
              <a:spcBef>
                <a:spcPct val="0"/>
              </a:spcBef>
              <a:spcAft>
                <a:spcPts val="0"/>
              </a:spcAft>
              <a:buClrTx/>
              <a:buSzTx/>
              <a:buFontTx/>
              <a:buNone/>
              <a:tabLst/>
              <a:defRPr/>
            </a:pPr>
            <a:r>
              <a:rPr lang="en-US" sz="2500" kern="0" dirty="0" smtClean="0">
                <a:solidFill>
                  <a:schemeClr val="tx1">
                    <a:lumMod val="65000"/>
                    <a:lumOff val="35000"/>
                  </a:schemeClr>
                </a:solidFill>
                <a:cs typeface="Times New Roman" pitchFamily="18" charset="0"/>
              </a:rPr>
              <a:t>Enriched with Aloe Vera and </a:t>
            </a:r>
            <a:r>
              <a:rPr lang="en-US" sz="2500" kern="0" dirty="0" err="1" smtClean="0">
                <a:solidFill>
                  <a:schemeClr val="tx1">
                    <a:lumMod val="65000"/>
                    <a:lumOff val="35000"/>
                  </a:schemeClr>
                </a:solidFill>
                <a:cs typeface="Times New Roman" pitchFamily="18" charset="0"/>
              </a:rPr>
              <a:t>Neem</a:t>
            </a:r>
            <a:r>
              <a:rPr lang="en-US" sz="2500" kern="0" dirty="0" smtClean="0">
                <a:solidFill>
                  <a:schemeClr val="tx1">
                    <a:lumMod val="65000"/>
                    <a:lumOff val="35000"/>
                  </a:schemeClr>
                </a:solidFill>
                <a:cs typeface="Times New Roman" pitchFamily="18" charset="0"/>
              </a:rPr>
              <a:t> Extract </a:t>
            </a:r>
            <a:endParaRPr kumimoji="0" lang="en-US" sz="2500" b="1" i="0" u="none" strike="noStrike" kern="0" cap="none" spc="0" normalizeH="0" baseline="0" noProof="0" dirty="0" smtClean="0">
              <a:ln>
                <a:noFill/>
              </a:ln>
              <a:solidFill>
                <a:srgbClr val="3FB9C9"/>
              </a:solidFill>
              <a:effectLst/>
              <a:uLnTx/>
              <a:uFillTx/>
              <a:latin typeface="Times New Roman" pitchFamily="18" charset="0"/>
              <a:cs typeface="Times New Roman" pitchFamily="18" charset="0"/>
            </a:endParaRPr>
          </a:p>
        </p:txBody>
      </p:sp>
      <p:pic>
        <p:nvPicPr>
          <p:cNvPr id="5" name="Picture 5" descr="\\ABHINAV-PC\product for web\Personal Care\Body Care\Handwash_new.png"/>
          <p:cNvPicPr>
            <a:picLocks noChangeAspect="1" noChangeArrowheads="1"/>
          </p:cNvPicPr>
          <p:nvPr/>
        </p:nvPicPr>
        <p:blipFill>
          <a:blip r:embed="rId2" cstate="email"/>
          <a:srcRect r="12262" b="8434"/>
          <a:stretch>
            <a:fillRect/>
          </a:stretch>
        </p:blipFill>
        <p:spPr bwMode="auto">
          <a:xfrm>
            <a:off x="685800" y="1981200"/>
            <a:ext cx="2718838" cy="4242947"/>
          </a:xfrm>
          <a:prstGeom prst="rect">
            <a:avLst/>
          </a:prstGeom>
          <a:noFill/>
        </p:spPr>
      </p:pic>
      <p:pic>
        <p:nvPicPr>
          <p:cNvPr id="4" name="Picture 3" descr="hand-washing.jpg"/>
          <p:cNvPicPr>
            <a:picLocks noChangeAspect="1"/>
          </p:cNvPicPr>
          <p:nvPr/>
        </p:nvPicPr>
        <p:blipFill>
          <a:blip r:embed="rId3" cstate="email"/>
          <a:srcRect l="5532" r="3992"/>
          <a:stretch>
            <a:fillRect/>
          </a:stretch>
        </p:blipFill>
        <p:spPr>
          <a:xfrm>
            <a:off x="3581400" y="2265015"/>
            <a:ext cx="5521035" cy="4059585"/>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28800"/>
            <a:ext cx="3657600" cy="4297363"/>
          </a:xfrm>
        </p:spPr>
        <p:txBody>
          <a:bodyPr>
            <a:normAutofit/>
          </a:bodyPr>
          <a:lstStyle/>
          <a:p>
            <a:r>
              <a:rPr lang="en-US" sz="2000" dirty="0" smtClean="0">
                <a:solidFill>
                  <a:srgbClr val="595959"/>
                </a:solidFill>
              </a:rPr>
              <a:t>Give your hands a gentle care with mild yet effective hand wash </a:t>
            </a:r>
          </a:p>
          <a:p>
            <a:r>
              <a:rPr lang="en-US" sz="2000" dirty="0" smtClean="0">
                <a:solidFill>
                  <a:srgbClr val="595959"/>
                </a:solidFill>
              </a:rPr>
              <a:t>Enriched with </a:t>
            </a:r>
            <a:r>
              <a:rPr lang="en-US" sz="2000" dirty="0" err="1" smtClean="0">
                <a:solidFill>
                  <a:srgbClr val="595959"/>
                </a:solidFill>
              </a:rPr>
              <a:t>Neem</a:t>
            </a:r>
            <a:r>
              <a:rPr lang="en-US" sz="2000" dirty="0" smtClean="0">
                <a:solidFill>
                  <a:srgbClr val="595959"/>
                </a:solidFill>
              </a:rPr>
              <a:t> and Aloe Vera extracts, provide gentle protection and moisturisation without drying out the skin</a:t>
            </a:r>
          </a:p>
          <a:p>
            <a:r>
              <a:rPr lang="en-US" sz="2000" dirty="0" smtClean="0">
                <a:solidFill>
                  <a:srgbClr val="595959"/>
                </a:solidFill>
              </a:rPr>
              <a:t>Refreshing fragrance keeps the hands fresh for long</a:t>
            </a:r>
          </a:p>
          <a:p>
            <a:endParaRPr lang="en-US" sz="2800" dirty="0">
              <a:solidFill>
                <a:srgbClr val="595959"/>
              </a:solidFill>
            </a:endParaRPr>
          </a:p>
        </p:txBody>
      </p:sp>
      <p:sp>
        <p:nvSpPr>
          <p:cNvPr id="6" name="Rounded Rectangle 5"/>
          <p:cNvSpPr/>
          <p:nvPr/>
        </p:nvSpPr>
        <p:spPr>
          <a:xfrm>
            <a:off x="1447800" y="367145"/>
            <a:ext cx="6248400" cy="1143000"/>
          </a:xfrm>
          <a:prstGeom prst="roundRect">
            <a:avLst>
              <a:gd name="adj" fmla="val 27286"/>
            </a:avLst>
          </a:prstGeom>
          <a:ln>
            <a:no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7" name="Title 1"/>
          <p:cNvSpPr txBox="1">
            <a:spLocks/>
          </p:cNvSpPr>
          <p:nvPr/>
        </p:nvSpPr>
        <p:spPr>
          <a:xfrm>
            <a:off x="342900" y="152400"/>
            <a:ext cx="8458200" cy="1447800"/>
          </a:xfrm>
          <a:prstGeom prst="rect">
            <a:avLst/>
          </a:prstGeom>
        </p:spPr>
        <p:txBody>
          <a:bodyPr vert="horz" lIns="91440" tIns="45720" rIns="91440" bIns="45720" rtlCol="0" anchor="ctr">
            <a:noAutofit/>
          </a:bodyPr>
          <a:lstStyle/>
          <a:p>
            <a:pPr lvl="0" algn="ctr">
              <a:spcBef>
                <a:spcPct val="0"/>
              </a:spcBef>
              <a:defRPr/>
            </a:pPr>
            <a:r>
              <a:rPr kumimoji="0" lang="en-US" sz="4000" b="1" i="0" u="none" strike="noStrike" kern="1200" cap="none" spc="0" normalizeH="0" baseline="0" noProof="0" dirty="0" smtClean="0">
                <a:ln>
                  <a:noFill/>
                </a:ln>
                <a:solidFill>
                  <a:srgbClr val="00B050"/>
                </a:solidFill>
                <a:effectLst/>
                <a:uLnTx/>
                <a:uFillTx/>
                <a:latin typeface="Times New Roman" pitchFamily="18" charset="0"/>
                <a:ea typeface="+mj-ea"/>
                <a:cs typeface="Times New Roman" pitchFamily="18" charset="0"/>
              </a:rPr>
              <a:t>Assure Hand Wash</a:t>
            </a:r>
            <a:endParaRPr lang="en-US" sz="4000" b="1" dirty="0" smtClean="0">
              <a:solidFill>
                <a:srgbClr val="00B050"/>
              </a:solidFill>
              <a:latin typeface="Times New Roman" pitchFamily="18" charset="0"/>
              <a:cs typeface="Times New Roman" pitchFamily="18" charset="0"/>
            </a:endParaRPr>
          </a:p>
          <a:p>
            <a:pPr marL="0" lvl="1" algn="ctr">
              <a:spcBef>
                <a:spcPct val="0"/>
              </a:spcBef>
              <a:defRPr/>
            </a:pPr>
            <a:r>
              <a:rPr lang="en-US" kern="0" dirty="0" smtClean="0">
                <a:solidFill>
                  <a:schemeClr val="tx1">
                    <a:lumMod val="65000"/>
                    <a:lumOff val="35000"/>
                  </a:schemeClr>
                </a:solidFill>
                <a:cs typeface="Times New Roman" pitchFamily="18" charset="0"/>
              </a:rPr>
              <a:t>Enriched with Aloe Vera and </a:t>
            </a:r>
            <a:r>
              <a:rPr lang="en-US" kern="0" dirty="0" err="1" smtClean="0">
                <a:solidFill>
                  <a:schemeClr val="tx1">
                    <a:lumMod val="65000"/>
                    <a:lumOff val="35000"/>
                  </a:schemeClr>
                </a:solidFill>
                <a:cs typeface="Times New Roman" pitchFamily="18" charset="0"/>
              </a:rPr>
              <a:t>Neem</a:t>
            </a:r>
            <a:r>
              <a:rPr lang="en-US" kern="0" dirty="0" smtClean="0">
                <a:solidFill>
                  <a:schemeClr val="tx1">
                    <a:lumMod val="65000"/>
                    <a:lumOff val="35000"/>
                  </a:schemeClr>
                </a:solidFill>
                <a:cs typeface="Times New Roman" pitchFamily="18" charset="0"/>
              </a:rPr>
              <a:t> Extract </a:t>
            </a:r>
            <a:endParaRPr lang="en-US" sz="3200" b="1" kern="0" dirty="0" smtClean="0">
              <a:solidFill>
                <a:srgbClr val="3FB9C9"/>
              </a:solidFill>
              <a:latin typeface="Times New Roman" pitchFamily="18" charset="0"/>
              <a:cs typeface="Times New Roman" pitchFamily="18" charset="0"/>
            </a:endParaRPr>
          </a:p>
        </p:txBody>
      </p:sp>
      <p:grpSp>
        <p:nvGrpSpPr>
          <p:cNvPr id="8" name="Group 7"/>
          <p:cNvGrpSpPr/>
          <p:nvPr/>
        </p:nvGrpSpPr>
        <p:grpSpPr>
          <a:xfrm>
            <a:off x="4428837" y="1752600"/>
            <a:ext cx="4486563" cy="4419600"/>
            <a:chOff x="3962400" y="1447799"/>
            <a:chExt cx="5105400" cy="5029201"/>
          </a:xfrm>
        </p:grpSpPr>
        <p:pic>
          <p:nvPicPr>
            <p:cNvPr id="9" name="Picture 2" descr="D:\images\bb cream\WASHING-HANDS.jpg"/>
            <p:cNvPicPr>
              <a:picLocks noChangeAspect="1" noChangeArrowheads="1"/>
            </p:cNvPicPr>
            <p:nvPr/>
          </p:nvPicPr>
          <p:blipFill>
            <a:blip r:embed="rId2" cstate="print"/>
            <a:srcRect l="356" r="3009"/>
            <a:stretch>
              <a:fillRect/>
            </a:stretch>
          </p:blipFill>
          <p:spPr bwMode="auto">
            <a:xfrm>
              <a:off x="3962400" y="3505200"/>
              <a:ext cx="5105400" cy="2971800"/>
            </a:xfrm>
            <a:prstGeom prst="rect">
              <a:avLst/>
            </a:prstGeom>
            <a:noFill/>
          </p:spPr>
        </p:pic>
        <p:pic>
          <p:nvPicPr>
            <p:cNvPr id="10" name="Picture 4" descr="D:\images\bb cream\neem.jpg"/>
            <p:cNvPicPr>
              <a:picLocks noChangeAspect="1" noChangeArrowheads="1"/>
            </p:cNvPicPr>
            <p:nvPr/>
          </p:nvPicPr>
          <p:blipFill>
            <a:blip r:embed="rId3" cstate="print"/>
            <a:srcRect l="1526" r="2806"/>
            <a:stretch>
              <a:fillRect/>
            </a:stretch>
          </p:blipFill>
          <p:spPr bwMode="auto">
            <a:xfrm>
              <a:off x="3962400" y="1447800"/>
              <a:ext cx="2667000" cy="1998662"/>
            </a:xfrm>
            <a:prstGeom prst="rect">
              <a:avLst/>
            </a:prstGeom>
            <a:noFill/>
          </p:spPr>
        </p:pic>
        <p:pic>
          <p:nvPicPr>
            <p:cNvPr id="11" name="Picture 6" descr="D:\images\bb cream\ionplxiawsgnu42lgz6c.jpg"/>
            <p:cNvPicPr>
              <a:picLocks noChangeAspect="1" noChangeArrowheads="1"/>
            </p:cNvPicPr>
            <p:nvPr/>
          </p:nvPicPr>
          <p:blipFill>
            <a:blip r:embed="rId4" cstate="print"/>
            <a:srcRect l="12676" r="9356"/>
            <a:stretch>
              <a:fillRect/>
            </a:stretch>
          </p:blipFill>
          <p:spPr bwMode="auto">
            <a:xfrm>
              <a:off x="6725653" y="1447799"/>
              <a:ext cx="2342147" cy="2002536"/>
            </a:xfrm>
            <a:prstGeom prst="rect">
              <a:avLst/>
            </a:prstGeom>
            <a:noFill/>
          </p:spPr>
        </p:pic>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304800" y="1828800"/>
            <a:ext cx="5943600" cy="3276600"/>
          </a:xfrm>
          <a:prstGeom prst="rect">
            <a:avLst/>
          </a:prstGeom>
        </p:spPr>
        <p:txBody>
          <a:bodyPr vert="horz" lIns="91440" tIns="45720" rIns="91440" bIns="45720" rtlCol="0" anchor="ctr">
            <a:normAutofit fontScale="97500"/>
          </a:bodyPr>
          <a:lstStyle/>
          <a:p>
            <a:pPr marL="0" marR="0" lvl="1" indent="0" algn="l"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0" cap="none" spc="0" normalizeH="0" baseline="0" noProof="0" dirty="0" smtClean="0">
                <a:ln>
                  <a:noFill/>
                </a:ln>
                <a:solidFill>
                  <a:srgbClr val="FF0000"/>
                </a:solidFill>
                <a:effectLst/>
                <a:uLnTx/>
                <a:uFillTx/>
                <a:latin typeface="Times New Roman" pitchFamily="18" charset="0"/>
                <a:cs typeface="Times New Roman" pitchFamily="18" charset="0"/>
              </a:rPr>
              <a:t>ASSURE </a:t>
            </a:r>
            <a:r>
              <a:rPr lang="en-US" sz="4800" b="1" kern="0" dirty="0" smtClean="0">
                <a:solidFill>
                  <a:srgbClr val="FF0000"/>
                </a:solidFill>
                <a:latin typeface="Times New Roman" pitchFamily="18" charset="0"/>
                <a:cs typeface="Times New Roman" pitchFamily="18" charset="0"/>
              </a:rPr>
              <a:t>DEO</a:t>
            </a:r>
            <a:endParaRPr kumimoji="0" lang="en-US" sz="4800" b="1" i="0" u="none" strike="noStrike" kern="0" cap="none" spc="0" normalizeH="0" baseline="0" noProof="0" dirty="0" smtClean="0">
              <a:ln>
                <a:noFill/>
              </a:ln>
              <a:solidFill>
                <a:srgbClr val="FF0000"/>
              </a:solidFill>
              <a:effectLst/>
              <a:uLnTx/>
              <a:uFillTx/>
              <a:latin typeface="Times New Roman" pitchFamily="18" charset="0"/>
              <a:cs typeface="Times New Roman" pitchFamily="18" charset="0"/>
            </a:endParaRPr>
          </a:p>
          <a:p>
            <a:pPr marL="0" marR="0" lvl="1" indent="0" algn="l" defTabSz="914400" rtl="0" eaLnBrk="1" fontAlgn="auto" latinLnBrk="0" hangingPunct="1">
              <a:lnSpc>
                <a:spcPct val="100000"/>
              </a:lnSpc>
              <a:spcBef>
                <a:spcPct val="0"/>
              </a:spcBef>
              <a:spcAft>
                <a:spcPts val="0"/>
              </a:spcAft>
              <a:buClrTx/>
              <a:buSzTx/>
              <a:buFontTx/>
              <a:buNone/>
              <a:tabLst/>
              <a:defRPr/>
            </a:pPr>
            <a:r>
              <a:rPr lang="en-US" sz="3200" kern="0" dirty="0" smtClean="0">
                <a:solidFill>
                  <a:schemeClr val="tx1">
                    <a:lumMod val="65000"/>
                    <a:lumOff val="35000"/>
                  </a:schemeClr>
                </a:solidFill>
                <a:cs typeface="Times New Roman" pitchFamily="18" charset="0"/>
              </a:rPr>
              <a:t>For Long Lasting Freshness </a:t>
            </a:r>
            <a:endParaRPr kumimoji="0" lang="en-US" sz="4800" b="1" i="0" u="none" strike="noStrike" kern="0" cap="none" spc="0" normalizeH="0" baseline="0" noProof="0" dirty="0" smtClean="0">
              <a:ln>
                <a:noFill/>
              </a:ln>
              <a:solidFill>
                <a:srgbClr val="3FB9C9"/>
              </a:solidFill>
              <a:effectLst/>
              <a:uLnTx/>
              <a:uFillTx/>
              <a:latin typeface="Times New Roman" pitchFamily="18" charset="0"/>
              <a:cs typeface="Times New Roman" pitchFamily="18" charset="0"/>
            </a:endParaRPr>
          </a:p>
        </p:txBody>
      </p:sp>
      <p:pic>
        <p:nvPicPr>
          <p:cNvPr id="4" name="Picture 3" descr="Assure-Rapture.png"/>
          <p:cNvPicPr>
            <a:picLocks noChangeAspect="1"/>
          </p:cNvPicPr>
          <p:nvPr/>
        </p:nvPicPr>
        <p:blipFill>
          <a:blip r:embed="rId2" cstate="email"/>
          <a:stretch>
            <a:fillRect/>
          </a:stretch>
        </p:blipFill>
        <p:spPr>
          <a:xfrm>
            <a:off x="5029200" y="990600"/>
            <a:ext cx="2761669" cy="5867400"/>
          </a:xfrm>
          <a:prstGeom prst="rect">
            <a:avLst/>
          </a:prstGeom>
        </p:spPr>
      </p:pic>
      <p:pic>
        <p:nvPicPr>
          <p:cNvPr id="6" name="Picture 5" descr="Assure-active--Deo-for-men.png"/>
          <p:cNvPicPr>
            <a:picLocks noChangeAspect="1"/>
          </p:cNvPicPr>
          <p:nvPr/>
        </p:nvPicPr>
        <p:blipFill>
          <a:blip r:embed="rId3" cstate="email"/>
          <a:stretch>
            <a:fillRect/>
          </a:stretch>
        </p:blipFill>
        <p:spPr>
          <a:xfrm>
            <a:off x="5017153" y="1828800"/>
            <a:ext cx="4126847" cy="502920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5334000" cy="4800600"/>
          </a:xfrm>
        </p:spPr>
        <p:txBody>
          <a:bodyPr>
            <a:noAutofit/>
          </a:bodyPr>
          <a:lstStyle/>
          <a:p>
            <a:pPr>
              <a:buNone/>
            </a:pPr>
            <a:r>
              <a:rPr lang="en-US" sz="2400" b="1" dirty="0" smtClean="0">
                <a:solidFill>
                  <a:srgbClr val="FF0000"/>
                </a:solidFill>
              </a:rPr>
              <a:t>Product</a:t>
            </a:r>
            <a:endParaRPr lang="en-US" sz="2400" dirty="0" smtClean="0">
              <a:solidFill>
                <a:srgbClr val="FF0000"/>
              </a:solidFill>
            </a:endParaRPr>
          </a:p>
          <a:p>
            <a:r>
              <a:rPr lang="en-US" sz="1800" dirty="0" smtClean="0">
                <a:solidFill>
                  <a:srgbClr val="595959"/>
                </a:solidFill>
              </a:rPr>
              <a:t>Assure Active for men is an invigorating, refreshing fragrance and a unique anti- bacterial formula with natural extracts, that provides powerful </a:t>
            </a:r>
            <a:r>
              <a:rPr lang="en-US" sz="1800" dirty="0" err="1" smtClean="0">
                <a:solidFill>
                  <a:srgbClr val="595959"/>
                </a:solidFill>
              </a:rPr>
              <a:t>odour</a:t>
            </a:r>
            <a:r>
              <a:rPr lang="en-US" sz="1800" dirty="0" smtClean="0">
                <a:solidFill>
                  <a:srgbClr val="595959"/>
                </a:solidFill>
              </a:rPr>
              <a:t> protection all day long</a:t>
            </a:r>
          </a:p>
          <a:p>
            <a:r>
              <a:rPr lang="en-US" sz="1800" dirty="0" smtClean="0">
                <a:solidFill>
                  <a:srgbClr val="595959"/>
                </a:solidFill>
              </a:rPr>
              <a:t>Assure Rapture for women has a refreshing fragrance that protects against body </a:t>
            </a:r>
            <a:r>
              <a:rPr lang="en-US" sz="1800" dirty="0" err="1" smtClean="0">
                <a:solidFill>
                  <a:srgbClr val="595959"/>
                </a:solidFill>
              </a:rPr>
              <a:t>odour</a:t>
            </a:r>
            <a:r>
              <a:rPr lang="en-US" sz="1800" dirty="0" smtClean="0">
                <a:solidFill>
                  <a:srgbClr val="595959"/>
                </a:solidFill>
              </a:rPr>
              <a:t> and makes you feel fresh, active and energetic all day long</a:t>
            </a:r>
          </a:p>
          <a:p>
            <a:pPr>
              <a:buNone/>
            </a:pPr>
            <a:r>
              <a:rPr lang="en-US" sz="2400" b="1" dirty="0" smtClean="0">
                <a:solidFill>
                  <a:srgbClr val="FF0000"/>
                </a:solidFill>
              </a:rPr>
              <a:t>Application</a:t>
            </a:r>
            <a:endParaRPr lang="en-US" sz="2400" dirty="0" smtClean="0">
              <a:solidFill>
                <a:srgbClr val="595959"/>
              </a:solidFill>
            </a:endParaRPr>
          </a:p>
          <a:p>
            <a:r>
              <a:rPr lang="en-US" sz="1800" dirty="0" smtClean="0">
                <a:solidFill>
                  <a:srgbClr val="595959"/>
                </a:solidFill>
              </a:rPr>
              <a:t>Shake the bottle well to mix all ingredients </a:t>
            </a:r>
          </a:p>
          <a:p>
            <a:r>
              <a:rPr lang="en-US" sz="1800" dirty="0" smtClean="0">
                <a:solidFill>
                  <a:srgbClr val="595959"/>
                </a:solidFill>
              </a:rPr>
              <a:t>Hold the bottle 15 cm away from your body</a:t>
            </a:r>
          </a:p>
          <a:p>
            <a:r>
              <a:rPr lang="en-US" sz="1800" dirty="0" smtClean="0">
                <a:solidFill>
                  <a:srgbClr val="595959"/>
                </a:solidFill>
              </a:rPr>
              <a:t>Spray for 2 seconds on each side and you are good to go</a:t>
            </a:r>
          </a:p>
          <a:p>
            <a:endParaRPr lang="en-US" sz="1800" dirty="0">
              <a:solidFill>
                <a:srgbClr val="595959"/>
              </a:solidFill>
            </a:endParaRPr>
          </a:p>
        </p:txBody>
      </p:sp>
      <p:pic>
        <p:nvPicPr>
          <p:cNvPr id="5" name="Picture 4" descr="what-men-and-women-want.jpg"/>
          <p:cNvPicPr>
            <a:picLocks noChangeAspect="1"/>
          </p:cNvPicPr>
          <p:nvPr/>
        </p:nvPicPr>
        <p:blipFill>
          <a:blip r:embed="rId2"/>
          <a:srcRect l="37637" r="24700"/>
          <a:stretch>
            <a:fillRect/>
          </a:stretch>
        </p:blipFill>
        <p:spPr>
          <a:xfrm>
            <a:off x="5915890" y="1600200"/>
            <a:ext cx="3200400" cy="4800600"/>
          </a:xfrm>
          <a:prstGeom prst="rect">
            <a:avLst/>
          </a:prstGeom>
        </p:spPr>
      </p:pic>
      <p:sp>
        <p:nvSpPr>
          <p:cNvPr id="6" name="Rounded Rectangle 5"/>
          <p:cNvSpPr/>
          <p:nvPr/>
        </p:nvSpPr>
        <p:spPr>
          <a:xfrm>
            <a:off x="1447800" y="367145"/>
            <a:ext cx="6248400" cy="1143000"/>
          </a:xfrm>
          <a:prstGeom prst="roundRect">
            <a:avLst>
              <a:gd name="adj" fmla="val 27286"/>
            </a:avLst>
          </a:prstGeom>
          <a:ln>
            <a:no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7" name="Title 1"/>
          <p:cNvSpPr txBox="1">
            <a:spLocks/>
          </p:cNvSpPr>
          <p:nvPr/>
        </p:nvSpPr>
        <p:spPr>
          <a:xfrm>
            <a:off x="342900" y="152400"/>
            <a:ext cx="8458200" cy="1447800"/>
          </a:xfrm>
          <a:prstGeom prst="rect">
            <a:avLst/>
          </a:prstGeom>
        </p:spPr>
        <p:txBody>
          <a:bodyPr vert="horz" lIns="91440" tIns="45720" rIns="91440" bIns="45720" rtlCol="0" anchor="ctr">
            <a:noAutofit/>
          </a:bodyPr>
          <a:lstStyle/>
          <a:p>
            <a:pPr lvl="0" algn="ctr">
              <a:spcBef>
                <a:spcPct val="0"/>
              </a:spcBef>
              <a:defRPr/>
            </a:pPr>
            <a:r>
              <a:rPr kumimoji="0" lang="en-US" sz="4000" b="1" i="0" u="none" strike="noStrike" kern="1200" cap="none" spc="0" normalizeH="0" baseline="0" noProof="0" dirty="0" smtClean="0">
                <a:ln>
                  <a:noFill/>
                </a:ln>
                <a:solidFill>
                  <a:srgbClr val="FF0000"/>
                </a:solidFill>
                <a:effectLst/>
                <a:uLnTx/>
                <a:uFillTx/>
                <a:latin typeface="Times New Roman" pitchFamily="18" charset="0"/>
                <a:ea typeface="+mj-ea"/>
                <a:cs typeface="Times New Roman" pitchFamily="18" charset="0"/>
              </a:rPr>
              <a:t>Assure </a:t>
            </a:r>
            <a:r>
              <a:rPr kumimoji="0" lang="en-US" sz="4000" b="1" i="0" u="none" strike="noStrike" kern="1200" cap="none" spc="0" normalizeH="0" baseline="0" noProof="0" dirty="0" err="1" smtClean="0">
                <a:ln>
                  <a:noFill/>
                </a:ln>
                <a:solidFill>
                  <a:srgbClr val="FF0000"/>
                </a:solidFill>
                <a:effectLst/>
                <a:uLnTx/>
                <a:uFillTx/>
                <a:latin typeface="Times New Roman" pitchFamily="18" charset="0"/>
                <a:ea typeface="+mj-ea"/>
                <a:cs typeface="Times New Roman" pitchFamily="18" charset="0"/>
              </a:rPr>
              <a:t>Deo</a:t>
            </a:r>
            <a:endParaRPr lang="en-US" sz="4000" b="1" dirty="0" smtClean="0">
              <a:solidFill>
                <a:srgbClr val="FF0000"/>
              </a:solidFill>
              <a:latin typeface="Times New Roman" pitchFamily="18" charset="0"/>
              <a:cs typeface="Times New Roman" pitchFamily="18" charset="0"/>
            </a:endParaRPr>
          </a:p>
          <a:p>
            <a:pPr marL="0" lvl="1" algn="ctr">
              <a:spcBef>
                <a:spcPct val="0"/>
              </a:spcBef>
              <a:defRPr/>
            </a:pPr>
            <a:r>
              <a:rPr lang="en-US" kern="0" dirty="0" smtClean="0">
                <a:solidFill>
                  <a:schemeClr val="tx1">
                    <a:lumMod val="65000"/>
                    <a:lumOff val="35000"/>
                  </a:schemeClr>
                </a:solidFill>
                <a:cs typeface="Times New Roman" pitchFamily="18" charset="0"/>
              </a:rPr>
              <a:t>For Long Lasting Freshness </a:t>
            </a:r>
            <a:endParaRPr lang="en-US" sz="3200" b="1" kern="0" dirty="0" smtClean="0">
              <a:solidFill>
                <a:srgbClr val="3FB9C9"/>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304800" y="1828800"/>
            <a:ext cx="5943600" cy="3276600"/>
          </a:xfrm>
          <a:prstGeom prst="rect">
            <a:avLst/>
          </a:prstGeom>
        </p:spPr>
        <p:txBody>
          <a:bodyPr vert="horz" lIns="91440" tIns="45720" rIns="91440" bIns="45720" rtlCol="0" anchor="ctr">
            <a:normAutofit fontScale="97500"/>
          </a:bodyPr>
          <a:lstStyle/>
          <a:p>
            <a:pPr marL="0" marR="0" lvl="1" indent="0" algn="l"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0" cap="none" spc="0" normalizeH="0" baseline="0" noProof="0" dirty="0" smtClean="0">
                <a:ln>
                  <a:noFill/>
                </a:ln>
                <a:solidFill>
                  <a:srgbClr val="0066FF"/>
                </a:solidFill>
                <a:effectLst/>
                <a:uLnTx/>
                <a:uFillTx/>
                <a:latin typeface="Times New Roman" pitchFamily="18" charset="0"/>
                <a:cs typeface="Times New Roman" pitchFamily="18" charset="0"/>
              </a:rPr>
              <a:t>ASSURE </a:t>
            </a:r>
            <a:r>
              <a:rPr lang="en-US" sz="4800" b="1" kern="0" dirty="0" smtClean="0">
                <a:solidFill>
                  <a:srgbClr val="0066FF"/>
                </a:solidFill>
                <a:latin typeface="Times New Roman" pitchFamily="18" charset="0"/>
                <a:cs typeface="Times New Roman" pitchFamily="18" charset="0"/>
              </a:rPr>
              <a:t>TALC</a:t>
            </a:r>
          </a:p>
          <a:p>
            <a:pPr marL="0" lvl="1">
              <a:spcBef>
                <a:spcPct val="0"/>
              </a:spcBef>
              <a:defRPr/>
            </a:pPr>
            <a:r>
              <a:rPr lang="en-US" sz="2900" kern="0" dirty="0" smtClean="0">
                <a:solidFill>
                  <a:schemeClr val="tx1">
                    <a:lumMod val="65000"/>
                    <a:lumOff val="35000"/>
                  </a:schemeClr>
                </a:solidFill>
                <a:cs typeface="Times New Roman" pitchFamily="18" charset="0"/>
              </a:rPr>
              <a:t>Refresh and revive your senses</a:t>
            </a:r>
            <a:endParaRPr lang="en-US" sz="4500" b="1" kern="0" dirty="0" smtClean="0">
              <a:solidFill>
                <a:srgbClr val="3FB9C9"/>
              </a:solidFill>
              <a:latin typeface="Times New Roman" pitchFamily="18" charset="0"/>
              <a:cs typeface="Times New Roman" pitchFamily="18" charset="0"/>
            </a:endParaRPr>
          </a:p>
          <a:p>
            <a:pPr marL="0" marR="0" lvl="1" indent="0" algn="l" defTabSz="914400" rtl="0" eaLnBrk="1" fontAlgn="auto" latinLnBrk="0" hangingPunct="1">
              <a:lnSpc>
                <a:spcPct val="100000"/>
              </a:lnSpc>
              <a:spcBef>
                <a:spcPct val="0"/>
              </a:spcBef>
              <a:spcAft>
                <a:spcPts val="0"/>
              </a:spcAft>
              <a:buClrTx/>
              <a:buSzTx/>
              <a:buFontTx/>
              <a:buNone/>
              <a:tabLst/>
              <a:defRPr/>
            </a:pPr>
            <a:endParaRPr kumimoji="0" lang="en-US" sz="4800" b="1" i="0" u="none" strike="noStrike" kern="0" cap="none" spc="0" normalizeH="0" baseline="0" noProof="0" dirty="0" smtClean="0">
              <a:ln>
                <a:noFill/>
              </a:ln>
              <a:solidFill>
                <a:srgbClr val="0066FF"/>
              </a:solidFill>
              <a:effectLst/>
              <a:uLnTx/>
              <a:uFillTx/>
              <a:latin typeface="Times New Roman" pitchFamily="18" charset="0"/>
              <a:cs typeface="Times New Roman" pitchFamily="18" charset="0"/>
            </a:endParaRPr>
          </a:p>
        </p:txBody>
      </p:sp>
      <p:pic>
        <p:nvPicPr>
          <p:cNvPr id="5" name="Picture 4" descr="Assure-Enchant-Body-Talc.png"/>
          <p:cNvPicPr>
            <a:picLocks noChangeAspect="1"/>
          </p:cNvPicPr>
          <p:nvPr/>
        </p:nvPicPr>
        <p:blipFill>
          <a:blip r:embed="rId2"/>
          <a:srcRect l="6258" t="8333" b="17715"/>
          <a:stretch>
            <a:fillRect/>
          </a:stretch>
        </p:blipFill>
        <p:spPr>
          <a:xfrm>
            <a:off x="3123133" y="969815"/>
            <a:ext cx="4553261" cy="5394960"/>
          </a:xfrm>
          <a:prstGeom prst="rect">
            <a:avLst/>
          </a:prstGeom>
        </p:spPr>
      </p:pic>
      <p:pic>
        <p:nvPicPr>
          <p:cNvPr id="7" name="Picture 6" descr="Assure-Force-Fresh-Body-Talc.png"/>
          <p:cNvPicPr>
            <a:picLocks noChangeAspect="1"/>
          </p:cNvPicPr>
          <p:nvPr/>
        </p:nvPicPr>
        <p:blipFill>
          <a:blip r:embed="rId3"/>
          <a:srcRect l="18736" t="5263" r="11675" b="6579"/>
          <a:stretch>
            <a:fillRect/>
          </a:stretch>
        </p:blipFill>
        <p:spPr>
          <a:xfrm>
            <a:off x="5181600" y="1018310"/>
            <a:ext cx="4116164" cy="530352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5-Untitled-1_1.jpg"/>
          <p:cNvPicPr>
            <a:picLocks noChangeAspect="1"/>
          </p:cNvPicPr>
          <p:nvPr/>
        </p:nvPicPr>
        <p:blipFill>
          <a:blip r:embed="rId2"/>
          <a:srcRect l="25172" t="3962" r="28238"/>
          <a:stretch>
            <a:fillRect/>
          </a:stretch>
        </p:blipFill>
        <p:spPr>
          <a:xfrm>
            <a:off x="6577913" y="3890961"/>
            <a:ext cx="2566087" cy="2967039"/>
          </a:xfrm>
          <a:prstGeom prst="rect">
            <a:avLst/>
          </a:prstGeom>
        </p:spPr>
      </p:pic>
      <p:pic>
        <p:nvPicPr>
          <p:cNvPr id="8" name="Picture 7" descr="woman-wiping-sweat-off-face-with-towel.jpg"/>
          <p:cNvPicPr>
            <a:picLocks noChangeAspect="1"/>
          </p:cNvPicPr>
          <p:nvPr/>
        </p:nvPicPr>
        <p:blipFill>
          <a:blip r:embed="rId3"/>
          <a:srcRect l="10528" t="5000" r="11041"/>
          <a:stretch>
            <a:fillRect/>
          </a:stretch>
        </p:blipFill>
        <p:spPr>
          <a:xfrm>
            <a:off x="6621378" y="1371600"/>
            <a:ext cx="2522621" cy="2819400"/>
          </a:xfrm>
          <a:prstGeom prst="rect">
            <a:avLst/>
          </a:prstGeom>
        </p:spPr>
      </p:pic>
      <p:sp>
        <p:nvSpPr>
          <p:cNvPr id="3" name="Content Placeholder 2"/>
          <p:cNvSpPr>
            <a:spLocks noGrp="1"/>
          </p:cNvSpPr>
          <p:nvPr>
            <p:ph idx="1"/>
          </p:nvPr>
        </p:nvSpPr>
        <p:spPr>
          <a:xfrm>
            <a:off x="457200" y="1905000"/>
            <a:ext cx="5334000" cy="4343400"/>
          </a:xfrm>
        </p:spPr>
        <p:txBody>
          <a:bodyPr>
            <a:noAutofit/>
          </a:bodyPr>
          <a:lstStyle/>
          <a:p>
            <a:r>
              <a:rPr lang="en-US" sz="2000" dirty="0" smtClean="0">
                <a:solidFill>
                  <a:srgbClr val="595959"/>
                </a:solidFill>
              </a:rPr>
              <a:t>Assure Force Fresh Body Talc has a rejuvenating musky fragrance that refreshes your mind and energizes the body. Its unique formula keeps you fresh and active throughout the day</a:t>
            </a:r>
          </a:p>
          <a:p>
            <a:r>
              <a:rPr lang="en-US" sz="2000" dirty="0" smtClean="0">
                <a:solidFill>
                  <a:srgbClr val="595959"/>
                </a:solidFill>
              </a:rPr>
              <a:t>Assure Enchant Body Talc has the refreshing fragrance of exotic flowers. It keeps body </a:t>
            </a:r>
            <a:r>
              <a:rPr lang="en-US" sz="2000" dirty="0" err="1" smtClean="0">
                <a:solidFill>
                  <a:srgbClr val="595959"/>
                </a:solidFill>
              </a:rPr>
              <a:t>odour</a:t>
            </a:r>
            <a:r>
              <a:rPr lang="en-US" sz="2000" dirty="0" smtClean="0">
                <a:solidFill>
                  <a:srgbClr val="595959"/>
                </a:solidFill>
              </a:rPr>
              <a:t> away and makes you feel fresh and vibrant all day long</a:t>
            </a:r>
          </a:p>
          <a:p>
            <a:r>
              <a:rPr lang="en-US" sz="2000" dirty="0" smtClean="0">
                <a:solidFill>
                  <a:srgbClr val="595959"/>
                </a:solidFill>
              </a:rPr>
              <a:t>Talc helps to cut down on friction and absorbs moisture, making it useful for keeping skin dry and helps prevent rashes</a:t>
            </a:r>
          </a:p>
          <a:p>
            <a:endParaRPr lang="en-US" sz="2000" dirty="0">
              <a:solidFill>
                <a:srgbClr val="595959"/>
              </a:solidFill>
            </a:endParaRPr>
          </a:p>
        </p:txBody>
      </p:sp>
      <p:sp>
        <p:nvSpPr>
          <p:cNvPr id="6" name="Rounded Rectangle 5"/>
          <p:cNvSpPr/>
          <p:nvPr/>
        </p:nvSpPr>
        <p:spPr>
          <a:xfrm>
            <a:off x="1447800" y="367145"/>
            <a:ext cx="6248400" cy="1143000"/>
          </a:xfrm>
          <a:prstGeom prst="roundRect">
            <a:avLst>
              <a:gd name="adj" fmla="val 27286"/>
            </a:avLst>
          </a:prstGeom>
          <a:ln>
            <a:no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7" name="Title 1"/>
          <p:cNvSpPr txBox="1">
            <a:spLocks/>
          </p:cNvSpPr>
          <p:nvPr/>
        </p:nvSpPr>
        <p:spPr>
          <a:xfrm>
            <a:off x="342900" y="152400"/>
            <a:ext cx="8458200" cy="1447800"/>
          </a:xfrm>
          <a:prstGeom prst="rect">
            <a:avLst/>
          </a:prstGeom>
        </p:spPr>
        <p:txBody>
          <a:bodyPr vert="horz" lIns="91440" tIns="45720" rIns="91440" bIns="45720" rtlCol="0" anchor="ctr">
            <a:noAutofit/>
          </a:bodyPr>
          <a:lstStyle/>
          <a:p>
            <a:pPr lvl="0" algn="ctr">
              <a:spcBef>
                <a:spcPct val="0"/>
              </a:spcBef>
              <a:defRPr/>
            </a:pPr>
            <a:r>
              <a:rPr kumimoji="0" lang="en-US" sz="4000" b="1" i="0" u="none" strike="noStrike" kern="1200" cap="none" spc="0" normalizeH="0" baseline="0" noProof="0" dirty="0" smtClean="0">
                <a:ln>
                  <a:noFill/>
                </a:ln>
                <a:solidFill>
                  <a:srgbClr val="0066FF"/>
                </a:solidFill>
                <a:effectLst/>
                <a:uLnTx/>
                <a:uFillTx/>
                <a:latin typeface="Times New Roman" pitchFamily="18" charset="0"/>
                <a:ea typeface="+mj-ea"/>
                <a:cs typeface="Times New Roman" pitchFamily="18" charset="0"/>
              </a:rPr>
              <a:t>Assure Talc</a:t>
            </a:r>
            <a:endParaRPr lang="en-US" sz="4000" b="1" dirty="0" smtClean="0">
              <a:solidFill>
                <a:srgbClr val="0066FF"/>
              </a:solidFill>
              <a:latin typeface="Times New Roman" pitchFamily="18" charset="0"/>
              <a:cs typeface="Times New Roman" pitchFamily="18" charset="0"/>
            </a:endParaRPr>
          </a:p>
          <a:p>
            <a:pPr marL="0" lvl="1" algn="ctr">
              <a:spcBef>
                <a:spcPct val="0"/>
              </a:spcBef>
              <a:defRPr/>
            </a:pPr>
            <a:r>
              <a:rPr lang="en-US" kern="0" dirty="0" smtClean="0">
                <a:solidFill>
                  <a:schemeClr val="tx1">
                    <a:lumMod val="65000"/>
                    <a:lumOff val="35000"/>
                  </a:schemeClr>
                </a:solidFill>
                <a:cs typeface="Times New Roman" pitchFamily="18" charset="0"/>
              </a:rPr>
              <a:t>Refresh and revive your senses</a:t>
            </a:r>
            <a:endParaRPr lang="en-US" sz="3200" b="1" kern="0" dirty="0" smtClean="0">
              <a:solidFill>
                <a:srgbClr val="3FB9C9"/>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304800" y="1828800"/>
            <a:ext cx="5943600" cy="3276600"/>
          </a:xfrm>
          <a:prstGeom prst="rect">
            <a:avLst/>
          </a:prstGeom>
        </p:spPr>
        <p:txBody>
          <a:bodyPr vert="horz" lIns="91440" tIns="45720" rIns="91440" bIns="45720" rtlCol="0" anchor="ctr">
            <a:normAutofit fontScale="97500"/>
          </a:bodyPr>
          <a:lstStyle/>
          <a:p>
            <a:pPr marL="0" marR="0" lvl="1" indent="0" algn="l"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0" cap="none" spc="0" normalizeH="0" baseline="0" noProof="0" dirty="0" smtClean="0">
                <a:ln>
                  <a:noFill/>
                </a:ln>
                <a:solidFill>
                  <a:srgbClr val="FFC000"/>
                </a:solidFill>
                <a:effectLst/>
                <a:uLnTx/>
                <a:uFillTx/>
                <a:latin typeface="Times New Roman" pitchFamily="18" charset="0"/>
                <a:cs typeface="Times New Roman" pitchFamily="18" charset="0"/>
              </a:rPr>
              <a:t>ASSURE </a:t>
            </a:r>
            <a:r>
              <a:rPr lang="en-US" sz="4800" b="1" kern="0" dirty="0" smtClean="0">
                <a:solidFill>
                  <a:srgbClr val="FFC000"/>
                </a:solidFill>
                <a:latin typeface="Times New Roman" pitchFamily="18" charset="0"/>
                <a:cs typeface="Times New Roman" pitchFamily="18" charset="0"/>
              </a:rPr>
              <a:t>SOAPS</a:t>
            </a:r>
          </a:p>
          <a:p>
            <a:pPr marL="0" lvl="1">
              <a:spcBef>
                <a:spcPct val="0"/>
              </a:spcBef>
              <a:defRPr/>
            </a:pPr>
            <a:r>
              <a:rPr lang="en-US" sz="2900" kern="0" dirty="0" smtClean="0">
                <a:solidFill>
                  <a:schemeClr val="tx1">
                    <a:lumMod val="65000"/>
                    <a:lumOff val="35000"/>
                  </a:schemeClr>
                </a:solidFill>
                <a:cs typeface="Times New Roman" pitchFamily="18" charset="0"/>
              </a:rPr>
              <a:t>Gentle care and protection </a:t>
            </a:r>
            <a:endParaRPr lang="en-US" sz="4500" b="1" kern="0" dirty="0" smtClean="0">
              <a:solidFill>
                <a:srgbClr val="3FB9C9"/>
              </a:solidFill>
              <a:latin typeface="Times New Roman" pitchFamily="18" charset="0"/>
              <a:cs typeface="Times New Roman" pitchFamily="18" charset="0"/>
            </a:endParaRPr>
          </a:p>
          <a:p>
            <a:pPr marL="0" marR="0" lvl="1" indent="0" algn="l" defTabSz="914400" rtl="0" eaLnBrk="1" fontAlgn="auto" latinLnBrk="0" hangingPunct="1">
              <a:lnSpc>
                <a:spcPct val="100000"/>
              </a:lnSpc>
              <a:spcBef>
                <a:spcPct val="0"/>
              </a:spcBef>
              <a:spcAft>
                <a:spcPts val="0"/>
              </a:spcAft>
              <a:buClrTx/>
              <a:buSzTx/>
              <a:buFontTx/>
              <a:buNone/>
              <a:tabLst/>
              <a:defRPr/>
            </a:pPr>
            <a:endParaRPr kumimoji="0" lang="en-US" sz="4800" b="1" i="0" u="none" strike="noStrike" kern="0" cap="none" spc="0" normalizeH="0" baseline="0" noProof="0" dirty="0" smtClean="0">
              <a:ln>
                <a:noFill/>
              </a:ln>
              <a:solidFill>
                <a:srgbClr val="0066FF"/>
              </a:solidFill>
              <a:effectLst/>
              <a:uLnTx/>
              <a:uFillTx/>
              <a:latin typeface="Times New Roman" pitchFamily="18" charset="0"/>
              <a:cs typeface="Times New Roman" pitchFamily="18" charset="0"/>
            </a:endParaRPr>
          </a:p>
        </p:txBody>
      </p:sp>
      <p:pic>
        <p:nvPicPr>
          <p:cNvPr id="8" name="Picture 7" descr="Complexion-bar.png"/>
          <p:cNvPicPr>
            <a:picLocks noChangeAspect="1"/>
          </p:cNvPicPr>
          <p:nvPr/>
        </p:nvPicPr>
        <p:blipFill>
          <a:blip r:embed="rId2" cstate="email"/>
          <a:srcRect l="7112" t="20000" r="5767" b="18889"/>
          <a:stretch>
            <a:fillRect/>
          </a:stretch>
        </p:blipFill>
        <p:spPr>
          <a:xfrm>
            <a:off x="3713018" y="3810000"/>
            <a:ext cx="5430982" cy="304800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4953000" cy="4800600"/>
          </a:xfrm>
        </p:spPr>
        <p:txBody>
          <a:bodyPr>
            <a:noAutofit/>
          </a:bodyPr>
          <a:lstStyle/>
          <a:p>
            <a:r>
              <a:rPr lang="en-US" sz="2000" b="1" dirty="0" smtClean="0">
                <a:solidFill>
                  <a:srgbClr val="595959"/>
                </a:solidFill>
              </a:rPr>
              <a:t>Assure soap </a:t>
            </a:r>
            <a:r>
              <a:rPr lang="en-US" sz="2000" dirty="0" smtClean="0">
                <a:solidFill>
                  <a:srgbClr val="595959"/>
                </a:solidFill>
              </a:rPr>
              <a:t>is a unique blend of </a:t>
            </a:r>
            <a:r>
              <a:rPr lang="en-US" sz="2000" dirty="0" err="1" smtClean="0">
                <a:solidFill>
                  <a:srgbClr val="595959"/>
                </a:solidFill>
              </a:rPr>
              <a:t>Neem</a:t>
            </a:r>
            <a:r>
              <a:rPr lang="en-US" sz="2000" dirty="0" smtClean="0">
                <a:solidFill>
                  <a:srgbClr val="595959"/>
                </a:solidFill>
              </a:rPr>
              <a:t>, </a:t>
            </a:r>
            <a:r>
              <a:rPr lang="en-US" sz="2000" dirty="0" err="1" smtClean="0">
                <a:solidFill>
                  <a:srgbClr val="595959"/>
                </a:solidFill>
              </a:rPr>
              <a:t>Tulsi</a:t>
            </a:r>
            <a:r>
              <a:rPr lang="en-US" sz="2000" dirty="0" smtClean="0">
                <a:solidFill>
                  <a:srgbClr val="595959"/>
                </a:solidFill>
              </a:rPr>
              <a:t> and </a:t>
            </a:r>
            <a:r>
              <a:rPr lang="en-US" sz="2000" dirty="0" err="1" smtClean="0">
                <a:solidFill>
                  <a:srgbClr val="595959"/>
                </a:solidFill>
              </a:rPr>
              <a:t>Pudina</a:t>
            </a:r>
            <a:endParaRPr lang="en-US" sz="2000" dirty="0" smtClean="0">
              <a:solidFill>
                <a:srgbClr val="595959"/>
              </a:solidFill>
            </a:endParaRPr>
          </a:p>
          <a:p>
            <a:pPr lvl="1"/>
            <a:r>
              <a:rPr lang="en-US" sz="1800" dirty="0" smtClean="0">
                <a:solidFill>
                  <a:srgbClr val="595959"/>
                </a:solidFill>
              </a:rPr>
              <a:t>It protects the skin without making it dry</a:t>
            </a:r>
          </a:p>
          <a:p>
            <a:pPr lvl="1"/>
            <a:r>
              <a:rPr lang="en-US" sz="1800" dirty="0" smtClean="0">
                <a:solidFill>
                  <a:srgbClr val="595959"/>
                </a:solidFill>
              </a:rPr>
              <a:t>It also disinfects and refreshes the skin </a:t>
            </a:r>
          </a:p>
          <a:p>
            <a:pPr lvl="1">
              <a:buNone/>
            </a:pPr>
            <a:r>
              <a:rPr lang="en-US" sz="1800" dirty="0" smtClean="0">
                <a:solidFill>
                  <a:srgbClr val="595959"/>
                </a:solidFill>
              </a:rPr>
              <a:t> </a:t>
            </a:r>
          </a:p>
          <a:p>
            <a:r>
              <a:rPr lang="en-US" sz="2000" b="1" dirty="0" smtClean="0">
                <a:solidFill>
                  <a:srgbClr val="595959"/>
                </a:solidFill>
              </a:rPr>
              <a:t>Assure Complexion bar </a:t>
            </a:r>
            <a:r>
              <a:rPr lang="en-US" sz="2000" dirty="0" smtClean="0">
                <a:solidFill>
                  <a:srgbClr val="595959"/>
                </a:solidFill>
              </a:rPr>
              <a:t>is a nourishing and moisturizing bathing bar that cleanses the skin leaving it soft and supple</a:t>
            </a:r>
          </a:p>
          <a:p>
            <a:pPr lvl="1"/>
            <a:r>
              <a:rPr lang="en-US" sz="1800" dirty="0" smtClean="0">
                <a:solidFill>
                  <a:srgbClr val="595959"/>
                </a:solidFill>
              </a:rPr>
              <a:t>It is enriched with brightening extracts of </a:t>
            </a:r>
            <a:r>
              <a:rPr lang="en-US" sz="1800" dirty="0" err="1" smtClean="0">
                <a:solidFill>
                  <a:srgbClr val="595959"/>
                </a:solidFill>
              </a:rPr>
              <a:t>Kesar</a:t>
            </a:r>
            <a:r>
              <a:rPr lang="en-US" sz="1800" dirty="0" smtClean="0">
                <a:solidFill>
                  <a:srgbClr val="595959"/>
                </a:solidFill>
              </a:rPr>
              <a:t> and honey that enhances the complexion</a:t>
            </a:r>
          </a:p>
          <a:p>
            <a:pPr lvl="1"/>
            <a:r>
              <a:rPr lang="en-US" sz="1800" dirty="0" smtClean="0">
                <a:solidFill>
                  <a:srgbClr val="595959"/>
                </a:solidFill>
              </a:rPr>
              <a:t>It makes the skin cleaner, softer and smoother with a refreshing fragrance </a:t>
            </a:r>
            <a:endParaRPr lang="en-US" sz="1800" dirty="0">
              <a:solidFill>
                <a:srgbClr val="595959"/>
              </a:solidFill>
            </a:endParaRPr>
          </a:p>
        </p:txBody>
      </p:sp>
      <p:sp>
        <p:nvSpPr>
          <p:cNvPr id="6" name="Rounded Rectangle 5"/>
          <p:cNvSpPr/>
          <p:nvPr/>
        </p:nvSpPr>
        <p:spPr>
          <a:xfrm>
            <a:off x="1447800" y="367145"/>
            <a:ext cx="6248400" cy="1143000"/>
          </a:xfrm>
          <a:prstGeom prst="roundRect">
            <a:avLst>
              <a:gd name="adj" fmla="val 27286"/>
            </a:avLst>
          </a:prstGeom>
          <a:ln>
            <a:no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7" name="Title 1"/>
          <p:cNvSpPr txBox="1">
            <a:spLocks/>
          </p:cNvSpPr>
          <p:nvPr/>
        </p:nvSpPr>
        <p:spPr>
          <a:xfrm>
            <a:off x="342900" y="152400"/>
            <a:ext cx="8458200" cy="1447800"/>
          </a:xfrm>
          <a:prstGeom prst="rect">
            <a:avLst/>
          </a:prstGeom>
        </p:spPr>
        <p:txBody>
          <a:bodyPr vert="horz" lIns="91440" tIns="45720" rIns="91440" bIns="45720" rtlCol="0" anchor="ctr">
            <a:noAutofit/>
          </a:bodyPr>
          <a:lstStyle/>
          <a:p>
            <a:pPr lvl="0" algn="ctr">
              <a:spcBef>
                <a:spcPct val="0"/>
              </a:spcBef>
              <a:defRPr/>
            </a:pPr>
            <a:r>
              <a:rPr kumimoji="0" lang="en-US" sz="4000" b="1" i="0" u="none" strike="noStrike" kern="1200" cap="none" spc="0" normalizeH="0" baseline="0" noProof="0" dirty="0" smtClean="0">
                <a:ln>
                  <a:noFill/>
                </a:ln>
                <a:solidFill>
                  <a:srgbClr val="FFC000"/>
                </a:solidFill>
                <a:effectLst/>
                <a:uLnTx/>
                <a:uFillTx/>
                <a:latin typeface="Times New Roman" pitchFamily="18" charset="0"/>
                <a:ea typeface="+mj-ea"/>
                <a:cs typeface="Times New Roman" pitchFamily="18" charset="0"/>
              </a:rPr>
              <a:t>Assure Soaps</a:t>
            </a:r>
            <a:endParaRPr lang="en-US" sz="4000" b="1" dirty="0" smtClean="0">
              <a:solidFill>
                <a:srgbClr val="FFC000"/>
              </a:solidFill>
              <a:latin typeface="Times New Roman" pitchFamily="18" charset="0"/>
              <a:cs typeface="Times New Roman" pitchFamily="18" charset="0"/>
            </a:endParaRPr>
          </a:p>
          <a:p>
            <a:pPr marL="0" lvl="1" algn="ctr">
              <a:spcBef>
                <a:spcPct val="0"/>
              </a:spcBef>
              <a:defRPr/>
            </a:pPr>
            <a:r>
              <a:rPr lang="en-US" kern="0" dirty="0" smtClean="0">
                <a:solidFill>
                  <a:schemeClr val="tx1">
                    <a:lumMod val="65000"/>
                    <a:lumOff val="35000"/>
                  </a:schemeClr>
                </a:solidFill>
                <a:cs typeface="Times New Roman" pitchFamily="18" charset="0"/>
              </a:rPr>
              <a:t>Gentle care and protection</a:t>
            </a:r>
            <a:endParaRPr lang="en-US" sz="3200" b="1" kern="0" dirty="0" smtClean="0">
              <a:solidFill>
                <a:srgbClr val="3FB9C9"/>
              </a:solidFill>
              <a:latin typeface="Times New Roman" pitchFamily="18" charset="0"/>
              <a:cs typeface="Times New Roman" pitchFamily="18" charset="0"/>
            </a:endParaRPr>
          </a:p>
        </p:txBody>
      </p:sp>
      <p:pic>
        <p:nvPicPr>
          <p:cNvPr id="9" name="Picture 8" descr="Assure-soap-2.png"/>
          <p:cNvPicPr>
            <a:picLocks noChangeAspect="1"/>
          </p:cNvPicPr>
          <p:nvPr/>
        </p:nvPicPr>
        <p:blipFill>
          <a:blip r:embed="rId2" cstate="print"/>
          <a:srcRect t="13178" r="5833" b="10345"/>
          <a:stretch>
            <a:fillRect/>
          </a:stretch>
        </p:blipFill>
        <p:spPr>
          <a:xfrm>
            <a:off x="4838700" y="1828800"/>
            <a:ext cx="4305300" cy="2057400"/>
          </a:xfrm>
          <a:prstGeom prst="rect">
            <a:avLst/>
          </a:prstGeom>
        </p:spPr>
      </p:pic>
      <p:pic>
        <p:nvPicPr>
          <p:cNvPr id="10" name="Picture 9" descr="Assure-soap.png"/>
          <p:cNvPicPr>
            <a:picLocks noChangeAspect="1"/>
          </p:cNvPicPr>
          <p:nvPr/>
        </p:nvPicPr>
        <p:blipFill>
          <a:blip r:embed="rId3"/>
          <a:srcRect t="16540" r="5682" b="8935"/>
          <a:stretch>
            <a:fillRect/>
          </a:stretch>
        </p:blipFill>
        <p:spPr>
          <a:xfrm>
            <a:off x="4876800" y="3810000"/>
            <a:ext cx="4191000" cy="2474205"/>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2514600"/>
            <a:ext cx="4495800" cy="2133600"/>
          </a:xfrm>
          <a:prstGeom prst="rect">
            <a:avLst/>
          </a:prstGeom>
        </p:spPr>
        <p:txBody>
          <a:bodyPr>
            <a:noAutofit/>
          </a:bodyPr>
          <a:lstStyle/>
          <a:p>
            <a:pPr marL="0" marR="0" lvl="0" indent="0" algn="ctr" defTabSz="914400" rtl="0" eaLnBrk="1" fontAlgn="auto" latinLnBrk="0" hangingPunct="1">
              <a:lnSpc>
                <a:spcPts val="7600"/>
              </a:lnSpc>
              <a:spcBef>
                <a:spcPct val="0"/>
              </a:spcBef>
              <a:spcAft>
                <a:spcPts val="0"/>
              </a:spcAft>
              <a:buClrTx/>
              <a:buSzTx/>
              <a:buFontTx/>
              <a:buNone/>
              <a:tabLst/>
              <a:defRPr/>
            </a:pPr>
            <a:r>
              <a:rPr kumimoji="0" lang="en-US" sz="7200" i="0" u="none" strike="noStrike" kern="1200" cap="none" spc="0" normalizeH="0" baseline="0" noProof="0" dirty="0" smtClean="0">
                <a:ln>
                  <a:noFill/>
                </a:ln>
                <a:solidFill>
                  <a:schemeClr val="bg2">
                    <a:lumMod val="50000"/>
                  </a:schemeClr>
                </a:solidFill>
                <a:effectLst/>
                <a:uLnTx/>
                <a:uFillTx/>
                <a:latin typeface="Times New Roman" pitchFamily="18" charset="0"/>
                <a:ea typeface="+mj-ea"/>
                <a:cs typeface="Times New Roman" pitchFamily="18" charset="0"/>
              </a:rPr>
              <a:t>Hair Care Basics</a:t>
            </a:r>
            <a:endParaRPr kumimoji="0" lang="en-US" sz="7200" i="0" u="none" strike="noStrike" kern="1200" cap="none" spc="0" normalizeH="0" baseline="0" noProof="0" dirty="0">
              <a:ln>
                <a:noFill/>
              </a:ln>
              <a:solidFill>
                <a:schemeClr val="bg2">
                  <a:lumMod val="50000"/>
                </a:schemeClr>
              </a:solidFill>
              <a:effectLst/>
              <a:uLnTx/>
              <a:uFillTx/>
              <a:latin typeface="Times New Roman" pitchFamily="18" charset="0"/>
              <a:ea typeface="+mj-ea"/>
              <a:cs typeface="Times New Roman" pitchFamily="18" charset="0"/>
            </a:endParaRPr>
          </a:p>
        </p:txBody>
      </p:sp>
      <p:pic>
        <p:nvPicPr>
          <p:cNvPr id="5" name="Picture 4" descr="39497615_xxl.jpg"/>
          <p:cNvPicPr>
            <a:picLocks noChangeAspect="1"/>
          </p:cNvPicPr>
          <p:nvPr/>
        </p:nvPicPr>
        <p:blipFill>
          <a:blip r:embed="rId2" cstate="email"/>
          <a:stretch>
            <a:fillRect/>
          </a:stretch>
        </p:blipFill>
        <p:spPr>
          <a:xfrm>
            <a:off x="4572000" y="0"/>
            <a:ext cx="4572000" cy="6858000"/>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images.idiva.com/media/content/2014/Mar/tips_for_healthy_long_hair1.jpg"/>
          <p:cNvPicPr>
            <a:picLocks noChangeAspect="1" noChangeArrowheads="1"/>
          </p:cNvPicPr>
          <p:nvPr/>
        </p:nvPicPr>
        <p:blipFill>
          <a:blip r:embed="rId2"/>
          <a:srcRect/>
          <a:stretch>
            <a:fillRect/>
          </a:stretch>
        </p:blipFill>
        <p:spPr bwMode="auto">
          <a:xfrm>
            <a:off x="5111913" y="3733800"/>
            <a:ext cx="4032087" cy="3124200"/>
          </a:xfrm>
          <a:prstGeom prst="rect">
            <a:avLst/>
          </a:prstGeom>
          <a:noFill/>
        </p:spPr>
      </p:pic>
      <p:sp>
        <p:nvSpPr>
          <p:cNvPr id="6" name="Rounded Rectangle 5"/>
          <p:cNvSpPr/>
          <p:nvPr/>
        </p:nvSpPr>
        <p:spPr>
          <a:xfrm>
            <a:off x="1981200" y="381000"/>
            <a:ext cx="5181600" cy="762000"/>
          </a:xfrm>
          <a:prstGeom prst="roundRect">
            <a:avLst>
              <a:gd name="adj" fmla="val 27286"/>
            </a:avLst>
          </a:prstGeom>
          <a:ln>
            <a:no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IN" dirty="0"/>
          </a:p>
        </p:txBody>
      </p:sp>
      <p:sp>
        <p:nvSpPr>
          <p:cNvPr id="2" name="Title 1"/>
          <p:cNvSpPr>
            <a:spLocks noGrp="1"/>
          </p:cNvSpPr>
          <p:nvPr>
            <p:ph type="title"/>
          </p:nvPr>
        </p:nvSpPr>
        <p:spPr>
          <a:xfrm>
            <a:off x="2514600" y="396876"/>
            <a:ext cx="4114800" cy="746124"/>
          </a:xfrm>
        </p:spPr>
        <p:txBody>
          <a:bodyPr>
            <a:normAutofit/>
          </a:bodyPr>
          <a:lstStyle/>
          <a:p>
            <a:r>
              <a:rPr lang="en-US" sz="4000" b="1" dirty="0" smtClean="0">
                <a:solidFill>
                  <a:schemeClr val="bg2">
                    <a:lumMod val="50000"/>
                  </a:schemeClr>
                </a:solidFill>
                <a:latin typeface="Times New Roman" pitchFamily="18" charset="0"/>
                <a:cs typeface="Times New Roman" pitchFamily="18" charset="0"/>
              </a:rPr>
              <a:t>Hair Care Basics</a:t>
            </a:r>
            <a:endParaRPr lang="en-US" sz="4000" b="1" dirty="0">
              <a:solidFill>
                <a:schemeClr val="bg2">
                  <a:lumMod val="50000"/>
                </a:schemeClr>
              </a:solidFill>
              <a:latin typeface="Times New Roman" pitchFamily="18" charset="0"/>
              <a:cs typeface="Times New Roman" pitchFamily="18" charset="0"/>
            </a:endParaRPr>
          </a:p>
        </p:txBody>
      </p:sp>
      <p:sp>
        <p:nvSpPr>
          <p:cNvPr id="3" name="Content Placeholder 2"/>
          <p:cNvSpPr>
            <a:spLocks noGrp="1"/>
          </p:cNvSpPr>
          <p:nvPr>
            <p:ph idx="1"/>
          </p:nvPr>
        </p:nvSpPr>
        <p:spPr>
          <a:xfrm>
            <a:off x="381000" y="1447800"/>
            <a:ext cx="8458200" cy="1600200"/>
          </a:xfrm>
        </p:spPr>
        <p:txBody>
          <a:bodyPr>
            <a:normAutofit/>
          </a:bodyPr>
          <a:lstStyle/>
          <a:p>
            <a:pPr>
              <a:spcBef>
                <a:spcPts val="600"/>
              </a:spcBef>
            </a:pPr>
            <a:r>
              <a:rPr lang="en-US" sz="1800" dirty="0" smtClean="0">
                <a:solidFill>
                  <a:srgbClr val="595959"/>
                </a:solidFill>
                <a:cs typeface="Helvetica"/>
              </a:rPr>
              <a:t>Hair is primarily made up of a protein called keratin</a:t>
            </a:r>
          </a:p>
          <a:p>
            <a:pPr lvl="1">
              <a:spcBef>
                <a:spcPts val="600"/>
              </a:spcBef>
            </a:pPr>
            <a:r>
              <a:rPr lang="en-US" sz="1800" dirty="0" smtClean="0">
                <a:solidFill>
                  <a:srgbClr val="595959"/>
                </a:solidFill>
                <a:cs typeface="Helvetica"/>
              </a:rPr>
              <a:t>Also contains natural oils (lipids) and water</a:t>
            </a:r>
          </a:p>
          <a:p>
            <a:pPr>
              <a:lnSpc>
                <a:spcPct val="120000"/>
              </a:lnSpc>
              <a:spcBef>
                <a:spcPts val="400"/>
              </a:spcBef>
            </a:pPr>
            <a:r>
              <a:rPr lang="en-US" sz="1800" dirty="0" smtClean="0">
                <a:solidFill>
                  <a:schemeClr val="tx1">
                    <a:lumMod val="65000"/>
                    <a:lumOff val="35000"/>
                  </a:schemeClr>
                </a:solidFill>
                <a:cs typeface="Helvetica"/>
              </a:rPr>
              <a:t>Hair grows approx. one-half inch per month</a:t>
            </a:r>
          </a:p>
          <a:p>
            <a:pPr>
              <a:lnSpc>
                <a:spcPct val="120000"/>
              </a:lnSpc>
              <a:spcBef>
                <a:spcPts val="400"/>
              </a:spcBef>
            </a:pPr>
            <a:r>
              <a:rPr lang="en-US" sz="1800" dirty="0" smtClean="0">
                <a:solidFill>
                  <a:schemeClr val="tx1">
                    <a:lumMod val="65000"/>
                    <a:lumOff val="35000"/>
                  </a:schemeClr>
                </a:solidFill>
                <a:cs typeface="Helvetica"/>
              </a:rPr>
              <a:t>Hair is shed on a daily basis and it is normal to shed between 75-150 hairs per day</a:t>
            </a:r>
          </a:p>
          <a:p>
            <a:pPr>
              <a:lnSpc>
                <a:spcPct val="120000"/>
              </a:lnSpc>
              <a:spcBef>
                <a:spcPts val="400"/>
              </a:spcBef>
            </a:pPr>
            <a:endParaRPr lang="en-US" sz="1600" dirty="0">
              <a:solidFill>
                <a:schemeClr val="tx1">
                  <a:lumMod val="65000"/>
                  <a:lumOff val="35000"/>
                </a:schemeClr>
              </a:solidFill>
            </a:endParaRPr>
          </a:p>
        </p:txBody>
      </p:sp>
      <p:sp>
        <p:nvSpPr>
          <p:cNvPr id="8" name="Content Placeholder 2"/>
          <p:cNvSpPr txBox="1">
            <a:spLocks/>
          </p:cNvSpPr>
          <p:nvPr/>
        </p:nvSpPr>
        <p:spPr>
          <a:xfrm>
            <a:off x="381000" y="2819400"/>
            <a:ext cx="6096000" cy="35814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20000"/>
              </a:lnSpc>
              <a:spcBef>
                <a:spcPts val="400"/>
              </a:spcBef>
              <a:spcAft>
                <a:spcPts val="0"/>
              </a:spcAft>
              <a:buClrTx/>
              <a:buSzTx/>
              <a:buFont typeface="Arial" pitchFamily="34" charset="0"/>
              <a:buNone/>
              <a:tabLst/>
              <a:defRPr/>
            </a:pPr>
            <a:r>
              <a:rPr kumimoji="0" lang="en-US" sz="2400" b="1" i="0" u="none" strike="noStrike" kern="1200" cap="none" spc="0" normalizeH="0" baseline="0" noProof="0" dirty="0" smtClean="0">
                <a:ln>
                  <a:noFill/>
                </a:ln>
                <a:solidFill>
                  <a:schemeClr val="bg2">
                    <a:lumMod val="50000"/>
                  </a:schemeClr>
                </a:solidFill>
                <a:effectLst/>
                <a:uLnTx/>
                <a:uFillTx/>
                <a:latin typeface="+mn-lt"/>
                <a:ea typeface="+mn-ea"/>
                <a:cs typeface="Helvetica"/>
              </a:rPr>
              <a:t>Hair Care Regimen for Healthy Hair</a:t>
            </a:r>
          </a:p>
          <a:p>
            <a:pPr marL="342900" marR="0" lvl="0" indent="-342900" algn="l" defTabSz="914400" rtl="0" eaLnBrk="1" fontAlgn="auto" latinLnBrk="0" hangingPunct="1">
              <a:lnSpc>
                <a:spcPct val="120000"/>
              </a:lnSpc>
              <a:spcBef>
                <a:spcPts val="400"/>
              </a:spcBef>
              <a:spcAft>
                <a:spcPts val="0"/>
              </a:spcAft>
              <a:buClrTx/>
              <a:buSzTx/>
              <a:buFont typeface="Arial" pitchFamily="34" charset="0"/>
              <a:buChar char="•"/>
              <a:tabLst/>
              <a:defRPr/>
            </a:pPr>
            <a:r>
              <a:rPr kumimoji="0" lang="en-US" sz="1600" b="1"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Oiling: </a:t>
            </a:r>
            <a:r>
              <a:rPr kumimoji="0" lang="en-US" sz="1600" b="0"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Massaging scalp for 2 to 3 minutes with oil helps stimulate blood circulation and relax the scalp</a:t>
            </a:r>
          </a:p>
          <a:p>
            <a:pPr marL="342900" marR="0" lvl="0" indent="-342900" algn="l" defTabSz="914400" rtl="0" eaLnBrk="1" fontAlgn="auto" latinLnBrk="0" hangingPunct="1">
              <a:lnSpc>
                <a:spcPct val="120000"/>
              </a:lnSpc>
              <a:spcBef>
                <a:spcPts val="400"/>
              </a:spcBef>
              <a:spcAft>
                <a:spcPts val="0"/>
              </a:spcAft>
              <a:buClrTx/>
              <a:buSzTx/>
              <a:buFont typeface="Arial" pitchFamily="34" charset="0"/>
              <a:buChar char="•"/>
              <a:tabLst/>
              <a:defRPr/>
            </a:pPr>
            <a:r>
              <a:rPr kumimoji="0" lang="en-US" sz="1600" b="1"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Shampoo: </a:t>
            </a:r>
            <a:r>
              <a:rPr kumimoji="0" lang="en-US" sz="1600" b="0"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It cleans the scalp and removes impurities such as dirt, sebum, oil and other toxins from</a:t>
            </a:r>
            <a:r>
              <a:rPr kumimoji="0" lang="en-US" sz="1600" b="0" i="0" u="none" strike="noStrike" kern="1200" cap="none" spc="0" normalizeH="0" noProof="0" dirty="0" smtClean="0">
                <a:ln>
                  <a:noFill/>
                </a:ln>
                <a:solidFill>
                  <a:schemeClr val="tx1">
                    <a:lumMod val="65000"/>
                    <a:lumOff val="35000"/>
                  </a:schemeClr>
                </a:solidFill>
                <a:effectLst/>
                <a:uLnTx/>
                <a:uFillTx/>
                <a:latin typeface="+mn-lt"/>
                <a:ea typeface="+mn-ea"/>
                <a:cs typeface="+mn-cs"/>
              </a:rPr>
              <a:t> </a:t>
            </a:r>
            <a:r>
              <a:rPr kumimoji="0" lang="en-US" sz="1600" b="0"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hair and scalp</a:t>
            </a:r>
          </a:p>
          <a:p>
            <a:pPr marL="342900" marR="0" lvl="0" indent="-342900" algn="l" defTabSz="914400" rtl="0" eaLnBrk="1" fontAlgn="auto" latinLnBrk="0" hangingPunct="1">
              <a:lnSpc>
                <a:spcPct val="120000"/>
              </a:lnSpc>
              <a:spcBef>
                <a:spcPts val="400"/>
              </a:spcBef>
              <a:spcAft>
                <a:spcPts val="0"/>
              </a:spcAft>
              <a:buClrTx/>
              <a:buSzTx/>
              <a:buFont typeface="Arial" pitchFamily="34" charset="0"/>
              <a:buChar char="•"/>
              <a:tabLst/>
              <a:defRPr/>
            </a:pPr>
            <a:r>
              <a:rPr kumimoji="0" lang="en-US" sz="1600" b="1"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Conditioning: </a:t>
            </a:r>
            <a:r>
              <a:rPr kumimoji="0" lang="en-US" sz="1600" b="0"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This keeps your hair healthy, moisturized, stronger and easier to manage</a:t>
            </a:r>
          </a:p>
          <a:p>
            <a:pPr marL="342900" marR="0" lvl="0" indent="-342900" algn="l" defTabSz="914400" rtl="0" eaLnBrk="1" fontAlgn="auto" latinLnBrk="0" hangingPunct="1">
              <a:lnSpc>
                <a:spcPct val="120000"/>
              </a:lnSpc>
              <a:spcBef>
                <a:spcPts val="400"/>
              </a:spcBef>
              <a:spcAft>
                <a:spcPts val="0"/>
              </a:spcAft>
              <a:buClrTx/>
              <a:buSzTx/>
              <a:buFont typeface="Arial" pitchFamily="34" charset="0"/>
              <a:buChar char="•"/>
              <a:tabLst/>
              <a:defRPr/>
            </a:pPr>
            <a:r>
              <a:rPr kumimoji="0" lang="en-US" sz="1600" b="1"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Hair Spa: </a:t>
            </a:r>
            <a:r>
              <a:rPr kumimoji="0" lang="en-US" sz="1600" b="0"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Hair Spa is a rehydrating therapy that restores vital oils and moisture for </a:t>
            </a:r>
            <a:r>
              <a:rPr lang="en-US" sz="1600" dirty="0" smtClean="0">
                <a:solidFill>
                  <a:schemeClr val="tx1">
                    <a:lumMod val="65000"/>
                    <a:lumOff val="35000"/>
                  </a:schemeClr>
                </a:solidFill>
              </a:rPr>
              <a:t>smooth and beautiful hair</a:t>
            </a:r>
            <a:endParaRPr kumimoji="0" lang="en-US" sz="1600" b="0" i="0" u="none" strike="noStrike" kern="1200" cap="none" spc="0" normalizeH="0" baseline="0" noProof="0" dirty="0" smtClean="0">
              <a:ln>
                <a:noFill/>
              </a:ln>
              <a:solidFill>
                <a:schemeClr val="tx1">
                  <a:lumMod val="65000"/>
                  <a:lumOff val="35000"/>
                </a:schemeClr>
              </a:solidFill>
              <a:effectLst/>
              <a:uLnTx/>
              <a:uFillTx/>
              <a:latin typeface="+mn-lt"/>
              <a:ea typeface="+mn-ea"/>
              <a:cs typeface="+mn-cs"/>
            </a:endParaRPr>
          </a:p>
          <a:p>
            <a:pPr marL="342900" marR="0" lvl="0" indent="-342900" algn="l" defTabSz="914400" rtl="0" eaLnBrk="1" fontAlgn="auto" latinLnBrk="0" hangingPunct="1">
              <a:lnSpc>
                <a:spcPct val="120000"/>
              </a:lnSpc>
              <a:spcBef>
                <a:spcPts val="400"/>
              </a:spcBef>
              <a:spcAft>
                <a:spcPts val="0"/>
              </a:spcAft>
              <a:buClrTx/>
              <a:buSzTx/>
              <a:buFont typeface="Arial" pitchFamily="34" charset="0"/>
              <a:buChar char="•"/>
              <a:tabLst/>
              <a:defRPr/>
            </a:pPr>
            <a:endParaRPr kumimoji="0" lang="en-US" sz="16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990600" y="381000"/>
            <a:ext cx="7620000" cy="762000"/>
          </a:xfrm>
          <a:prstGeom prst="roundRect">
            <a:avLst>
              <a:gd name="adj" fmla="val 27286"/>
            </a:avLst>
          </a:prstGeom>
          <a:ln>
            <a:no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IN" dirty="0"/>
          </a:p>
        </p:txBody>
      </p:sp>
      <p:sp>
        <p:nvSpPr>
          <p:cNvPr id="2" name="Title 1"/>
          <p:cNvSpPr>
            <a:spLocks noGrp="1"/>
          </p:cNvSpPr>
          <p:nvPr>
            <p:ph type="title"/>
          </p:nvPr>
        </p:nvSpPr>
        <p:spPr>
          <a:xfrm>
            <a:off x="762000" y="396876"/>
            <a:ext cx="7772400" cy="746124"/>
          </a:xfrm>
        </p:spPr>
        <p:txBody>
          <a:bodyPr>
            <a:normAutofit/>
          </a:bodyPr>
          <a:lstStyle/>
          <a:p>
            <a:r>
              <a:rPr lang="en-US" sz="4000" b="1" dirty="0" smtClean="0">
                <a:solidFill>
                  <a:schemeClr val="bg2">
                    <a:lumMod val="50000"/>
                  </a:schemeClr>
                </a:solidFill>
                <a:latin typeface="Times New Roman" pitchFamily="18" charset="0"/>
                <a:cs typeface="Times New Roman" pitchFamily="18" charset="0"/>
              </a:rPr>
              <a:t>New Assure Hair Care Range</a:t>
            </a:r>
            <a:endParaRPr lang="en-US" sz="4000" b="1" dirty="0">
              <a:solidFill>
                <a:schemeClr val="bg2">
                  <a:lumMod val="50000"/>
                </a:schemeClr>
              </a:solidFill>
              <a:latin typeface="Times New Roman" pitchFamily="18" charset="0"/>
              <a:cs typeface="Times New Roman" pitchFamily="18" charset="0"/>
            </a:endParaRPr>
          </a:p>
        </p:txBody>
      </p:sp>
      <p:pic>
        <p:nvPicPr>
          <p:cNvPr id="10" name="Picture 9" descr="Hair Range.png"/>
          <p:cNvPicPr>
            <a:picLocks noChangeAspect="1"/>
          </p:cNvPicPr>
          <p:nvPr/>
        </p:nvPicPr>
        <p:blipFill>
          <a:blip r:embed="rId2" cstate="email"/>
          <a:stretch>
            <a:fillRect/>
          </a:stretch>
        </p:blipFill>
        <p:spPr>
          <a:xfrm>
            <a:off x="0" y="1828800"/>
            <a:ext cx="9144000" cy="4826322"/>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descr="\\KAPIL-PC\Shared Folder\Pubali\cabello-hermoso.jpg"/>
          <p:cNvPicPr>
            <a:picLocks noChangeAspect="1" noChangeArrowheads="1"/>
          </p:cNvPicPr>
          <p:nvPr/>
        </p:nvPicPr>
        <p:blipFill>
          <a:blip r:embed="rId2"/>
          <a:srcRect/>
          <a:stretch>
            <a:fillRect/>
          </a:stretch>
        </p:blipFill>
        <p:spPr bwMode="auto">
          <a:xfrm>
            <a:off x="4835129" y="1295400"/>
            <a:ext cx="4308871" cy="5029200"/>
          </a:xfrm>
          <a:prstGeom prst="rect">
            <a:avLst/>
          </a:prstGeom>
          <a:noFill/>
        </p:spPr>
      </p:pic>
      <p:sp>
        <p:nvSpPr>
          <p:cNvPr id="3" name="Rectangle 2"/>
          <p:cNvSpPr txBox="1">
            <a:spLocks noChangeArrowheads="1"/>
          </p:cNvSpPr>
          <p:nvPr/>
        </p:nvSpPr>
        <p:spPr>
          <a:xfrm>
            <a:off x="304800" y="304800"/>
            <a:ext cx="8458200" cy="1905000"/>
          </a:xfrm>
          <a:prstGeom prst="rect">
            <a:avLst/>
          </a:prstGeom>
        </p:spPr>
        <p:txBody>
          <a:bodyPr vert="horz" lIns="91440" tIns="45720" rIns="91440" bIns="45720" rtlCol="0" anchor="ctr">
            <a:normAutofit fontScale="97500"/>
          </a:bodyPr>
          <a:lstStyle/>
          <a:p>
            <a:pPr marL="0" marR="0" lvl="1" indent="0" algn="l" defTabSz="914400" rtl="0" eaLnBrk="1" fontAlgn="auto" latinLnBrk="0" hangingPunct="1">
              <a:lnSpc>
                <a:spcPct val="100000"/>
              </a:lnSpc>
              <a:spcBef>
                <a:spcPct val="0"/>
              </a:spcBef>
              <a:spcAft>
                <a:spcPts val="0"/>
              </a:spcAft>
              <a:buClrTx/>
              <a:buSzTx/>
              <a:buFontTx/>
              <a:buNone/>
              <a:tabLst/>
              <a:defRPr/>
            </a:pPr>
            <a:r>
              <a:rPr kumimoji="0" lang="en-US" sz="3300" b="1" i="0" u="none" strike="noStrike" kern="0" cap="none" spc="0" normalizeH="0" baseline="0" noProof="0" dirty="0" smtClean="0">
                <a:ln>
                  <a:noFill/>
                </a:ln>
                <a:solidFill>
                  <a:srgbClr val="FFCC00"/>
                </a:solidFill>
                <a:effectLst/>
                <a:uLnTx/>
                <a:uFillTx/>
                <a:latin typeface="+mn-lt"/>
                <a:cs typeface="Times New Roman" pitchFamily="18" charset="0"/>
              </a:rPr>
              <a:t>New</a:t>
            </a:r>
            <a:r>
              <a:rPr kumimoji="0" lang="en-US" sz="6000" b="1" i="0" u="none" strike="noStrike" kern="0" cap="none" spc="0" normalizeH="0" baseline="0" noProof="0" dirty="0" smtClean="0">
                <a:ln>
                  <a:noFill/>
                </a:ln>
                <a:solidFill>
                  <a:srgbClr val="FFCC00"/>
                </a:solidFill>
                <a:effectLst/>
                <a:uLnTx/>
                <a:uFillTx/>
                <a:latin typeface="Times New Roman" pitchFamily="18" charset="0"/>
                <a:cs typeface="Times New Roman" pitchFamily="18" charset="0"/>
              </a:rPr>
              <a:t/>
            </a:r>
            <a:br>
              <a:rPr kumimoji="0" lang="en-US" sz="6000" b="1" i="0" u="none" strike="noStrike" kern="0" cap="none" spc="0" normalizeH="0" baseline="0" noProof="0" dirty="0" smtClean="0">
                <a:ln>
                  <a:noFill/>
                </a:ln>
                <a:solidFill>
                  <a:srgbClr val="FFCC00"/>
                </a:solidFill>
                <a:effectLst/>
                <a:uLnTx/>
                <a:uFillTx/>
                <a:latin typeface="Times New Roman" pitchFamily="18" charset="0"/>
                <a:cs typeface="Times New Roman" pitchFamily="18" charset="0"/>
              </a:rPr>
            </a:br>
            <a:r>
              <a:rPr kumimoji="0" lang="en-US" sz="3700" b="1" i="0" u="none" strike="noStrike" kern="0" cap="none" spc="0" normalizeH="0" baseline="0" noProof="0" dirty="0" smtClean="0">
                <a:ln>
                  <a:noFill/>
                </a:ln>
                <a:solidFill>
                  <a:srgbClr val="FFCC00"/>
                </a:solidFill>
                <a:effectLst/>
                <a:uLnTx/>
                <a:uFillTx/>
                <a:latin typeface="Times New Roman" pitchFamily="18" charset="0"/>
                <a:cs typeface="Times New Roman" pitchFamily="18" charset="0"/>
              </a:rPr>
              <a:t>ASSURE </a:t>
            </a:r>
            <a:r>
              <a:rPr lang="en-US" sz="3700" b="1" kern="0" dirty="0" smtClean="0">
                <a:solidFill>
                  <a:srgbClr val="FFCC00"/>
                </a:solidFill>
                <a:latin typeface="Times New Roman" pitchFamily="18" charset="0"/>
                <a:cs typeface="Times New Roman" pitchFamily="18" charset="0"/>
              </a:rPr>
              <a:t>MOISTURE RICH SHAMPOO</a:t>
            </a:r>
            <a:endParaRPr kumimoji="0" lang="en-US" sz="3700" b="1" i="0" u="none" strike="noStrike" kern="0" cap="none" spc="0" normalizeH="0" baseline="0" noProof="0" dirty="0" smtClean="0">
              <a:ln>
                <a:noFill/>
              </a:ln>
              <a:solidFill>
                <a:srgbClr val="FFCC00"/>
              </a:solidFill>
              <a:effectLst/>
              <a:uLnTx/>
              <a:uFillTx/>
              <a:latin typeface="Times New Roman" pitchFamily="18" charset="0"/>
              <a:cs typeface="Times New Roman" pitchFamily="18" charset="0"/>
            </a:endParaRPr>
          </a:p>
          <a:p>
            <a:pPr marL="0" marR="0" lvl="1" indent="0" algn="l" defTabSz="914400" rtl="0" eaLnBrk="1" fontAlgn="auto" latinLnBrk="0" hangingPunct="1">
              <a:lnSpc>
                <a:spcPct val="100000"/>
              </a:lnSpc>
              <a:spcBef>
                <a:spcPct val="0"/>
              </a:spcBef>
              <a:spcAft>
                <a:spcPts val="0"/>
              </a:spcAft>
              <a:buClrTx/>
              <a:buSzTx/>
              <a:buFontTx/>
              <a:buNone/>
              <a:tabLst/>
              <a:defRPr/>
            </a:pPr>
            <a:r>
              <a:rPr lang="en-US" sz="2300" kern="0" dirty="0" smtClean="0">
                <a:solidFill>
                  <a:schemeClr val="tx1">
                    <a:lumMod val="65000"/>
                    <a:lumOff val="35000"/>
                  </a:schemeClr>
                </a:solidFill>
                <a:cs typeface="Times New Roman" pitchFamily="18" charset="0"/>
              </a:rPr>
              <a:t>Enriched with Green Tea Extract</a:t>
            </a:r>
          </a:p>
          <a:p>
            <a:pPr marL="0" marR="0" lvl="1" indent="0" algn="l" defTabSz="914400" rtl="0" eaLnBrk="1" fontAlgn="auto" latinLnBrk="0" hangingPunct="1">
              <a:lnSpc>
                <a:spcPct val="100000"/>
              </a:lnSpc>
              <a:spcBef>
                <a:spcPct val="0"/>
              </a:spcBef>
              <a:spcAft>
                <a:spcPts val="0"/>
              </a:spcAft>
              <a:buClrTx/>
              <a:buSzTx/>
              <a:buFontTx/>
              <a:buNone/>
              <a:tabLst/>
              <a:defRPr/>
            </a:pPr>
            <a:r>
              <a:rPr lang="en-US" sz="2100" kern="0" dirty="0" smtClean="0">
                <a:solidFill>
                  <a:schemeClr val="tx1">
                    <a:lumMod val="65000"/>
                    <a:lumOff val="35000"/>
                  </a:schemeClr>
                </a:solidFill>
                <a:cs typeface="Times New Roman" pitchFamily="18" charset="0"/>
              </a:rPr>
              <a:t>For Dry and Damaged Hair </a:t>
            </a:r>
            <a:endParaRPr kumimoji="0" lang="en-US" sz="2100" i="0" u="none" strike="noStrike" kern="0" cap="none" spc="0" normalizeH="0" baseline="0" noProof="0" dirty="0" smtClean="0">
              <a:ln>
                <a:noFill/>
              </a:ln>
              <a:solidFill>
                <a:srgbClr val="3FB9C9"/>
              </a:solidFill>
              <a:effectLst/>
              <a:uLnTx/>
              <a:uFillTx/>
              <a:cs typeface="Times New Roman" pitchFamily="18" charset="0"/>
            </a:endParaRPr>
          </a:p>
        </p:txBody>
      </p:sp>
      <p:pic>
        <p:nvPicPr>
          <p:cNvPr id="6" name="Picture 5" descr="Moisture Rich Shampoo.png"/>
          <p:cNvPicPr>
            <a:picLocks noChangeAspect="1"/>
          </p:cNvPicPr>
          <p:nvPr/>
        </p:nvPicPr>
        <p:blipFill>
          <a:blip r:embed="rId3" cstate="email"/>
          <a:stretch>
            <a:fillRect/>
          </a:stretch>
        </p:blipFill>
        <p:spPr>
          <a:xfrm>
            <a:off x="2545080" y="2267865"/>
            <a:ext cx="2560320" cy="4285335"/>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cdn2.stylecraze.com/wp-content/uploads/2012/09/dry-hair-care-remidies.jpg"/>
          <p:cNvPicPr>
            <a:picLocks noChangeAspect="1" noChangeArrowheads="1"/>
          </p:cNvPicPr>
          <p:nvPr/>
        </p:nvPicPr>
        <p:blipFill>
          <a:blip r:embed="rId3"/>
          <a:srcRect l="4950" t="2000" r="17333"/>
          <a:stretch>
            <a:fillRect/>
          </a:stretch>
        </p:blipFill>
        <p:spPr bwMode="auto">
          <a:xfrm flipH="1">
            <a:off x="5608898" y="1600200"/>
            <a:ext cx="3535101" cy="2971800"/>
          </a:xfrm>
          <a:prstGeom prst="rect">
            <a:avLst/>
          </a:prstGeom>
          <a:noFill/>
        </p:spPr>
      </p:pic>
      <p:sp>
        <p:nvSpPr>
          <p:cNvPr id="7" name="Rounded Rectangle 6"/>
          <p:cNvSpPr/>
          <p:nvPr/>
        </p:nvSpPr>
        <p:spPr>
          <a:xfrm>
            <a:off x="381000" y="152400"/>
            <a:ext cx="8382000" cy="1357745"/>
          </a:xfrm>
          <a:prstGeom prst="roundRect">
            <a:avLst>
              <a:gd name="adj" fmla="val 27286"/>
            </a:avLst>
          </a:prstGeom>
          <a:ln>
            <a:no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3" name="Content Placeholder 2"/>
          <p:cNvSpPr>
            <a:spLocks noGrp="1"/>
          </p:cNvSpPr>
          <p:nvPr>
            <p:ph idx="1"/>
          </p:nvPr>
        </p:nvSpPr>
        <p:spPr>
          <a:xfrm>
            <a:off x="381000" y="1676400"/>
            <a:ext cx="5334000" cy="4648200"/>
          </a:xfrm>
        </p:spPr>
        <p:txBody>
          <a:bodyPr>
            <a:noAutofit/>
          </a:bodyPr>
          <a:lstStyle/>
          <a:p>
            <a:pPr marL="0" lvl="0" indent="0">
              <a:spcBef>
                <a:spcPts val="400"/>
              </a:spcBef>
              <a:buNone/>
              <a:defRPr/>
            </a:pPr>
            <a:r>
              <a:rPr lang="en-US" sz="2400" b="1" dirty="0" smtClean="0">
                <a:solidFill>
                  <a:srgbClr val="FFCC00"/>
                </a:solidFill>
              </a:rPr>
              <a:t>Performance</a:t>
            </a:r>
            <a:r>
              <a:rPr lang="en-US" sz="2000" b="1" dirty="0" smtClean="0">
                <a:solidFill>
                  <a:srgbClr val="FF9675"/>
                </a:solidFill>
              </a:rPr>
              <a:t> </a:t>
            </a:r>
            <a:r>
              <a:rPr lang="en-US" sz="1600" dirty="0" smtClean="0">
                <a:solidFill>
                  <a:schemeClr val="tx1">
                    <a:lumMod val="65000"/>
                    <a:lumOff val="35000"/>
                  </a:schemeClr>
                </a:solidFill>
              </a:rPr>
              <a:t>(Key ingredients)</a:t>
            </a:r>
          </a:p>
          <a:p>
            <a:pPr marL="274320" indent="-274320">
              <a:spcBef>
                <a:spcPts val="400"/>
              </a:spcBef>
            </a:pPr>
            <a:r>
              <a:rPr lang="en-US" sz="1600" b="1" dirty="0" smtClean="0">
                <a:solidFill>
                  <a:srgbClr val="595959"/>
                </a:solidFill>
                <a:cs typeface="Helvetica"/>
              </a:rPr>
              <a:t>Green Tea Extract: </a:t>
            </a:r>
            <a:r>
              <a:rPr lang="en-US" sz="1600" dirty="0" smtClean="0">
                <a:solidFill>
                  <a:srgbClr val="595959"/>
                </a:solidFill>
                <a:cs typeface="Helvetica"/>
              </a:rPr>
              <a:t>Refreshes the hair and scalp, cleanses, soothes, restores dry hair </a:t>
            </a:r>
          </a:p>
          <a:p>
            <a:pPr marL="274320" indent="-274320">
              <a:spcBef>
                <a:spcPts val="400"/>
              </a:spcBef>
            </a:pPr>
            <a:r>
              <a:rPr lang="en-US" sz="1600" b="1" dirty="0" smtClean="0">
                <a:solidFill>
                  <a:srgbClr val="595959"/>
                </a:solidFill>
                <a:cs typeface="Helvetica"/>
              </a:rPr>
              <a:t>Milk Protein: </a:t>
            </a:r>
            <a:r>
              <a:rPr lang="en-US" sz="1600" dirty="0" smtClean="0">
                <a:solidFill>
                  <a:srgbClr val="595959"/>
                </a:solidFill>
                <a:cs typeface="Helvetica"/>
              </a:rPr>
              <a:t>Moisturizes and conditions the hair without weighing it down</a:t>
            </a:r>
          </a:p>
          <a:p>
            <a:pPr>
              <a:spcBef>
                <a:spcPts val="400"/>
              </a:spcBef>
              <a:buNone/>
            </a:pPr>
            <a:r>
              <a:rPr lang="en-US" sz="2400" b="1" dirty="0" smtClean="0">
                <a:solidFill>
                  <a:srgbClr val="FFCC00"/>
                </a:solidFill>
              </a:rPr>
              <a:t>Benefits</a:t>
            </a:r>
            <a:endParaRPr lang="en-US" sz="2400" dirty="0" smtClean="0">
              <a:solidFill>
                <a:srgbClr val="FFCC00"/>
              </a:solidFill>
            </a:endParaRPr>
          </a:p>
          <a:p>
            <a:pPr marL="274320" indent="-274320">
              <a:spcBef>
                <a:spcPts val="400"/>
              </a:spcBef>
            </a:pPr>
            <a:r>
              <a:rPr lang="en-US" sz="1600" dirty="0" smtClean="0">
                <a:solidFill>
                  <a:srgbClr val="595959"/>
                </a:solidFill>
                <a:cs typeface="Helvetica"/>
              </a:rPr>
              <a:t>Extreme heat, cold, sun exposure / chemicals / poor diet can leave hair dry, brittle and damaged</a:t>
            </a:r>
          </a:p>
          <a:p>
            <a:pPr marL="274320" indent="-274320" algn="just">
              <a:spcBef>
                <a:spcPts val="400"/>
              </a:spcBef>
            </a:pPr>
            <a:r>
              <a:rPr lang="en-US" sz="1600" dirty="0" smtClean="0">
                <a:solidFill>
                  <a:srgbClr val="595959"/>
                </a:solidFill>
                <a:cs typeface="Helvetica"/>
              </a:rPr>
              <a:t>New Assure Moisture Rich Shampoo is enriched with green tea extracts, which refreshes the hair and scalp, as it cleanses, soothes, restores dry hair and repairs split-ends</a:t>
            </a:r>
          </a:p>
          <a:p>
            <a:pPr marL="274320" indent="-274320" algn="just">
              <a:spcBef>
                <a:spcPts val="400"/>
              </a:spcBef>
            </a:pPr>
            <a:r>
              <a:rPr lang="en-US" sz="1600" dirty="0" smtClean="0">
                <a:solidFill>
                  <a:srgbClr val="595959"/>
                </a:solidFill>
                <a:cs typeface="Helvetica"/>
              </a:rPr>
              <a:t>Milk protein moisturizes and conditions the hair without weighing it down</a:t>
            </a:r>
          </a:p>
        </p:txBody>
      </p:sp>
      <p:sp>
        <p:nvSpPr>
          <p:cNvPr id="6" name="Title 1"/>
          <p:cNvSpPr txBox="1">
            <a:spLocks/>
          </p:cNvSpPr>
          <p:nvPr/>
        </p:nvSpPr>
        <p:spPr>
          <a:xfrm>
            <a:off x="342900" y="131615"/>
            <a:ext cx="8458200" cy="1447800"/>
          </a:xfrm>
          <a:prstGeom prst="rect">
            <a:avLst/>
          </a:prstGeom>
        </p:spPr>
        <p:txBody>
          <a:bodyPr vert="horz" lIns="91440" tIns="45720" rIns="91440" bIns="45720" rtlCol="0" anchor="ctr">
            <a:noAutofit/>
          </a:bodyPr>
          <a:lstStyle/>
          <a:p>
            <a:pPr lvl="0" algn="ctr">
              <a:spcBef>
                <a:spcPct val="0"/>
              </a:spcBef>
              <a:defRPr/>
            </a:pPr>
            <a:r>
              <a:rPr kumimoji="0" lang="en-US" sz="4000" b="1" i="0" u="none" strike="noStrike" kern="1200" cap="none" spc="0" normalizeH="0" baseline="0" noProof="0" dirty="0" smtClean="0">
                <a:ln>
                  <a:noFill/>
                </a:ln>
                <a:solidFill>
                  <a:srgbClr val="FFCC00"/>
                </a:solidFill>
                <a:effectLst/>
                <a:uLnTx/>
                <a:uFillTx/>
                <a:latin typeface="Times New Roman" pitchFamily="18" charset="0"/>
                <a:ea typeface="+mj-ea"/>
                <a:cs typeface="Times New Roman" pitchFamily="18" charset="0"/>
              </a:rPr>
              <a:t>Assure </a:t>
            </a:r>
            <a:r>
              <a:rPr lang="en-US" sz="4000" b="1" dirty="0" smtClean="0">
                <a:solidFill>
                  <a:srgbClr val="FFCC00"/>
                </a:solidFill>
                <a:latin typeface="Times New Roman" pitchFamily="18" charset="0"/>
                <a:cs typeface="Times New Roman" pitchFamily="18" charset="0"/>
              </a:rPr>
              <a:t>Moisture Rich Shampoo</a:t>
            </a:r>
          </a:p>
          <a:p>
            <a:pPr marL="0" lvl="1" algn="ctr">
              <a:spcBef>
                <a:spcPct val="0"/>
              </a:spcBef>
              <a:defRPr/>
            </a:pPr>
            <a:r>
              <a:rPr lang="en-US" sz="2000" kern="0" dirty="0" smtClean="0">
                <a:solidFill>
                  <a:schemeClr val="tx1">
                    <a:lumMod val="65000"/>
                    <a:lumOff val="35000"/>
                  </a:schemeClr>
                </a:solidFill>
                <a:cs typeface="Times New Roman" pitchFamily="18" charset="0"/>
              </a:rPr>
              <a:t>Enriched with Green Tea Extract</a:t>
            </a:r>
          </a:p>
          <a:p>
            <a:pPr marL="0" lvl="1" algn="ctr">
              <a:spcBef>
                <a:spcPct val="0"/>
              </a:spcBef>
              <a:defRPr/>
            </a:pPr>
            <a:r>
              <a:rPr lang="en-US" sz="2000" kern="0" dirty="0" smtClean="0">
                <a:solidFill>
                  <a:schemeClr val="tx1">
                    <a:lumMod val="65000"/>
                    <a:lumOff val="35000"/>
                  </a:schemeClr>
                </a:solidFill>
                <a:cs typeface="Times New Roman" pitchFamily="18" charset="0"/>
              </a:rPr>
              <a:t>For Dry and Damaged Hair </a:t>
            </a:r>
            <a:endParaRPr lang="en-US" sz="2000" kern="0" dirty="0" smtClean="0">
              <a:solidFill>
                <a:srgbClr val="3FB9C9"/>
              </a:solidFill>
              <a:cs typeface="Times New Roman" pitchFamily="18" charset="0"/>
            </a:endParaRPr>
          </a:p>
        </p:txBody>
      </p:sp>
      <p:sp>
        <p:nvSpPr>
          <p:cNvPr id="8" name="Rectangle 7"/>
          <p:cNvSpPr/>
          <p:nvPr/>
        </p:nvSpPr>
        <p:spPr>
          <a:xfrm>
            <a:off x="6705600" y="4800600"/>
            <a:ext cx="1981200" cy="1415772"/>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r>
              <a:rPr lang="en-US" sz="2000" b="1" dirty="0" smtClean="0">
                <a:solidFill>
                  <a:srgbClr val="595959"/>
                </a:solidFill>
              </a:rPr>
              <a:t>Pro-Vitamin B5 </a:t>
            </a:r>
          </a:p>
          <a:p>
            <a:r>
              <a:rPr lang="en-US" sz="1600" dirty="0" smtClean="0">
                <a:solidFill>
                  <a:srgbClr val="595959"/>
                </a:solidFill>
              </a:rPr>
              <a:t>Attracts water  giving hair the required moisture &amp; shine and reduces split ends</a:t>
            </a:r>
            <a:r>
              <a:rPr lang="en-US" dirty="0" smtClean="0">
                <a:solidFill>
                  <a:srgbClr val="595959"/>
                </a:solidFill>
              </a:rPr>
              <a:t> </a:t>
            </a:r>
            <a:endParaRPr lang="en-US" dirty="0">
              <a:solidFill>
                <a:srgbClr val="595959"/>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304800" y="304800"/>
            <a:ext cx="8458200" cy="1905000"/>
          </a:xfrm>
          <a:prstGeom prst="rect">
            <a:avLst/>
          </a:prstGeom>
        </p:spPr>
        <p:txBody>
          <a:bodyPr vert="horz" lIns="91440" tIns="45720" rIns="91440" bIns="45720" rtlCol="0" anchor="ctr">
            <a:normAutofit fontScale="97500"/>
          </a:bodyPr>
          <a:lstStyle/>
          <a:p>
            <a:pPr marL="0" marR="0" lvl="1" indent="0" algn="l" defTabSz="914400" rtl="0" eaLnBrk="1" fontAlgn="auto" latinLnBrk="0" hangingPunct="1">
              <a:lnSpc>
                <a:spcPct val="100000"/>
              </a:lnSpc>
              <a:spcBef>
                <a:spcPct val="0"/>
              </a:spcBef>
              <a:spcAft>
                <a:spcPts val="0"/>
              </a:spcAft>
              <a:buClrTx/>
              <a:buSzTx/>
              <a:buFontTx/>
              <a:buNone/>
              <a:tabLst/>
              <a:defRPr/>
            </a:pPr>
            <a:r>
              <a:rPr kumimoji="0" lang="en-US" sz="3300" b="1" i="0" u="none" strike="noStrike" kern="0" cap="none" spc="0" normalizeH="0" baseline="0" noProof="0" dirty="0" smtClean="0">
                <a:ln>
                  <a:noFill/>
                </a:ln>
                <a:solidFill>
                  <a:srgbClr val="00CC99"/>
                </a:solidFill>
                <a:effectLst/>
                <a:uLnTx/>
                <a:uFillTx/>
                <a:latin typeface="+mn-lt"/>
                <a:cs typeface="Times New Roman" pitchFamily="18" charset="0"/>
              </a:rPr>
              <a:t>New</a:t>
            </a:r>
            <a:r>
              <a:rPr kumimoji="0" lang="en-US" sz="6000" b="1" i="0" u="none" strike="noStrike" kern="0" cap="none" spc="0" normalizeH="0" baseline="0" noProof="0" dirty="0" smtClean="0">
                <a:ln>
                  <a:noFill/>
                </a:ln>
                <a:solidFill>
                  <a:srgbClr val="00CC99"/>
                </a:solidFill>
                <a:effectLst/>
                <a:uLnTx/>
                <a:uFillTx/>
                <a:latin typeface="Times New Roman" pitchFamily="18" charset="0"/>
                <a:cs typeface="Times New Roman" pitchFamily="18" charset="0"/>
              </a:rPr>
              <a:t/>
            </a:r>
            <a:br>
              <a:rPr kumimoji="0" lang="en-US" sz="6000" b="1" i="0" u="none" strike="noStrike" kern="0" cap="none" spc="0" normalizeH="0" baseline="0" noProof="0" dirty="0" smtClean="0">
                <a:ln>
                  <a:noFill/>
                </a:ln>
                <a:solidFill>
                  <a:srgbClr val="00CC99"/>
                </a:solidFill>
                <a:effectLst/>
                <a:uLnTx/>
                <a:uFillTx/>
                <a:latin typeface="Times New Roman" pitchFamily="18" charset="0"/>
                <a:cs typeface="Times New Roman" pitchFamily="18" charset="0"/>
              </a:rPr>
            </a:br>
            <a:r>
              <a:rPr kumimoji="0" lang="en-US" sz="3700" b="1" i="0" u="none" strike="noStrike" kern="0" cap="none" spc="0" normalizeH="0" baseline="0" noProof="0" dirty="0" smtClean="0">
                <a:ln>
                  <a:noFill/>
                </a:ln>
                <a:solidFill>
                  <a:srgbClr val="00CC99"/>
                </a:solidFill>
                <a:effectLst/>
                <a:uLnTx/>
                <a:uFillTx/>
                <a:latin typeface="Times New Roman" pitchFamily="18" charset="0"/>
                <a:cs typeface="Times New Roman" pitchFamily="18" charset="0"/>
              </a:rPr>
              <a:t>ASSURE DEEP</a:t>
            </a:r>
            <a:r>
              <a:rPr kumimoji="0" lang="en-US" sz="3700" b="1" i="0" u="none" strike="noStrike" kern="0" cap="none" spc="0" normalizeH="0" noProof="0" dirty="0" smtClean="0">
                <a:ln>
                  <a:noFill/>
                </a:ln>
                <a:solidFill>
                  <a:srgbClr val="00CC99"/>
                </a:solidFill>
                <a:effectLst/>
                <a:uLnTx/>
                <a:uFillTx/>
                <a:latin typeface="Times New Roman" pitchFamily="18" charset="0"/>
                <a:cs typeface="Times New Roman" pitchFamily="18" charset="0"/>
              </a:rPr>
              <a:t> CLEANSE </a:t>
            </a:r>
            <a:r>
              <a:rPr lang="en-US" sz="3700" b="1" kern="0" dirty="0" smtClean="0">
                <a:solidFill>
                  <a:srgbClr val="00CC99"/>
                </a:solidFill>
                <a:latin typeface="Times New Roman" pitchFamily="18" charset="0"/>
                <a:cs typeface="Times New Roman" pitchFamily="18" charset="0"/>
              </a:rPr>
              <a:t>SHAMPOO</a:t>
            </a:r>
            <a:endParaRPr kumimoji="0" lang="en-US" sz="3700" b="1" i="0" u="none" strike="noStrike" kern="0" cap="none" spc="0" normalizeH="0" baseline="0" noProof="0" dirty="0" smtClean="0">
              <a:ln>
                <a:noFill/>
              </a:ln>
              <a:solidFill>
                <a:srgbClr val="00CC99"/>
              </a:solidFill>
              <a:effectLst/>
              <a:uLnTx/>
              <a:uFillTx/>
              <a:latin typeface="Times New Roman" pitchFamily="18" charset="0"/>
              <a:cs typeface="Times New Roman" pitchFamily="18" charset="0"/>
            </a:endParaRPr>
          </a:p>
          <a:p>
            <a:pPr marL="0" marR="0" lvl="1" indent="0" algn="l" defTabSz="914400" rtl="0" eaLnBrk="1" fontAlgn="auto" latinLnBrk="0" hangingPunct="1">
              <a:lnSpc>
                <a:spcPct val="100000"/>
              </a:lnSpc>
              <a:spcBef>
                <a:spcPct val="0"/>
              </a:spcBef>
              <a:spcAft>
                <a:spcPts val="0"/>
              </a:spcAft>
              <a:buClrTx/>
              <a:buSzTx/>
              <a:buFontTx/>
              <a:buNone/>
              <a:tabLst/>
              <a:defRPr/>
            </a:pPr>
            <a:r>
              <a:rPr lang="en-US" sz="2300" kern="0" dirty="0" smtClean="0">
                <a:solidFill>
                  <a:schemeClr val="tx1">
                    <a:lumMod val="65000"/>
                    <a:lumOff val="35000"/>
                  </a:schemeClr>
                </a:solidFill>
                <a:cs typeface="Times New Roman" pitchFamily="18" charset="0"/>
              </a:rPr>
              <a:t>Enriched with Lemon and Thyme Extract</a:t>
            </a:r>
          </a:p>
          <a:p>
            <a:pPr marL="0" marR="0" lvl="1" indent="0" algn="l" defTabSz="914400" rtl="0" eaLnBrk="1" fontAlgn="auto" latinLnBrk="0" hangingPunct="1">
              <a:lnSpc>
                <a:spcPct val="100000"/>
              </a:lnSpc>
              <a:spcBef>
                <a:spcPct val="0"/>
              </a:spcBef>
              <a:spcAft>
                <a:spcPts val="0"/>
              </a:spcAft>
              <a:buClrTx/>
              <a:buSzTx/>
              <a:buFontTx/>
              <a:buNone/>
              <a:tabLst/>
              <a:defRPr/>
            </a:pPr>
            <a:r>
              <a:rPr lang="en-US" sz="2100" kern="0" dirty="0" smtClean="0">
                <a:solidFill>
                  <a:schemeClr val="tx1">
                    <a:lumMod val="65000"/>
                    <a:lumOff val="35000"/>
                  </a:schemeClr>
                </a:solidFill>
                <a:cs typeface="Times New Roman" pitchFamily="18" charset="0"/>
              </a:rPr>
              <a:t>For Oily Hair </a:t>
            </a:r>
            <a:endParaRPr kumimoji="0" lang="en-US" sz="2100" i="0" u="none" strike="noStrike" kern="0" cap="none" spc="0" normalizeH="0" baseline="0" noProof="0" dirty="0" smtClean="0">
              <a:ln>
                <a:noFill/>
              </a:ln>
              <a:solidFill>
                <a:srgbClr val="3FB9C9"/>
              </a:solidFill>
              <a:effectLst/>
              <a:uLnTx/>
              <a:uFillTx/>
              <a:cs typeface="Times New Roman" pitchFamily="18" charset="0"/>
            </a:endParaRPr>
          </a:p>
        </p:txBody>
      </p:sp>
      <p:pic>
        <p:nvPicPr>
          <p:cNvPr id="5" name="Picture 4" descr="Deep Cleaning Shampoo.png"/>
          <p:cNvPicPr>
            <a:picLocks noChangeAspect="1"/>
          </p:cNvPicPr>
          <p:nvPr/>
        </p:nvPicPr>
        <p:blipFill>
          <a:blip r:embed="rId2" cstate="email"/>
          <a:srcRect b="4762"/>
          <a:stretch>
            <a:fillRect/>
          </a:stretch>
        </p:blipFill>
        <p:spPr>
          <a:xfrm>
            <a:off x="2668192" y="1981200"/>
            <a:ext cx="2244360" cy="4419600"/>
          </a:xfrm>
          <a:prstGeom prst="rect">
            <a:avLst/>
          </a:prstGeom>
        </p:spPr>
      </p:pic>
      <p:pic>
        <p:nvPicPr>
          <p:cNvPr id="7" name="Picture 4" descr="http://angelwings.co.za/wp-content/uploads/2013/10/What-Does-Your-Long-Hair-Say-About-You.jpg"/>
          <p:cNvPicPr>
            <a:picLocks noChangeAspect="1" noChangeArrowheads="1"/>
          </p:cNvPicPr>
          <p:nvPr/>
        </p:nvPicPr>
        <p:blipFill>
          <a:blip r:embed="rId3" cstate="print"/>
          <a:srcRect/>
          <a:stretch>
            <a:fillRect/>
          </a:stretch>
        </p:blipFill>
        <p:spPr bwMode="auto">
          <a:xfrm>
            <a:off x="5257799" y="1447800"/>
            <a:ext cx="3886201" cy="4882662"/>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81000" y="152400"/>
            <a:ext cx="8382000" cy="1357745"/>
          </a:xfrm>
          <a:prstGeom prst="roundRect">
            <a:avLst>
              <a:gd name="adj" fmla="val 27286"/>
            </a:avLst>
          </a:prstGeom>
          <a:ln>
            <a:no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3" name="Content Placeholder 2"/>
          <p:cNvSpPr>
            <a:spLocks noGrp="1"/>
          </p:cNvSpPr>
          <p:nvPr>
            <p:ph idx="1"/>
          </p:nvPr>
        </p:nvSpPr>
        <p:spPr>
          <a:xfrm>
            <a:off x="381000" y="1676400"/>
            <a:ext cx="5334000" cy="4800600"/>
          </a:xfrm>
        </p:spPr>
        <p:txBody>
          <a:bodyPr>
            <a:noAutofit/>
          </a:bodyPr>
          <a:lstStyle/>
          <a:p>
            <a:pPr marL="0" lvl="0" indent="0">
              <a:spcBef>
                <a:spcPts val="400"/>
              </a:spcBef>
              <a:buNone/>
              <a:defRPr/>
            </a:pPr>
            <a:r>
              <a:rPr lang="en-US" sz="2400" b="1" dirty="0" smtClean="0">
                <a:solidFill>
                  <a:srgbClr val="00CC99"/>
                </a:solidFill>
              </a:rPr>
              <a:t>Performance</a:t>
            </a:r>
            <a:r>
              <a:rPr lang="en-US" sz="2000" b="1" dirty="0" smtClean="0">
                <a:solidFill>
                  <a:srgbClr val="FF9675"/>
                </a:solidFill>
              </a:rPr>
              <a:t> </a:t>
            </a:r>
            <a:r>
              <a:rPr lang="en-US" sz="1600" dirty="0" smtClean="0">
                <a:solidFill>
                  <a:schemeClr val="tx1">
                    <a:lumMod val="65000"/>
                    <a:lumOff val="35000"/>
                  </a:schemeClr>
                </a:solidFill>
              </a:rPr>
              <a:t>(Key ingredients)</a:t>
            </a:r>
          </a:p>
          <a:p>
            <a:pPr marL="274320" indent="-274320">
              <a:spcBef>
                <a:spcPts val="400"/>
              </a:spcBef>
            </a:pPr>
            <a:r>
              <a:rPr lang="en-US" sz="1600" b="1" dirty="0" smtClean="0">
                <a:solidFill>
                  <a:srgbClr val="595959"/>
                </a:solidFill>
                <a:cs typeface="Helvetica"/>
              </a:rPr>
              <a:t>Lemon Extract: </a:t>
            </a:r>
            <a:r>
              <a:rPr lang="en-US" sz="1600" dirty="0" smtClean="0">
                <a:solidFill>
                  <a:srgbClr val="595959"/>
                </a:solidFill>
              </a:rPr>
              <a:t>It helps to extract excess oil from the hair and gives the right amount of shine to hair. It also helps to prevent hair loss caused due to excessive oily scalp</a:t>
            </a:r>
            <a:endParaRPr lang="en-US" sz="1600" dirty="0" smtClean="0">
              <a:solidFill>
                <a:srgbClr val="595959"/>
              </a:solidFill>
              <a:cs typeface="Helvetica"/>
            </a:endParaRPr>
          </a:p>
          <a:p>
            <a:pPr marL="274320" indent="-274320">
              <a:spcBef>
                <a:spcPts val="400"/>
              </a:spcBef>
            </a:pPr>
            <a:r>
              <a:rPr lang="en-US" sz="1600" b="1" dirty="0" smtClean="0">
                <a:solidFill>
                  <a:srgbClr val="595959"/>
                </a:solidFill>
                <a:cs typeface="Helvetica"/>
              </a:rPr>
              <a:t>Thyme extracts: </a:t>
            </a:r>
            <a:r>
              <a:rPr lang="en-US" sz="1600" dirty="0" smtClean="0">
                <a:solidFill>
                  <a:srgbClr val="595959"/>
                </a:solidFill>
                <a:cs typeface="Helvetica"/>
              </a:rPr>
              <a:t>It helps promote hair growth and manage excessive oil secretion in scalp preventing </a:t>
            </a:r>
            <a:r>
              <a:rPr lang="en-US" sz="1600" dirty="0" err="1" smtClean="0">
                <a:solidFill>
                  <a:srgbClr val="595959"/>
                </a:solidFill>
                <a:cs typeface="Helvetica"/>
              </a:rPr>
              <a:t>flakyness</a:t>
            </a:r>
            <a:r>
              <a:rPr lang="en-US" sz="1600" dirty="0" smtClean="0">
                <a:solidFill>
                  <a:srgbClr val="595959"/>
                </a:solidFill>
                <a:cs typeface="Helvetica"/>
              </a:rPr>
              <a:t> </a:t>
            </a:r>
          </a:p>
          <a:p>
            <a:pPr>
              <a:spcBef>
                <a:spcPts val="400"/>
              </a:spcBef>
              <a:buNone/>
            </a:pPr>
            <a:r>
              <a:rPr lang="en-US" sz="2400" b="1" dirty="0" smtClean="0">
                <a:solidFill>
                  <a:srgbClr val="00CC99"/>
                </a:solidFill>
              </a:rPr>
              <a:t>Benefits</a:t>
            </a:r>
            <a:endParaRPr lang="en-US" sz="2400" dirty="0" smtClean="0">
              <a:solidFill>
                <a:srgbClr val="00CC99"/>
              </a:solidFill>
            </a:endParaRPr>
          </a:p>
          <a:p>
            <a:pPr marL="274320" indent="-274320">
              <a:spcBef>
                <a:spcPts val="400"/>
              </a:spcBef>
            </a:pPr>
            <a:r>
              <a:rPr lang="en-US" sz="1600" dirty="0" smtClean="0">
                <a:solidFill>
                  <a:srgbClr val="595959"/>
                </a:solidFill>
                <a:cs typeface="Helvetica"/>
              </a:rPr>
              <a:t>Thinning hair often starts at the scalp when hair follicles become clogged by sebum or fatty acids</a:t>
            </a:r>
          </a:p>
          <a:p>
            <a:pPr marL="274320" indent="-274320">
              <a:spcBef>
                <a:spcPts val="400"/>
              </a:spcBef>
            </a:pPr>
            <a:r>
              <a:rPr lang="en-US" sz="1600" dirty="0" smtClean="0">
                <a:solidFill>
                  <a:srgbClr val="595959"/>
                </a:solidFill>
                <a:cs typeface="Helvetica"/>
              </a:rPr>
              <a:t>New Assure Deep Cleanse Shampoo helps reduce excess oil and control sebum secretion thus encouraging healthy hair growth</a:t>
            </a:r>
          </a:p>
          <a:p>
            <a:pPr marL="274320" indent="-274320">
              <a:spcBef>
                <a:spcPts val="400"/>
              </a:spcBef>
            </a:pPr>
            <a:r>
              <a:rPr lang="en-US" sz="1600" dirty="0" smtClean="0">
                <a:solidFill>
                  <a:srgbClr val="595959"/>
                </a:solidFill>
                <a:cs typeface="Helvetica"/>
              </a:rPr>
              <a:t>A special herbal complex with lemon and thyme extracts nourishes the hair while adding body and sheen</a:t>
            </a:r>
          </a:p>
        </p:txBody>
      </p:sp>
      <p:sp>
        <p:nvSpPr>
          <p:cNvPr id="6" name="Title 1"/>
          <p:cNvSpPr txBox="1">
            <a:spLocks/>
          </p:cNvSpPr>
          <p:nvPr/>
        </p:nvSpPr>
        <p:spPr>
          <a:xfrm>
            <a:off x="342900" y="131615"/>
            <a:ext cx="8458200" cy="1447800"/>
          </a:xfrm>
          <a:prstGeom prst="rect">
            <a:avLst/>
          </a:prstGeom>
        </p:spPr>
        <p:txBody>
          <a:bodyPr vert="horz" lIns="91440" tIns="45720" rIns="91440" bIns="45720" rtlCol="0" anchor="ctr">
            <a:noAutofit/>
          </a:bodyPr>
          <a:lstStyle/>
          <a:p>
            <a:pPr lvl="0" algn="ctr">
              <a:spcBef>
                <a:spcPct val="0"/>
              </a:spcBef>
              <a:defRPr/>
            </a:pPr>
            <a:r>
              <a:rPr kumimoji="0" lang="en-US" sz="4000" b="1" i="0" u="none" strike="noStrike" kern="1200" cap="none" spc="0" normalizeH="0" baseline="0" noProof="0" dirty="0" smtClean="0">
                <a:ln>
                  <a:noFill/>
                </a:ln>
                <a:solidFill>
                  <a:srgbClr val="00CC99"/>
                </a:solidFill>
                <a:effectLst/>
                <a:uLnTx/>
                <a:uFillTx/>
                <a:latin typeface="Times New Roman" pitchFamily="18" charset="0"/>
                <a:ea typeface="+mj-ea"/>
                <a:cs typeface="Times New Roman" pitchFamily="18" charset="0"/>
              </a:rPr>
              <a:t>Assure </a:t>
            </a:r>
            <a:r>
              <a:rPr lang="en-US" sz="4000" b="1" dirty="0" smtClean="0">
                <a:solidFill>
                  <a:srgbClr val="00CC99"/>
                </a:solidFill>
                <a:latin typeface="Times New Roman" pitchFamily="18" charset="0"/>
                <a:cs typeface="Times New Roman" pitchFamily="18" charset="0"/>
              </a:rPr>
              <a:t>Deep Cleanse Shampoo</a:t>
            </a:r>
          </a:p>
          <a:p>
            <a:pPr marL="0" lvl="1" algn="ctr">
              <a:spcBef>
                <a:spcPct val="0"/>
              </a:spcBef>
              <a:defRPr/>
            </a:pPr>
            <a:r>
              <a:rPr lang="en-US" sz="2000" kern="0" dirty="0" smtClean="0">
                <a:solidFill>
                  <a:schemeClr val="tx1">
                    <a:lumMod val="65000"/>
                    <a:lumOff val="35000"/>
                  </a:schemeClr>
                </a:solidFill>
                <a:cs typeface="Times New Roman" pitchFamily="18" charset="0"/>
              </a:rPr>
              <a:t>Enriched with Lemon and Thyme Extract</a:t>
            </a:r>
          </a:p>
          <a:p>
            <a:pPr marL="0" lvl="1" algn="ctr">
              <a:spcBef>
                <a:spcPct val="0"/>
              </a:spcBef>
              <a:defRPr/>
            </a:pPr>
            <a:r>
              <a:rPr lang="en-US" sz="2000" kern="0" dirty="0" smtClean="0">
                <a:solidFill>
                  <a:schemeClr val="tx1">
                    <a:lumMod val="65000"/>
                    <a:lumOff val="35000"/>
                  </a:schemeClr>
                </a:solidFill>
                <a:cs typeface="Times New Roman" pitchFamily="18" charset="0"/>
              </a:rPr>
              <a:t>For Oily Hair </a:t>
            </a:r>
            <a:endParaRPr lang="en-US" sz="2000" kern="0" dirty="0" smtClean="0">
              <a:solidFill>
                <a:srgbClr val="3FB9C9"/>
              </a:solidFill>
              <a:cs typeface="Times New Roman" pitchFamily="18" charset="0"/>
            </a:endParaRPr>
          </a:p>
        </p:txBody>
      </p:sp>
      <p:sp>
        <p:nvSpPr>
          <p:cNvPr id="8" name="Rectangle 7"/>
          <p:cNvSpPr/>
          <p:nvPr/>
        </p:nvSpPr>
        <p:spPr>
          <a:xfrm>
            <a:off x="6705600" y="4800600"/>
            <a:ext cx="1981200" cy="1138773"/>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r>
              <a:rPr lang="en-US" sz="2000" b="1" dirty="0" smtClean="0">
                <a:solidFill>
                  <a:srgbClr val="595959"/>
                </a:solidFill>
              </a:rPr>
              <a:t>Pro-Vitamin B5 </a:t>
            </a:r>
          </a:p>
          <a:p>
            <a:r>
              <a:rPr lang="en-US" sz="1600" dirty="0" smtClean="0">
                <a:solidFill>
                  <a:srgbClr val="595959"/>
                </a:solidFill>
              </a:rPr>
              <a:t>It penetrates deep into to the hair and give it a healthy shine</a:t>
            </a:r>
            <a:endParaRPr lang="en-US" dirty="0">
              <a:solidFill>
                <a:srgbClr val="595959"/>
              </a:solidFill>
            </a:endParaRPr>
          </a:p>
        </p:txBody>
      </p:sp>
      <p:pic>
        <p:nvPicPr>
          <p:cNvPr id="9" name="Picture 2" descr="http://stat.homeshop18.com/homeshop18/images/avatar/a245352b4a5253aef3231371cbc450bad0cdb08bc0c2ca785ece005cbf96a21f.jpg"/>
          <p:cNvPicPr>
            <a:picLocks noChangeAspect="1" noChangeArrowheads="1"/>
          </p:cNvPicPr>
          <p:nvPr/>
        </p:nvPicPr>
        <p:blipFill>
          <a:blip r:embed="rId3"/>
          <a:srcRect/>
          <a:stretch>
            <a:fillRect/>
          </a:stretch>
        </p:blipFill>
        <p:spPr bwMode="auto">
          <a:xfrm>
            <a:off x="6172200" y="1600200"/>
            <a:ext cx="2971800" cy="297180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33400" y="533400"/>
            <a:ext cx="3810000" cy="9445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FF9900"/>
                </a:solidFill>
                <a:effectLst/>
                <a:uLnTx/>
                <a:uFillTx/>
                <a:latin typeface="+mj-lt"/>
                <a:ea typeface="+mj-ea"/>
                <a:cs typeface="+mj-cs"/>
              </a:rPr>
              <a:t>What’s New?</a:t>
            </a:r>
            <a:endParaRPr kumimoji="0" lang="en-US" sz="4400" b="1" i="0" u="none" strike="noStrike" kern="1200" cap="none" spc="0" normalizeH="0" baseline="0" noProof="0" dirty="0">
              <a:ln>
                <a:noFill/>
              </a:ln>
              <a:solidFill>
                <a:srgbClr val="FF9900"/>
              </a:solidFill>
              <a:effectLst/>
              <a:uLnTx/>
              <a:uFillTx/>
              <a:latin typeface="+mj-lt"/>
              <a:ea typeface="+mj-ea"/>
              <a:cs typeface="+mj-cs"/>
            </a:endParaRPr>
          </a:p>
        </p:txBody>
      </p:sp>
      <p:sp>
        <p:nvSpPr>
          <p:cNvPr id="4" name="Content Placeholder 2"/>
          <p:cNvSpPr txBox="1">
            <a:spLocks/>
          </p:cNvSpPr>
          <p:nvPr/>
        </p:nvSpPr>
        <p:spPr>
          <a:xfrm>
            <a:off x="533400" y="1447800"/>
            <a:ext cx="4419600" cy="4953000"/>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New Advanced Formula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PARABEN-FREE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With new and well-researched actives sourced from world class research laboratories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With new and attractive packaging</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With a promise to offer superior performance and best results</a:t>
            </a:r>
          </a:p>
        </p:txBody>
      </p:sp>
      <p:pic>
        <p:nvPicPr>
          <p:cNvPr id="5" name="Picture 3" descr="\\SWAPNA\Desktop\Picture Gallery\Assure\34032305_xxl.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29200" y="533400"/>
            <a:ext cx="4038600" cy="5918200"/>
          </a:xfrm>
          <a:prstGeom prst="rect">
            <a:avLst/>
          </a:prstGeo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healthveda.com/wp-content/uploads/2012/09/Healthy-hairs1.jpg"/>
          <p:cNvPicPr>
            <a:picLocks noChangeAspect="1" noChangeArrowheads="1"/>
          </p:cNvPicPr>
          <p:nvPr/>
        </p:nvPicPr>
        <p:blipFill>
          <a:blip r:embed="rId2"/>
          <a:srcRect/>
          <a:stretch>
            <a:fillRect/>
          </a:stretch>
        </p:blipFill>
        <p:spPr bwMode="auto">
          <a:xfrm flipH="1">
            <a:off x="5791198" y="1295400"/>
            <a:ext cx="3352801" cy="5023278"/>
          </a:xfrm>
          <a:prstGeom prst="rect">
            <a:avLst/>
          </a:prstGeom>
          <a:noFill/>
        </p:spPr>
      </p:pic>
      <p:sp>
        <p:nvSpPr>
          <p:cNvPr id="3" name="Rectangle 2"/>
          <p:cNvSpPr txBox="1">
            <a:spLocks noChangeArrowheads="1"/>
          </p:cNvSpPr>
          <p:nvPr/>
        </p:nvSpPr>
        <p:spPr>
          <a:xfrm>
            <a:off x="304800" y="304800"/>
            <a:ext cx="8458200" cy="1905000"/>
          </a:xfrm>
          <a:prstGeom prst="rect">
            <a:avLst/>
          </a:prstGeom>
        </p:spPr>
        <p:txBody>
          <a:bodyPr vert="horz" lIns="91440" tIns="45720" rIns="91440" bIns="45720" rtlCol="0" anchor="ctr">
            <a:normAutofit fontScale="97500"/>
          </a:bodyPr>
          <a:lstStyle/>
          <a:p>
            <a:pPr marL="0" marR="0" lvl="1" indent="0" algn="l" defTabSz="914400" rtl="0" eaLnBrk="1" fontAlgn="auto" latinLnBrk="0" hangingPunct="1">
              <a:lnSpc>
                <a:spcPct val="100000"/>
              </a:lnSpc>
              <a:spcBef>
                <a:spcPct val="0"/>
              </a:spcBef>
              <a:spcAft>
                <a:spcPts val="0"/>
              </a:spcAft>
              <a:buClrTx/>
              <a:buSzTx/>
              <a:buFontTx/>
              <a:buNone/>
              <a:tabLst/>
              <a:defRPr/>
            </a:pPr>
            <a:r>
              <a:rPr kumimoji="0" lang="en-US" sz="3300" b="1" i="0" u="none" strike="noStrike" kern="0" cap="none" spc="0" normalizeH="0" baseline="0" noProof="0" dirty="0" smtClean="0">
                <a:ln>
                  <a:noFill/>
                </a:ln>
                <a:solidFill>
                  <a:srgbClr val="FF99CC"/>
                </a:solidFill>
                <a:effectLst/>
                <a:uLnTx/>
                <a:uFillTx/>
                <a:latin typeface="+mn-lt"/>
                <a:cs typeface="Times New Roman" pitchFamily="18" charset="0"/>
              </a:rPr>
              <a:t>New</a:t>
            </a:r>
            <a:r>
              <a:rPr kumimoji="0" lang="en-US" sz="6000" b="1" i="0" u="none" strike="noStrike" kern="0" cap="none" spc="0" normalizeH="0" baseline="0" noProof="0" dirty="0" smtClean="0">
                <a:ln>
                  <a:noFill/>
                </a:ln>
                <a:solidFill>
                  <a:srgbClr val="FF99CC"/>
                </a:solidFill>
                <a:effectLst/>
                <a:uLnTx/>
                <a:uFillTx/>
                <a:latin typeface="Times New Roman" pitchFamily="18" charset="0"/>
                <a:cs typeface="Times New Roman" pitchFamily="18" charset="0"/>
              </a:rPr>
              <a:t/>
            </a:r>
            <a:br>
              <a:rPr kumimoji="0" lang="en-US" sz="6000" b="1" i="0" u="none" strike="noStrike" kern="0" cap="none" spc="0" normalizeH="0" baseline="0" noProof="0" dirty="0" smtClean="0">
                <a:ln>
                  <a:noFill/>
                </a:ln>
                <a:solidFill>
                  <a:srgbClr val="FF99CC"/>
                </a:solidFill>
                <a:effectLst/>
                <a:uLnTx/>
                <a:uFillTx/>
                <a:latin typeface="Times New Roman" pitchFamily="18" charset="0"/>
                <a:cs typeface="Times New Roman" pitchFamily="18" charset="0"/>
              </a:rPr>
            </a:br>
            <a:r>
              <a:rPr kumimoji="0" lang="en-US" sz="3700" b="1" i="0" u="none" strike="noStrike" kern="0" cap="none" spc="0" normalizeH="0" baseline="0" noProof="0" dirty="0" smtClean="0">
                <a:ln>
                  <a:noFill/>
                </a:ln>
                <a:solidFill>
                  <a:srgbClr val="FF99CC"/>
                </a:solidFill>
                <a:effectLst/>
                <a:uLnTx/>
                <a:uFillTx/>
                <a:latin typeface="Times New Roman" pitchFamily="18" charset="0"/>
                <a:cs typeface="Times New Roman" pitchFamily="18" charset="0"/>
              </a:rPr>
              <a:t>ASSURE </a:t>
            </a:r>
            <a:r>
              <a:rPr lang="en-US" sz="3700" b="1" kern="0" dirty="0" smtClean="0">
                <a:solidFill>
                  <a:srgbClr val="FF99CC"/>
                </a:solidFill>
                <a:latin typeface="Times New Roman" pitchFamily="18" charset="0"/>
                <a:cs typeface="Times New Roman" pitchFamily="18" charset="0"/>
              </a:rPr>
              <a:t>DAILY CARE SHAMPOO</a:t>
            </a:r>
            <a:endParaRPr kumimoji="0" lang="en-US" sz="3700" b="1" i="0" u="none" strike="noStrike" kern="0" cap="none" spc="0" normalizeH="0" baseline="0" noProof="0" dirty="0" smtClean="0">
              <a:ln>
                <a:noFill/>
              </a:ln>
              <a:solidFill>
                <a:srgbClr val="FF99CC"/>
              </a:solidFill>
              <a:effectLst/>
              <a:uLnTx/>
              <a:uFillTx/>
              <a:latin typeface="Times New Roman" pitchFamily="18" charset="0"/>
              <a:cs typeface="Times New Roman" pitchFamily="18" charset="0"/>
            </a:endParaRPr>
          </a:p>
          <a:p>
            <a:pPr marL="0" marR="0" lvl="1" indent="0" algn="l" defTabSz="914400" rtl="0" eaLnBrk="1" fontAlgn="auto" latinLnBrk="0" hangingPunct="1">
              <a:lnSpc>
                <a:spcPct val="100000"/>
              </a:lnSpc>
              <a:spcBef>
                <a:spcPct val="0"/>
              </a:spcBef>
              <a:spcAft>
                <a:spcPts val="0"/>
              </a:spcAft>
              <a:buClrTx/>
              <a:buSzTx/>
              <a:buFontTx/>
              <a:buNone/>
              <a:tabLst/>
              <a:defRPr/>
            </a:pPr>
            <a:r>
              <a:rPr lang="en-US" sz="2300" kern="0" dirty="0" smtClean="0">
                <a:solidFill>
                  <a:schemeClr val="tx1">
                    <a:lumMod val="65000"/>
                    <a:lumOff val="35000"/>
                  </a:schemeClr>
                </a:solidFill>
                <a:cs typeface="Times New Roman" pitchFamily="18" charset="0"/>
              </a:rPr>
              <a:t>Enriched with Avocado oil and Rosemary</a:t>
            </a:r>
          </a:p>
          <a:p>
            <a:pPr marL="0" marR="0" lvl="1" indent="0" algn="l" defTabSz="914400" rtl="0" eaLnBrk="1" fontAlgn="auto" latinLnBrk="0" hangingPunct="1">
              <a:lnSpc>
                <a:spcPct val="100000"/>
              </a:lnSpc>
              <a:spcBef>
                <a:spcPct val="0"/>
              </a:spcBef>
              <a:spcAft>
                <a:spcPts val="0"/>
              </a:spcAft>
              <a:buClrTx/>
              <a:buSzTx/>
              <a:buFontTx/>
              <a:buNone/>
              <a:tabLst/>
              <a:defRPr/>
            </a:pPr>
            <a:r>
              <a:rPr lang="en-US" sz="2100" kern="0" dirty="0" smtClean="0">
                <a:solidFill>
                  <a:schemeClr val="tx1">
                    <a:lumMod val="65000"/>
                    <a:lumOff val="35000"/>
                  </a:schemeClr>
                </a:solidFill>
                <a:cs typeface="Times New Roman" pitchFamily="18" charset="0"/>
              </a:rPr>
              <a:t>For All hair types </a:t>
            </a:r>
            <a:endParaRPr kumimoji="0" lang="en-US" sz="2100" i="0" u="none" strike="noStrike" kern="0" cap="none" spc="0" normalizeH="0" baseline="0" noProof="0" dirty="0" smtClean="0">
              <a:ln>
                <a:noFill/>
              </a:ln>
              <a:solidFill>
                <a:srgbClr val="3FB9C9"/>
              </a:solidFill>
              <a:effectLst/>
              <a:uLnTx/>
              <a:uFillTx/>
              <a:cs typeface="Times New Roman" pitchFamily="18" charset="0"/>
            </a:endParaRPr>
          </a:p>
        </p:txBody>
      </p:sp>
      <p:pic>
        <p:nvPicPr>
          <p:cNvPr id="6" name="Picture 5" descr="Daily Care Shampooo.png"/>
          <p:cNvPicPr>
            <a:picLocks noChangeAspect="1"/>
          </p:cNvPicPr>
          <p:nvPr/>
        </p:nvPicPr>
        <p:blipFill>
          <a:blip r:embed="rId3" cstate="email"/>
          <a:srcRect t="5556" b="5556"/>
          <a:stretch>
            <a:fillRect/>
          </a:stretch>
        </p:blipFill>
        <p:spPr>
          <a:xfrm>
            <a:off x="2870888" y="2057400"/>
            <a:ext cx="2158312" cy="426720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81000" y="152400"/>
            <a:ext cx="8382000" cy="1357745"/>
          </a:xfrm>
          <a:prstGeom prst="roundRect">
            <a:avLst>
              <a:gd name="adj" fmla="val 27286"/>
            </a:avLst>
          </a:prstGeom>
          <a:ln>
            <a:no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3" name="Content Placeholder 2"/>
          <p:cNvSpPr>
            <a:spLocks noGrp="1"/>
          </p:cNvSpPr>
          <p:nvPr>
            <p:ph idx="1"/>
          </p:nvPr>
        </p:nvSpPr>
        <p:spPr>
          <a:xfrm>
            <a:off x="381000" y="1676400"/>
            <a:ext cx="5334000" cy="4800600"/>
          </a:xfrm>
        </p:spPr>
        <p:txBody>
          <a:bodyPr>
            <a:noAutofit/>
          </a:bodyPr>
          <a:lstStyle/>
          <a:p>
            <a:pPr marL="0" lvl="0" indent="0">
              <a:spcBef>
                <a:spcPts val="400"/>
              </a:spcBef>
              <a:buNone/>
              <a:defRPr/>
            </a:pPr>
            <a:r>
              <a:rPr lang="en-US" sz="2400" b="1" dirty="0" smtClean="0">
                <a:solidFill>
                  <a:srgbClr val="FF99CC"/>
                </a:solidFill>
              </a:rPr>
              <a:t>Performance</a:t>
            </a:r>
            <a:r>
              <a:rPr lang="en-US" sz="2000" b="1" dirty="0" smtClean="0">
                <a:solidFill>
                  <a:srgbClr val="FF9675"/>
                </a:solidFill>
              </a:rPr>
              <a:t> </a:t>
            </a:r>
            <a:r>
              <a:rPr lang="en-US" sz="1600" dirty="0" smtClean="0">
                <a:solidFill>
                  <a:schemeClr val="tx1">
                    <a:lumMod val="65000"/>
                    <a:lumOff val="35000"/>
                  </a:schemeClr>
                </a:solidFill>
              </a:rPr>
              <a:t>(Key ingredients)</a:t>
            </a:r>
          </a:p>
          <a:p>
            <a:pPr marL="274320" indent="-274320">
              <a:spcBef>
                <a:spcPts val="400"/>
              </a:spcBef>
            </a:pPr>
            <a:r>
              <a:rPr lang="en-US" sz="1600" b="1" dirty="0" smtClean="0">
                <a:solidFill>
                  <a:srgbClr val="595959"/>
                </a:solidFill>
                <a:cs typeface="Helvetica"/>
              </a:rPr>
              <a:t>Avocado oil: </a:t>
            </a:r>
            <a:r>
              <a:rPr lang="en-US" sz="1600" dirty="0" smtClean="0">
                <a:solidFill>
                  <a:srgbClr val="595959"/>
                </a:solidFill>
                <a:cs typeface="Helvetica"/>
              </a:rPr>
              <a:t>Restores hair luster and hydrates hair. Refreshes the hair and scalp, restores dry hair and repairs split-ends</a:t>
            </a:r>
          </a:p>
          <a:p>
            <a:pPr marL="274320" indent="-274320">
              <a:spcBef>
                <a:spcPts val="400"/>
              </a:spcBef>
            </a:pPr>
            <a:r>
              <a:rPr lang="en-US" sz="1600" b="1" dirty="0" smtClean="0">
                <a:solidFill>
                  <a:srgbClr val="595959"/>
                </a:solidFill>
                <a:cs typeface="Helvetica"/>
              </a:rPr>
              <a:t>Rosemary Extract: </a:t>
            </a:r>
            <a:r>
              <a:rPr lang="en-US" sz="1600" dirty="0" smtClean="0">
                <a:solidFill>
                  <a:srgbClr val="595959"/>
                </a:solidFill>
                <a:cs typeface="Helvetica"/>
              </a:rPr>
              <a:t>Gently cleanses and stimulates circulation in the scalp, promoting hair growth </a:t>
            </a:r>
          </a:p>
          <a:p>
            <a:pPr>
              <a:spcBef>
                <a:spcPts val="400"/>
              </a:spcBef>
              <a:buNone/>
            </a:pPr>
            <a:r>
              <a:rPr lang="en-US" sz="2400" b="1" dirty="0" smtClean="0">
                <a:solidFill>
                  <a:srgbClr val="FF99CC"/>
                </a:solidFill>
              </a:rPr>
              <a:t>Benefits</a:t>
            </a:r>
            <a:endParaRPr lang="en-US" sz="2400" dirty="0" smtClean="0">
              <a:solidFill>
                <a:srgbClr val="FF99CC"/>
              </a:solidFill>
            </a:endParaRPr>
          </a:p>
          <a:p>
            <a:pPr marL="274320" indent="-274320">
              <a:spcBef>
                <a:spcPts val="400"/>
              </a:spcBef>
            </a:pPr>
            <a:r>
              <a:rPr lang="en-US" sz="1600" dirty="0" smtClean="0">
                <a:solidFill>
                  <a:srgbClr val="595959"/>
                </a:solidFill>
                <a:cs typeface="Helvetica"/>
              </a:rPr>
              <a:t>Shampoo everyday can strip the hair of essential moisture produced by the scalp making it prone to damage and flakes</a:t>
            </a:r>
          </a:p>
          <a:p>
            <a:pPr marL="274320" indent="-274320">
              <a:spcBef>
                <a:spcPts val="400"/>
              </a:spcBef>
            </a:pPr>
            <a:r>
              <a:rPr lang="en-US" sz="1600" dirty="0" smtClean="0">
                <a:solidFill>
                  <a:srgbClr val="595959"/>
                </a:solidFill>
                <a:cs typeface="Helvetica"/>
              </a:rPr>
              <a:t>New Assure Daily Care Shampoo helps maintain the moisture balance in the hair and scalp</a:t>
            </a:r>
          </a:p>
          <a:p>
            <a:pPr marL="274320" indent="-274320">
              <a:spcBef>
                <a:spcPts val="400"/>
              </a:spcBef>
            </a:pPr>
            <a:r>
              <a:rPr lang="en-US" sz="1600" dirty="0" smtClean="0">
                <a:solidFill>
                  <a:srgbClr val="595959"/>
                </a:solidFill>
                <a:cs typeface="Helvetica"/>
              </a:rPr>
              <a:t>It adds extra bounce to the hair leaving it glossy smooth and healthy </a:t>
            </a:r>
          </a:p>
        </p:txBody>
      </p:sp>
      <p:sp>
        <p:nvSpPr>
          <p:cNvPr id="6" name="Title 1"/>
          <p:cNvSpPr txBox="1">
            <a:spLocks/>
          </p:cNvSpPr>
          <p:nvPr/>
        </p:nvSpPr>
        <p:spPr>
          <a:xfrm>
            <a:off x="342900" y="131615"/>
            <a:ext cx="8458200" cy="1447800"/>
          </a:xfrm>
          <a:prstGeom prst="rect">
            <a:avLst/>
          </a:prstGeom>
        </p:spPr>
        <p:txBody>
          <a:bodyPr vert="horz" lIns="91440" tIns="45720" rIns="91440" bIns="45720" rtlCol="0" anchor="ctr">
            <a:noAutofit/>
          </a:bodyPr>
          <a:lstStyle/>
          <a:p>
            <a:pPr lvl="0" algn="ctr">
              <a:spcBef>
                <a:spcPct val="0"/>
              </a:spcBef>
              <a:defRPr/>
            </a:pPr>
            <a:r>
              <a:rPr kumimoji="0" lang="en-US" sz="4000" b="1" i="0" u="none" strike="noStrike" kern="1200" cap="none" spc="0" normalizeH="0" baseline="0" noProof="0" dirty="0" smtClean="0">
                <a:ln>
                  <a:noFill/>
                </a:ln>
                <a:solidFill>
                  <a:srgbClr val="FF99CC"/>
                </a:solidFill>
                <a:effectLst/>
                <a:uLnTx/>
                <a:uFillTx/>
                <a:latin typeface="Times New Roman" pitchFamily="18" charset="0"/>
                <a:ea typeface="+mj-ea"/>
                <a:cs typeface="Times New Roman" pitchFamily="18" charset="0"/>
              </a:rPr>
              <a:t>Assure Daily</a:t>
            </a:r>
            <a:r>
              <a:rPr kumimoji="0" lang="en-US" sz="4000" b="1" i="0" u="none" strike="noStrike" kern="1200" cap="none" spc="0" normalizeH="0" noProof="0" dirty="0" smtClean="0">
                <a:ln>
                  <a:noFill/>
                </a:ln>
                <a:solidFill>
                  <a:srgbClr val="FF99CC"/>
                </a:solidFill>
                <a:effectLst/>
                <a:uLnTx/>
                <a:uFillTx/>
                <a:latin typeface="Times New Roman" pitchFamily="18" charset="0"/>
                <a:ea typeface="+mj-ea"/>
                <a:cs typeface="Times New Roman" pitchFamily="18" charset="0"/>
              </a:rPr>
              <a:t> Care </a:t>
            </a:r>
            <a:r>
              <a:rPr lang="en-US" sz="4000" b="1" dirty="0" smtClean="0">
                <a:solidFill>
                  <a:srgbClr val="FF99CC"/>
                </a:solidFill>
                <a:latin typeface="Times New Roman" pitchFamily="18" charset="0"/>
                <a:cs typeface="Times New Roman" pitchFamily="18" charset="0"/>
              </a:rPr>
              <a:t>Shampoo</a:t>
            </a:r>
          </a:p>
          <a:p>
            <a:pPr marL="0" lvl="1" algn="ctr">
              <a:spcBef>
                <a:spcPct val="0"/>
              </a:spcBef>
              <a:defRPr/>
            </a:pPr>
            <a:r>
              <a:rPr lang="en-US" sz="2000" kern="0" dirty="0" smtClean="0">
                <a:solidFill>
                  <a:schemeClr val="tx1">
                    <a:lumMod val="65000"/>
                    <a:lumOff val="35000"/>
                  </a:schemeClr>
                </a:solidFill>
                <a:cs typeface="Times New Roman" pitchFamily="18" charset="0"/>
              </a:rPr>
              <a:t>Enriched with Avocado oil and Rosemary</a:t>
            </a:r>
          </a:p>
          <a:p>
            <a:pPr marL="0" lvl="1" algn="ctr">
              <a:spcBef>
                <a:spcPct val="0"/>
              </a:spcBef>
              <a:defRPr/>
            </a:pPr>
            <a:r>
              <a:rPr lang="en-US" sz="2000" kern="0" dirty="0" smtClean="0">
                <a:solidFill>
                  <a:schemeClr val="tx1">
                    <a:lumMod val="65000"/>
                    <a:lumOff val="35000"/>
                  </a:schemeClr>
                </a:solidFill>
                <a:cs typeface="Times New Roman" pitchFamily="18" charset="0"/>
              </a:rPr>
              <a:t>For All hair types </a:t>
            </a:r>
            <a:endParaRPr lang="en-US" sz="2000" kern="0" dirty="0" smtClean="0">
              <a:solidFill>
                <a:srgbClr val="3FB9C9"/>
              </a:solidFill>
              <a:cs typeface="Times New Roman" pitchFamily="18" charset="0"/>
            </a:endParaRPr>
          </a:p>
        </p:txBody>
      </p:sp>
      <p:sp>
        <p:nvSpPr>
          <p:cNvPr id="8" name="Rectangle 7"/>
          <p:cNvSpPr/>
          <p:nvPr/>
        </p:nvSpPr>
        <p:spPr>
          <a:xfrm>
            <a:off x="6705600" y="4800600"/>
            <a:ext cx="1981200" cy="892552"/>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r>
              <a:rPr lang="en-US" sz="2000" b="1" dirty="0" smtClean="0">
                <a:solidFill>
                  <a:srgbClr val="595959"/>
                </a:solidFill>
              </a:rPr>
              <a:t>Pro-Vitamin B5 </a:t>
            </a:r>
          </a:p>
          <a:p>
            <a:r>
              <a:rPr lang="en-US" sz="1600" dirty="0" smtClean="0">
                <a:solidFill>
                  <a:srgbClr val="595959"/>
                </a:solidFill>
                <a:cs typeface="Helvetica"/>
              </a:rPr>
              <a:t>Provides long-lasting </a:t>
            </a:r>
            <a:r>
              <a:rPr lang="en-US" sz="1600" dirty="0" err="1" smtClean="0">
                <a:solidFill>
                  <a:srgbClr val="595959"/>
                </a:solidFill>
                <a:cs typeface="Helvetica"/>
              </a:rPr>
              <a:t>moisturisation</a:t>
            </a:r>
            <a:endParaRPr lang="en-US" dirty="0">
              <a:solidFill>
                <a:srgbClr val="595959"/>
              </a:solidFill>
            </a:endParaRPr>
          </a:p>
        </p:txBody>
      </p:sp>
      <p:pic>
        <p:nvPicPr>
          <p:cNvPr id="10" name="Picture 2" descr="http://www.goodhairtips.com/files/2012/02/damaged-hair-remedies.jpg"/>
          <p:cNvPicPr>
            <a:picLocks noChangeAspect="1" noChangeArrowheads="1"/>
          </p:cNvPicPr>
          <p:nvPr/>
        </p:nvPicPr>
        <p:blipFill>
          <a:blip r:embed="rId3"/>
          <a:srcRect l="12963"/>
          <a:stretch>
            <a:fillRect/>
          </a:stretch>
        </p:blipFill>
        <p:spPr bwMode="auto">
          <a:xfrm>
            <a:off x="5683156" y="1905000"/>
            <a:ext cx="3460844" cy="2514600"/>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Administrator\Downloads\1.png"/>
          <p:cNvPicPr>
            <a:picLocks noChangeAspect="1" noChangeArrowheads="1"/>
          </p:cNvPicPr>
          <p:nvPr/>
        </p:nvPicPr>
        <p:blipFill>
          <a:blip r:embed="rId2"/>
          <a:srcRect t="1724" r="25312"/>
          <a:stretch>
            <a:fillRect/>
          </a:stretch>
        </p:blipFill>
        <p:spPr bwMode="auto">
          <a:xfrm>
            <a:off x="3733799" y="1981200"/>
            <a:ext cx="5410201" cy="4343400"/>
          </a:xfrm>
          <a:prstGeom prst="rect">
            <a:avLst/>
          </a:prstGeom>
          <a:noFill/>
        </p:spPr>
      </p:pic>
      <p:sp>
        <p:nvSpPr>
          <p:cNvPr id="3" name="Rectangle 2"/>
          <p:cNvSpPr txBox="1">
            <a:spLocks noChangeArrowheads="1"/>
          </p:cNvSpPr>
          <p:nvPr/>
        </p:nvSpPr>
        <p:spPr>
          <a:xfrm>
            <a:off x="304800" y="304800"/>
            <a:ext cx="8458200" cy="1905000"/>
          </a:xfrm>
          <a:prstGeom prst="rect">
            <a:avLst/>
          </a:prstGeom>
        </p:spPr>
        <p:txBody>
          <a:bodyPr vert="horz" lIns="91440" tIns="45720" rIns="91440" bIns="45720" rtlCol="0" anchor="ctr">
            <a:normAutofit fontScale="97500"/>
          </a:bodyPr>
          <a:lstStyle/>
          <a:p>
            <a:pPr marL="0" marR="0" lvl="1" indent="0" algn="l" defTabSz="914400" rtl="0" eaLnBrk="1" fontAlgn="auto" latinLnBrk="0" hangingPunct="1">
              <a:lnSpc>
                <a:spcPct val="100000"/>
              </a:lnSpc>
              <a:spcBef>
                <a:spcPct val="0"/>
              </a:spcBef>
              <a:spcAft>
                <a:spcPts val="0"/>
              </a:spcAft>
              <a:buClrTx/>
              <a:buSzTx/>
              <a:buFontTx/>
              <a:buNone/>
              <a:tabLst/>
              <a:defRPr/>
            </a:pPr>
            <a:r>
              <a:rPr kumimoji="0" lang="en-US" sz="3700" b="1" i="0" u="none" strike="noStrike" kern="0" cap="none" spc="0" normalizeH="0" baseline="0" noProof="0" dirty="0" smtClean="0">
                <a:ln>
                  <a:noFill/>
                </a:ln>
                <a:solidFill>
                  <a:srgbClr val="92D050"/>
                </a:solidFill>
                <a:effectLst/>
                <a:uLnTx/>
                <a:uFillTx/>
                <a:latin typeface="Times New Roman" pitchFamily="18" charset="0"/>
                <a:cs typeface="Times New Roman" pitchFamily="18" charset="0"/>
              </a:rPr>
              <a:t>ASSURE </a:t>
            </a:r>
            <a:r>
              <a:rPr lang="en-US" sz="3700" b="1" kern="0" dirty="0" smtClean="0">
                <a:solidFill>
                  <a:srgbClr val="92D050"/>
                </a:solidFill>
                <a:latin typeface="Times New Roman" pitchFamily="18" charset="0"/>
                <a:cs typeface="Times New Roman" pitchFamily="18" charset="0"/>
              </a:rPr>
              <a:t>HAIR OIL</a:t>
            </a:r>
            <a:endParaRPr kumimoji="0" lang="en-US" sz="3700" b="1" i="0" u="none" strike="noStrike" kern="0" cap="none" spc="0" normalizeH="0" baseline="0" noProof="0" dirty="0" smtClean="0">
              <a:ln>
                <a:noFill/>
              </a:ln>
              <a:solidFill>
                <a:srgbClr val="92D050"/>
              </a:solidFill>
              <a:effectLst/>
              <a:uLnTx/>
              <a:uFillTx/>
              <a:latin typeface="Times New Roman" pitchFamily="18" charset="0"/>
              <a:cs typeface="Times New Roman" pitchFamily="18" charset="0"/>
            </a:endParaRPr>
          </a:p>
          <a:p>
            <a:pPr marL="0" marR="0" lvl="1" indent="0" algn="l" defTabSz="914400" rtl="0" eaLnBrk="1" fontAlgn="auto" latinLnBrk="0" hangingPunct="1">
              <a:lnSpc>
                <a:spcPct val="100000"/>
              </a:lnSpc>
              <a:spcBef>
                <a:spcPct val="0"/>
              </a:spcBef>
              <a:spcAft>
                <a:spcPts val="0"/>
              </a:spcAft>
              <a:buClrTx/>
              <a:buSzTx/>
              <a:buFontTx/>
              <a:buNone/>
              <a:tabLst/>
              <a:defRPr/>
            </a:pPr>
            <a:r>
              <a:rPr lang="en-US" sz="2300" kern="0" dirty="0" smtClean="0">
                <a:solidFill>
                  <a:schemeClr val="tx1">
                    <a:lumMod val="65000"/>
                    <a:lumOff val="35000"/>
                  </a:schemeClr>
                </a:solidFill>
                <a:cs typeface="Times New Roman" pitchFamily="18" charset="0"/>
              </a:rPr>
              <a:t>Enriched with Arnica and Tea Tree Oil</a:t>
            </a:r>
          </a:p>
          <a:p>
            <a:pPr marL="0" marR="0" lvl="1" indent="0" algn="l" defTabSz="914400" rtl="0" eaLnBrk="1" fontAlgn="auto" latinLnBrk="0" hangingPunct="1">
              <a:lnSpc>
                <a:spcPct val="100000"/>
              </a:lnSpc>
              <a:spcBef>
                <a:spcPct val="0"/>
              </a:spcBef>
              <a:spcAft>
                <a:spcPts val="0"/>
              </a:spcAft>
              <a:buClrTx/>
              <a:buSzTx/>
              <a:buFontTx/>
              <a:buNone/>
              <a:tabLst/>
              <a:defRPr/>
            </a:pPr>
            <a:r>
              <a:rPr lang="en-US" sz="2100" kern="0" dirty="0" smtClean="0">
                <a:solidFill>
                  <a:schemeClr val="tx1">
                    <a:lumMod val="65000"/>
                    <a:lumOff val="35000"/>
                  </a:schemeClr>
                </a:solidFill>
                <a:cs typeface="Times New Roman" pitchFamily="18" charset="0"/>
              </a:rPr>
              <a:t>Nourishing and non-greasy formula </a:t>
            </a:r>
            <a:endParaRPr kumimoji="0" lang="en-US" sz="2100" i="0" u="none" strike="noStrike" kern="0" cap="none" spc="0" normalizeH="0" baseline="0" noProof="0" dirty="0" smtClean="0">
              <a:ln>
                <a:noFill/>
              </a:ln>
              <a:solidFill>
                <a:srgbClr val="3FB9C9"/>
              </a:solidFill>
              <a:effectLst/>
              <a:uLnTx/>
              <a:uFillTx/>
              <a:cs typeface="Times New Roman" pitchFamily="18" charset="0"/>
            </a:endParaRPr>
          </a:p>
        </p:txBody>
      </p:sp>
      <p:pic>
        <p:nvPicPr>
          <p:cNvPr id="5" name="Picture 4" descr="Hair Oil.png"/>
          <p:cNvPicPr>
            <a:picLocks noChangeAspect="1"/>
          </p:cNvPicPr>
          <p:nvPr/>
        </p:nvPicPr>
        <p:blipFill>
          <a:blip r:embed="rId3" cstate="email"/>
          <a:stretch>
            <a:fillRect/>
          </a:stretch>
        </p:blipFill>
        <p:spPr>
          <a:xfrm>
            <a:off x="1981200" y="1905000"/>
            <a:ext cx="3053911" cy="4876800"/>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http://graphics8.nytimes.com/images/2011/09/15/fashion/15SKIN1/15SKIN1-articleLarge.jpg"/>
          <p:cNvPicPr>
            <a:picLocks noChangeAspect="1" noChangeArrowheads="1"/>
          </p:cNvPicPr>
          <p:nvPr/>
        </p:nvPicPr>
        <p:blipFill>
          <a:blip r:embed="rId3" cstate="print"/>
          <a:srcRect t="6039"/>
          <a:stretch>
            <a:fillRect/>
          </a:stretch>
        </p:blipFill>
        <p:spPr bwMode="auto">
          <a:xfrm>
            <a:off x="7108723" y="2057400"/>
            <a:ext cx="2035277" cy="1185672"/>
          </a:xfrm>
          <a:prstGeom prst="rect">
            <a:avLst/>
          </a:prstGeom>
          <a:noFill/>
        </p:spPr>
      </p:pic>
      <p:sp>
        <p:nvSpPr>
          <p:cNvPr id="7" name="Rounded Rectangle 6"/>
          <p:cNvSpPr/>
          <p:nvPr/>
        </p:nvSpPr>
        <p:spPr>
          <a:xfrm>
            <a:off x="381000" y="152400"/>
            <a:ext cx="8382000" cy="1357745"/>
          </a:xfrm>
          <a:prstGeom prst="roundRect">
            <a:avLst>
              <a:gd name="adj" fmla="val 27286"/>
            </a:avLst>
          </a:prstGeom>
          <a:ln>
            <a:no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3" name="Content Placeholder 2"/>
          <p:cNvSpPr>
            <a:spLocks noGrp="1"/>
          </p:cNvSpPr>
          <p:nvPr>
            <p:ph idx="1"/>
          </p:nvPr>
        </p:nvSpPr>
        <p:spPr>
          <a:xfrm>
            <a:off x="381000" y="1676400"/>
            <a:ext cx="5334000" cy="4800600"/>
          </a:xfrm>
        </p:spPr>
        <p:txBody>
          <a:bodyPr>
            <a:noAutofit/>
          </a:bodyPr>
          <a:lstStyle/>
          <a:p>
            <a:pPr marL="0" lvl="0" indent="0">
              <a:spcBef>
                <a:spcPts val="400"/>
              </a:spcBef>
              <a:buNone/>
              <a:defRPr/>
            </a:pPr>
            <a:r>
              <a:rPr lang="en-US" sz="2400" b="1" dirty="0" smtClean="0">
                <a:solidFill>
                  <a:srgbClr val="92D050"/>
                </a:solidFill>
              </a:rPr>
              <a:t>Performance</a:t>
            </a:r>
            <a:r>
              <a:rPr lang="en-US" sz="2000" b="1" dirty="0" smtClean="0">
                <a:solidFill>
                  <a:srgbClr val="FF9675"/>
                </a:solidFill>
              </a:rPr>
              <a:t> </a:t>
            </a:r>
            <a:r>
              <a:rPr lang="en-US" sz="1600" dirty="0" smtClean="0">
                <a:solidFill>
                  <a:schemeClr val="tx1">
                    <a:lumMod val="65000"/>
                    <a:lumOff val="35000"/>
                  </a:schemeClr>
                </a:solidFill>
              </a:rPr>
              <a:t>(Key ingredients)</a:t>
            </a:r>
          </a:p>
          <a:p>
            <a:pPr>
              <a:spcBef>
                <a:spcPts val="1200"/>
              </a:spcBef>
            </a:pPr>
            <a:r>
              <a:rPr lang="en-US" sz="1600" b="1" dirty="0" smtClean="0">
                <a:solidFill>
                  <a:srgbClr val="595959"/>
                </a:solidFill>
                <a:cs typeface="Helvetica"/>
              </a:rPr>
              <a:t>Arnica: </a:t>
            </a:r>
            <a:r>
              <a:rPr lang="en-US" sz="1600" dirty="0" smtClean="0">
                <a:solidFill>
                  <a:srgbClr val="595959"/>
                </a:solidFill>
                <a:cs typeface="Helvetica"/>
              </a:rPr>
              <a:t>Serves as a hair growing tonic, nourishes the hair, helps to reduces hair loss and increases hair density</a:t>
            </a:r>
          </a:p>
          <a:p>
            <a:pPr>
              <a:spcBef>
                <a:spcPts val="1200"/>
              </a:spcBef>
            </a:pPr>
            <a:r>
              <a:rPr lang="en-US" sz="1600" b="1" dirty="0" smtClean="0">
                <a:solidFill>
                  <a:srgbClr val="595959"/>
                </a:solidFill>
                <a:cs typeface="Helvetica"/>
              </a:rPr>
              <a:t>Tea Tree Oil: </a:t>
            </a:r>
            <a:r>
              <a:rPr lang="en-US" sz="1600" dirty="0" smtClean="0">
                <a:solidFill>
                  <a:srgbClr val="595959"/>
                </a:solidFill>
                <a:cs typeface="Helvetica"/>
              </a:rPr>
              <a:t>Helps unblock clogged hair follicles, keeps the scalp cool and helps prevent dandruff and </a:t>
            </a:r>
            <a:r>
              <a:rPr lang="en-US" sz="1600" dirty="0" err="1" smtClean="0">
                <a:solidFill>
                  <a:srgbClr val="595959"/>
                </a:solidFill>
                <a:cs typeface="Helvetica"/>
              </a:rPr>
              <a:t>itchyness</a:t>
            </a:r>
            <a:endParaRPr lang="en-US" sz="1600" dirty="0" smtClean="0">
              <a:solidFill>
                <a:srgbClr val="595959"/>
              </a:solidFill>
              <a:cs typeface="Helvetica"/>
            </a:endParaRPr>
          </a:p>
          <a:p>
            <a:pPr>
              <a:spcBef>
                <a:spcPts val="400"/>
              </a:spcBef>
              <a:buNone/>
            </a:pPr>
            <a:r>
              <a:rPr lang="en-US" sz="2400" b="1" dirty="0" smtClean="0">
                <a:solidFill>
                  <a:srgbClr val="92D050"/>
                </a:solidFill>
              </a:rPr>
              <a:t>Benefits</a:t>
            </a:r>
            <a:endParaRPr lang="en-US" sz="2400" dirty="0" smtClean="0">
              <a:solidFill>
                <a:srgbClr val="92D050"/>
              </a:solidFill>
            </a:endParaRPr>
          </a:p>
          <a:p>
            <a:pPr marL="274320" indent="-274320">
              <a:spcBef>
                <a:spcPts val="400"/>
              </a:spcBef>
            </a:pPr>
            <a:r>
              <a:rPr lang="en-US" sz="1600" dirty="0" smtClean="0">
                <a:solidFill>
                  <a:srgbClr val="595959"/>
                </a:solidFill>
              </a:rPr>
              <a:t>Assure Hair Oil is enriched with a unique blend of Arnica and Tea Tree oil that provides nourishment to the hair from the roots to the tips</a:t>
            </a:r>
          </a:p>
          <a:p>
            <a:pPr marL="274320" indent="-274320">
              <a:spcBef>
                <a:spcPts val="400"/>
              </a:spcBef>
            </a:pPr>
            <a:r>
              <a:rPr lang="en-US" sz="1600" dirty="0" smtClean="0">
                <a:solidFill>
                  <a:srgbClr val="595959"/>
                </a:solidFill>
              </a:rPr>
              <a:t>Its special non-greasy formula prevents hair loss and helps control dandruff</a:t>
            </a:r>
          </a:p>
          <a:p>
            <a:pPr marL="274320" indent="-274320">
              <a:spcBef>
                <a:spcPts val="400"/>
              </a:spcBef>
            </a:pPr>
            <a:r>
              <a:rPr lang="en-US" sz="1600" dirty="0" smtClean="0">
                <a:solidFill>
                  <a:srgbClr val="595959"/>
                </a:solidFill>
              </a:rPr>
              <a:t>It also helps in reducing premature graying, improves the hair texture and adds luster</a:t>
            </a:r>
          </a:p>
          <a:p>
            <a:pPr marL="274320" indent="-274320">
              <a:spcBef>
                <a:spcPts val="400"/>
              </a:spcBef>
            </a:pPr>
            <a:endParaRPr lang="en-US" sz="1600" dirty="0" smtClean="0">
              <a:solidFill>
                <a:schemeClr val="tx1">
                  <a:lumMod val="65000"/>
                  <a:lumOff val="35000"/>
                </a:schemeClr>
              </a:solidFill>
            </a:endParaRPr>
          </a:p>
          <a:p>
            <a:pPr marL="0" lvl="0" indent="0">
              <a:spcBef>
                <a:spcPts val="400"/>
              </a:spcBef>
              <a:buNone/>
              <a:defRPr/>
            </a:pPr>
            <a:endParaRPr lang="en-US" sz="1600" dirty="0" smtClean="0">
              <a:solidFill>
                <a:srgbClr val="595959"/>
              </a:solidFill>
            </a:endParaRPr>
          </a:p>
          <a:p>
            <a:pPr marL="0" lvl="0" indent="0">
              <a:spcBef>
                <a:spcPts val="400"/>
              </a:spcBef>
              <a:buNone/>
              <a:defRPr/>
            </a:pPr>
            <a:endParaRPr lang="en-US" sz="1600" dirty="0" smtClean="0">
              <a:solidFill>
                <a:srgbClr val="595959"/>
              </a:solidFill>
            </a:endParaRPr>
          </a:p>
        </p:txBody>
      </p:sp>
      <p:sp>
        <p:nvSpPr>
          <p:cNvPr id="6" name="Title 1"/>
          <p:cNvSpPr txBox="1">
            <a:spLocks/>
          </p:cNvSpPr>
          <p:nvPr/>
        </p:nvSpPr>
        <p:spPr>
          <a:xfrm>
            <a:off x="342900" y="131615"/>
            <a:ext cx="8458200" cy="1447800"/>
          </a:xfrm>
          <a:prstGeom prst="rect">
            <a:avLst/>
          </a:prstGeom>
        </p:spPr>
        <p:txBody>
          <a:bodyPr vert="horz" lIns="91440" tIns="45720" rIns="91440" bIns="45720" rtlCol="0" anchor="ctr">
            <a:noAutofit/>
          </a:bodyPr>
          <a:lstStyle/>
          <a:p>
            <a:pPr lvl="0" algn="ctr">
              <a:spcBef>
                <a:spcPct val="0"/>
              </a:spcBef>
              <a:defRPr/>
            </a:pPr>
            <a:r>
              <a:rPr kumimoji="0" lang="en-US" sz="4000" b="1" i="0" u="none" strike="noStrike" kern="1200" cap="none" spc="0" normalizeH="0" baseline="0" noProof="0" dirty="0" smtClean="0">
                <a:ln>
                  <a:noFill/>
                </a:ln>
                <a:solidFill>
                  <a:srgbClr val="92D050"/>
                </a:solidFill>
                <a:effectLst/>
                <a:uLnTx/>
                <a:uFillTx/>
                <a:latin typeface="Times New Roman" pitchFamily="18" charset="0"/>
                <a:ea typeface="+mj-ea"/>
                <a:cs typeface="Times New Roman" pitchFamily="18" charset="0"/>
              </a:rPr>
              <a:t>Assure Hair</a:t>
            </a:r>
            <a:r>
              <a:rPr kumimoji="0" lang="en-US" sz="4000" b="1" i="0" u="none" strike="noStrike" kern="1200" cap="none" spc="0" normalizeH="0" noProof="0" dirty="0" smtClean="0">
                <a:ln>
                  <a:noFill/>
                </a:ln>
                <a:solidFill>
                  <a:srgbClr val="92D050"/>
                </a:solidFill>
                <a:effectLst/>
                <a:uLnTx/>
                <a:uFillTx/>
                <a:latin typeface="Times New Roman" pitchFamily="18" charset="0"/>
                <a:ea typeface="+mj-ea"/>
                <a:cs typeface="Times New Roman" pitchFamily="18" charset="0"/>
              </a:rPr>
              <a:t> Oil</a:t>
            </a:r>
            <a:endParaRPr lang="en-US" sz="4000" b="1" dirty="0" smtClean="0">
              <a:solidFill>
                <a:srgbClr val="92D050"/>
              </a:solidFill>
              <a:latin typeface="Times New Roman" pitchFamily="18" charset="0"/>
              <a:cs typeface="Times New Roman" pitchFamily="18" charset="0"/>
            </a:endParaRPr>
          </a:p>
          <a:p>
            <a:pPr marL="0" lvl="1" algn="ctr">
              <a:spcBef>
                <a:spcPct val="0"/>
              </a:spcBef>
              <a:defRPr/>
            </a:pPr>
            <a:r>
              <a:rPr lang="en-US" sz="2000" kern="0" dirty="0" smtClean="0">
                <a:solidFill>
                  <a:schemeClr val="tx1">
                    <a:lumMod val="65000"/>
                    <a:lumOff val="35000"/>
                  </a:schemeClr>
                </a:solidFill>
                <a:cs typeface="Times New Roman" pitchFamily="18" charset="0"/>
              </a:rPr>
              <a:t>Enriched with Arnica and Tea Tree Oil</a:t>
            </a:r>
          </a:p>
          <a:p>
            <a:pPr marL="0" lvl="1" algn="ctr">
              <a:spcBef>
                <a:spcPct val="0"/>
              </a:spcBef>
              <a:defRPr/>
            </a:pPr>
            <a:r>
              <a:rPr lang="en-US" sz="2000" kern="0" dirty="0" smtClean="0">
                <a:solidFill>
                  <a:schemeClr val="tx1">
                    <a:lumMod val="65000"/>
                    <a:lumOff val="35000"/>
                  </a:schemeClr>
                </a:solidFill>
                <a:cs typeface="Times New Roman" pitchFamily="18" charset="0"/>
              </a:rPr>
              <a:t>Nourishing and non-greasy formula </a:t>
            </a:r>
            <a:endParaRPr lang="en-US" sz="2000" kern="0" dirty="0" smtClean="0">
              <a:solidFill>
                <a:srgbClr val="3FB9C9"/>
              </a:solidFill>
              <a:cs typeface="Times New Roman" pitchFamily="18" charset="0"/>
            </a:endParaRPr>
          </a:p>
        </p:txBody>
      </p:sp>
      <p:pic>
        <p:nvPicPr>
          <p:cNvPr id="9" name="Picture 2" descr="http://www.chaiacupoflife.com/wp-content/uploads/2013/07/oiling-hair.jpg"/>
          <p:cNvPicPr>
            <a:picLocks noChangeAspect="1" noChangeArrowheads="1"/>
          </p:cNvPicPr>
          <p:nvPr/>
        </p:nvPicPr>
        <p:blipFill>
          <a:blip r:embed="rId4"/>
          <a:srcRect/>
          <a:stretch>
            <a:fillRect/>
          </a:stretch>
        </p:blipFill>
        <p:spPr bwMode="auto">
          <a:xfrm>
            <a:off x="5715000" y="3352800"/>
            <a:ext cx="3429000" cy="3429000"/>
          </a:xfrm>
          <a:prstGeom prst="rect">
            <a:avLst/>
          </a:prstGeom>
          <a:noFill/>
        </p:spPr>
      </p:pic>
      <p:pic>
        <p:nvPicPr>
          <p:cNvPr id="11" name="Picture 2" descr="http://rehabprimalway.com/wp-content/uploads/2013/11/Tea-tree-oil_acne_treatment1.jpg"/>
          <p:cNvPicPr>
            <a:picLocks noChangeAspect="1" noChangeArrowheads="1"/>
          </p:cNvPicPr>
          <p:nvPr/>
        </p:nvPicPr>
        <p:blipFill>
          <a:blip r:embed="rId5"/>
          <a:srcRect l="24516" r="27742"/>
          <a:stretch>
            <a:fillRect/>
          </a:stretch>
        </p:blipFill>
        <p:spPr bwMode="auto">
          <a:xfrm>
            <a:off x="5638800" y="1524001"/>
            <a:ext cx="1546642" cy="1828800"/>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onditioner.png"/>
          <p:cNvPicPr>
            <a:picLocks noChangeAspect="1"/>
          </p:cNvPicPr>
          <p:nvPr/>
        </p:nvPicPr>
        <p:blipFill>
          <a:blip r:embed="rId2" cstate="screen"/>
          <a:srcRect l="44109" t="9365" r="8661" b="28770"/>
          <a:stretch>
            <a:fillRect/>
          </a:stretch>
        </p:blipFill>
        <p:spPr>
          <a:xfrm>
            <a:off x="609600" y="2057400"/>
            <a:ext cx="2124559" cy="4267200"/>
          </a:xfrm>
          <a:prstGeom prst="rect">
            <a:avLst/>
          </a:prstGeom>
        </p:spPr>
      </p:pic>
      <p:pic>
        <p:nvPicPr>
          <p:cNvPr id="7" name="Picture 2" descr="http://beautifulhairbylashon.com/wp-content/oqey_gallery/galleries/beautiful-hair-gallery/galimg/waves.jpg"/>
          <p:cNvPicPr>
            <a:picLocks noChangeAspect="1" noChangeArrowheads="1"/>
          </p:cNvPicPr>
          <p:nvPr/>
        </p:nvPicPr>
        <p:blipFill>
          <a:blip r:embed="rId3" cstate="print"/>
          <a:srcRect l="3637"/>
          <a:stretch>
            <a:fillRect/>
          </a:stretch>
        </p:blipFill>
        <p:spPr bwMode="auto">
          <a:xfrm>
            <a:off x="5029200" y="1589817"/>
            <a:ext cx="4114800" cy="4734783"/>
          </a:xfrm>
          <a:prstGeom prst="rect">
            <a:avLst/>
          </a:prstGeom>
          <a:noFill/>
        </p:spPr>
      </p:pic>
      <p:sp>
        <p:nvSpPr>
          <p:cNvPr id="3" name="Rectangle 2"/>
          <p:cNvSpPr txBox="1">
            <a:spLocks noChangeArrowheads="1"/>
          </p:cNvSpPr>
          <p:nvPr/>
        </p:nvSpPr>
        <p:spPr>
          <a:xfrm>
            <a:off x="304800" y="304800"/>
            <a:ext cx="8458200" cy="1905000"/>
          </a:xfrm>
          <a:prstGeom prst="rect">
            <a:avLst/>
          </a:prstGeom>
        </p:spPr>
        <p:txBody>
          <a:bodyPr vert="horz" lIns="91440" tIns="45720" rIns="91440" bIns="45720" rtlCol="0" anchor="ctr">
            <a:normAutofit fontScale="97500"/>
          </a:bodyPr>
          <a:lstStyle/>
          <a:p>
            <a:pPr marL="0" marR="0" lvl="1" indent="0" algn="l" defTabSz="914400" rtl="0" eaLnBrk="1" fontAlgn="auto" latinLnBrk="0" hangingPunct="1">
              <a:lnSpc>
                <a:spcPct val="100000"/>
              </a:lnSpc>
              <a:spcBef>
                <a:spcPct val="0"/>
              </a:spcBef>
              <a:spcAft>
                <a:spcPts val="0"/>
              </a:spcAft>
              <a:buClrTx/>
              <a:buSzTx/>
              <a:buFontTx/>
              <a:buNone/>
              <a:tabLst/>
              <a:defRPr/>
            </a:pPr>
            <a:r>
              <a:rPr kumimoji="0" lang="en-US" sz="3300" b="1" i="0" u="none" strike="noStrike" kern="0" cap="none" spc="0" normalizeH="0" baseline="0" noProof="0" dirty="0" smtClean="0">
                <a:ln>
                  <a:noFill/>
                </a:ln>
                <a:solidFill>
                  <a:srgbClr val="E2AC00"/>
                </a:solidFill>
                <a:effectLst/>
                <a:uLnTx/>
                <a:uFillTx/>
                <a:latin typeface="+mn-lt"/>
                <a:cs typeface="Times New Roman" pitchFamily="18" charset="0"/>
              </a:rPr>
              <a:t>New</a:t>
            </a:r>
            <a:r>
              <a:rPr kumimoji="0" lang="en-US" sz="6000" b="1" i="0" u="none" strike="noStrike" kern="0" cap="none" spc="0" normalizeH="0" baseline="0" noProof="0" dirty="0" smtClean="0">
                <a:ln>
                  <a:noFill/>
                </a:ln>
                <a:solidFill>
                  <a:srgbClr val="E2AC00"/>
                </a:solidFill>
                <a:effectLst/>
                <a:uLnTx/>
                <a:uFillTx/>
                <a:latin typeface="Times New Roman" pitchFamily="18" charset="0"/>
                <a:cs typeface="Times New Roman" pitchFamily="18" charset="0"/>
              </a:rPr>
              <a:t/>
            </a:r>
            <a:br>
              <a:rPr kumimoji="0" lang="en-US" sz="6000" b="1" i="0" u="none" strike="noStrike" kern="0" cap="none" spc="0" normalizeH="0" baseline="0" noProof="0" dirty="0" smtClean="0">
                <a:ln>
                  <a:noFill/>
                </a:ln>
                <a:solidFill>
                  <a:srgbClr val="E2AC00"/>
                </a:solidFill>
                <a:effectLst/>
                <a:uLnTx/>
                <a:uFillTx/>
                <a:latin typeface="Times New Roman" pitchFamily="18" charset="0"/>
                <a:cs typeface="Times New Roman" pitchFamily="18" charset="0"/>
              </a:rPr>
            </a:br>
            <a:r>
              <a:rPr kumimoji="0" lang="en-US" sz="3600" b="1" i="0" u="none" strike="noStrike" kern="0" cap="none" spc="0" normalizeH="0" baseline="0" noProof="0" dirty="0" smtClean="0">
                <a:ln>
                  <a:noFill/>
                </a:ln>
                <a:solidFill>
                  <a:srgbClr val="E2AC00"/>
                </a:solidFill>
                <a:effectLst/>
                <a:uLnTx/>
                <a:uFillTx/>
                <a:latin typeface="Times New Roman" pitchFamily="18" charset="0"/>
                <a:cs typeface="Times New Roman" pitchFamily="18" charset="0"/>
              </a:rPr>
              <a:t>ASSURE </a:t>
            </a:r>
            <a:r>
              <a:rPr lang="en-US" sz="3600" b="1" kern="0" dirty="0" smtClean="0">
                <a:solidFill>
                  <a:srgbClr val="E2AC00"/>
                </a:solidFill>
                <a:latin typeface="Times New Roman" pitchFamily="18" charset="0"/>
                <a:cs typeface="Times New Roman" pitchFamily="18" charset="0"/>
              </a:rPr>
              <a:t>FORTIFYING CONDITIONER</a:t>
            </a:r>
            <a:endParaRPr kumimoji="0" lang="en-US" sz="3700" b="1" i="0" u="none" strike="noStrike" kern="0" cap="none" spc="0" normalizeH="0" baseline="0" noProof="0" dirty="0" smtClean="0">
              <a:ln>
                <a:noFill/>
              </a:ln>
              <a:solidFill>
                <a:srgbClr val="E2AC00"/>
              </a:solidFill>
              <a:effectLst/>
              <a:uLnTx/>
              <a:uFillTx/>
              <a:latin typeface="Times New Roman" pitchFamily="18" charset="0"/>
              <a:cs typeface="Times New Roman" pitchFamily="18" charset="0"/>
            </a:endParaRPr>
          </a:p>
          <a:p>
            <a:pPr marL="0" marR="0" lvl="1" indent="0" algn="l" defTabSz="914400" rtl="0" eaLnBrk="1" fontAlgn="auto" latinLnBrk="0" hangingPunct="1">
              <a:lnSpc>
                <a:spcPct val="100000"/>
              </a:lnSpc>
              <a:spcBef>
                <a:spcPct val="0"/>
              </a:spcBef>
              <a:spcAft>
                <a:spcPts val="0"/>
              </a:spcAft>
              <a:buClrTx/>
              <a:buSzTx/>
              <a:buFontTx/>
              <a:buNone/>
              <a:tabLst/>
              <a:defRPr/>
            </a:pPr>
            <a:r>
              <a:rPr lang="en-US" sz="2300" kern="0" dirty="0" smtClean="0">
                <a:solidFill>
                  <a:schemeClr val="tx1">
                    <a:lumMod val="65000"/>
                    <a:lumOff val="35000"/>
                  </a:schemeClr>
                </a:solidFill>
                <a:cs typeface="Times New Roman" pitchFamily="18" charset="0"/>
              </a:rPr>
              <a:t>Enriched with Honey and Corn Proteins</a:t>
            </a:r>
          </a:p>
          <a:p>
            <a:pPr marL="0" marR="0" lvl="1" indent="0" algn="l" defTabSz="914400" rtl="0" eaLnBrk="1" fontAlgn="auto" latinLnBrk="0" hangingPunct="1">
              <a:lnSpc>
                <a:spcPct val="100000"/>
              </a:lnSpc>
              <a:spcBef>
                <a:spcPct val="0"/>
              </a:spcBef>
              <a:spcAft>
                <a:spcPts val="0"/>
              </a:spcAft>
              <a:buClrTx/>
              <a:buSzTx/>
              <a:buFontTx/>
              <a:buNone/>
              <a:tabLst/>
              <a:defRPr/>
            </a:pPr>
            <a:r>
              <a:rPr lang="en-US" sz="2100" kern="0" dirty="0" smtClean="0">
                <a:solidFill>
                  <a:schemeClr val="tx1">
                    <a:lumMod val="65000"/>
                    <a:lumOff val="35000"/>
                  </a:schemeClr>
                </a:solidFill>
                <a:cs typeface="Times New Roman" pitchFamily="18" charset="0"/>
              </a:rPr>
              <a:t>For All hair types </a:t>
            </a:r>
            <a:endParaRPr kumimoji="0" lang="en-US" sz="2100" i="0" u="none" strike="noStrike" kern="0" cap="none" spc="0" normalizeH="0" baseline="0" noProof="0" dirty="0" smtClean="0">
              <a:ln>
                <a:noFill/>
              </a:ln>
              <a:solidFill>
                <a:srgbClr val="3FB9C9"/>
              </a:solidFill>
              <a:effectLst/>
              <a:uLnTx/>
              <a:uFillTx/>
              <a:cs typeface="Times New Roman" pitchFamily="18" charset="0"/>
            </a:endParaRPr>
          </a:p>
        </p:txBody>
      </p:sp>
      <p:pic>
        <p:nvPicPr>
          <p:cNvPr id="5" name="Picture 4" descr="conditioner_white.png"/>
          <p:cNvPicPr>
            <a:picLocks noChangeAspect="1"/>
          </p:cNvPicPr>
          <p:nvPr/>
        </p:nvPicPr>
        <p:blipFill>
          <a:blip r:embed="rId4" cstate="email"/>
          <a:stretch>
            <a:fillRect/>
          </a:stretch>
        </p:blipFill>
        <p:spPr>
          <a:xfrm>
            <a:off x="2352090" y="1828800"/>
            <a:ext cx="2845806" cy="457200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81000" y="152400"/>
            <a:ext cx="8382000" cy="1357745"/>
          </a:xfrm>
          <a:prstGeom prst="roundRect">
            <a:avLst>
              <a:gd name="adj" fmla="val 27286"/>
            </a:avLst>
          </a:prstGeom>
          <a:ln>
            <a:no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3" name="Content Placeholder 2"/>
          <p:cNvSpPr>
            <a:spLocks noGrp="1"/>
          </p:cNvSpPr>
          <p:nvPr>
            <p:ph idx="1"/>
          </p:nvPr>
        </p:nvSpPr>
        <p:spPr>
          <a:xfrm>
            <a:off x="381000" y="1524000"/>
            <a:ext cx="6400800" cy="4800600"/>
          </a:xfrm>
        </p:spPr>
        <p:txBody>
          <a:bodyPr>
            <a:noAutofit/>
          </a:bodyPr>
          <a:lstStyle/>
          <a:p>
            <a:pPr marL="0" lvl="0" indent="0">
              <a:spcBef>
                <a:spcPts val="400"/>
              </a:spcBef>
              <a:buNone/>
              <a:defRPr/>
            </a:pPr>
            <a:r>
              <a:rPr lang="en-US" sz="2400" b="1" dirty="0" smtClean="0">
                <a:solidFill>
                  <a:srgbClr val="DAA600"/>
                </a:solidFill>
              </a:rPr>
              <a:t>Performance</a:t>
            </a:r>
            <a:r>
              <a:rPr lang="en-US" sz="2000" b="1" dirty="0" smtClean="0">
                <a:solidFill>
                  <a:srgbClr val="FF9675"/>
                </a:solidFill>
              </a:rPr>
              <a:t> </a:t>
            </a:r>
            <a:r>
              <a:rPr lang="en-US" sz="1600" dirty="0" smtClean="0">
                <a:solidFill>
                  <a:schemeClr val="tx1">
                    <a:lumMod val="65000"/>
                    <a:lumOff val="35000"/>
                  </a:schemeClr>
                </a:solidFill>
              </a:rPr>
              <a:t>(Key ingredients)</a:t>
            </a:r>
          </a:p>
          <a:p>
            <a:r>
              <a:rPr lang="en-US" sz="1600" b="1" dirty="0" smtClean="0">
                <a:solidFill>
                  <a:srgbClr val="595959"/>
                </a:solidFill>
                <a:cs typeface="Helvetica"/>
              </a:rPr>
              <a:t>Honey: </a:t>
            </a:r>
            <a:r>
              <a:rPr lang="en-US" sz="1600" dirty="0" smtClean="0">
                <a:solidFill>
                  <a:srgbClr val="595959"/>
                </a:solidFill>
                <a:cs typeface="Helvetica"/>
              </a:rPr>
              <a:t>It is a</a:t>
            </a:r>
            <a:r>
              <a:rPr lang="en-US" sz="1600" dirty="0" smtClean="0">
                <a:solidFill>
                  <a:srgbClr val="595959"/>
                </a:solidFill>
              </a:rPr>
              <a:t> natural </a:t>
            </a:r>
            <a:r>
              <a:rPr lang="en-US" sz="1600" dirty="0" err="1" smtClean="0">
                <a:solidFill>
                  <a:srgbClr val="595959"/>
                </a:solidFill>
              </a:rPr>
              <a:t>humectant</a:t>
            </a:r>
            <a:r>
              <a:rPr lang="en-US" sz="1600" dirty="0" smtClean="0">
                <a:solidFill>
                  <a:srgbClr val="595959"/>
                </a:solidFill>
              </a:rPr>
              <a:t>, attracts moisture. It is full of antioxidants and nutrients to feed hair follicles, encouraging hair growth. It is a natural cure for dull, brittle and dry hair. It is Moisturizing, Penetrating, Conditioning, Thickening</a:t>
            </a:r>
          </a:p>
          <a:p>
            <a:r>
              <a:rPr lang="en-US" sz="1600" b="1" dirty="0" smtClean="0">
                <a:solidFill>
                  <a:srgbClr val="595959"/>
                </a:solidFill>
                <a:cs typeface="Helvetica"/>
              </a:rPr>
              <a:t>Corn, Wheat and Soy Proteins: </a:t>
            </a:r>
            <a:r>
              <a:rPr lang="en-US" sz="1600" dirty="0" smtClean="0">
                <a:solidFill>
                  <a:srgbClr val="595959"/>
                </a:solidFill>
              </a:rPr>
              <a:t> </a:t>
            </a:r>
            <a:r>
              <a:rPr lang="en-US" sz="1500" dirty="0" smtClean="0">
                <a:solidFill>
                  <a:schemeClr val="tx1">
                    <a:lumMod val="65000"/>
                    <a:lumOff val="35000"/>
                  </a:schemeClr>
                </a:solidFill>
              </a:rPr>
              <a:t>It greatly increases the hair’s ability to retain moistures and adds volume to hair. They help to retain moisture on scalp</a:t>
            </a:r>
            <a:endParaRPr lang="en-US" sz="1600" dirty="0" smtClean="0">
              <a:solidFill>
                <a:srgbClr val="595959"/>
              </a:solidFill>
              <a:cs typeface="Helvetica"/>
            </a:endParaRPr>
          </a:p>
          <a:p>
            <a:pPr>
              <a:spcBef>
                <a:spcPts val="400"/>
              </a:spcBef>
              <a:buNone/>
            </a:pPr>
            <a:r>
              <a:rPr lang="en-US" sz="2400" b="1" dirty="0" smtClean="0">
                <a:solidFill>
                  <a:srgbClr val="DAA600"/>
                </a:solidFill>
              </a:rPr>
              <a:t>Benefits</a:t>
            </a:r>
            <a:endParaRPr lang="en-US" sz="2400" dirty="0" smtClean="0">
              <a:solidFill>
                <a:srgbClr val="DAA600"/>
              </a:solidFill>
            </a:endParaRPr>
          </a:p>
          <a:p>
            <a:pPr>
              <a:spcBef>
                <a:spcPts val="400"/>
              </a:spcBef>
            </a:pPr>
            <a:r>
              <a:rPr lang="en-US" sz="1600" dirty="0" smtClean="0">
                <a:solidFill>
                  <a:srgbClr val="595959"/>
                </a:solidFill>
              </a:rPr>
              <a:t>Assure Fortifying Conditioner is a unique formula that transforms the hair from frizzy rebellious to smooth, repaired and shiny hair</a:t>
            </a:r>
          </a:p>
          <a:p>
            <a:pPr>
              <a:spcBef>
                <a:spcPts val="400"/>
              </a:spcBef>
            </a:pPr>
            <a:r>
              <a:rPr lang="en-US" sz="1600" dirty="0" smtClean="0">
                <a:solidFill>
                  <a:srgbClr val="595959"/>
                </a:solidFill>
              </a:rPr>
              <a:t>It effectively reduce frizz and makes the hair more manageable, soft and tangle free </a:t>
            </a:r>
          </a:p>
          <a:p>
            <a:pPr>
              <a:spcBef>
                <a:spcPts val="400"/>
              </a:spcBef>
            </a:pPr>
            <a:r>
              <a:rPr lang="en-US" sz="1600" dirty="0" smtClean="0">
                <a:solidFill>
                  <a:srgbClr val="595959"/>
                </a:solidFill>
              </a:rPr>
              <a:t>It gives control and definition to the hair with gives them natural movement</a:t>
            </a:r>
          </a:p>
          <a:p>
            <a:pPr>
              <a:spcBef>
                <a:spcPts val="400"/>
              </a:spcBef>
            </a:pPr>
            <a:r>
              <a:rPr lang="en-US" sz="1600" dirty="0" smtClean="0">
                <a:solidFill>
                  <a:srgbClr val="595959"/>
                </a:solidFill>
              </a:rPr>
              <a:t>It also gives extra protection to hair from daily stresses like sunlight, pollution and dust and prevents from damage</a:t>
            </a:r>
          </a:p>
        </p:txBody>
      </p:sp>
      <p:sp>
        <p:nvSpPr>
          <p:cNvPr id="6" name="Title 1"/>
          <p:cNvSpPr txBox="1">
            <a:spLocks/>
          </p:cNvSpPr>
          <p:nvPr/>
        </p:nvSpPr>
        <p:spPr>
          <a:xfrm>
            <a:off x="342900" y="131615"/>
            <a:ext cx="8458200" cy="1447800"/>
          </a:xfrm>
          <a:prstGeom prst="rect">
            <a:avLst/>
          </a:prstGeom>
        </p:spPr>
        <p:txBody>
          <a:bodyPr vert="horz" lIns="91440" tIns="45720" rIns="91440" bIns="45720" rtlCol="0" anchor="ctr">
            <a:noAutofit/>
          </a:bodyPr>
          <a:lstStyle/>
          <a:p>
            <a:pPr lvl="0" algn="ctr">
              <a:spcBef>
                <a:spcPct val="0"/>
              </a:spcBef>
              <a:defRPr/>
            </a:pPr>
            <a:r>
              <a:rPr kumimoji="0" lang="en-US" sz="4000" b="1" i="0" u="none" strike="noStrike" kern="1200" cap="none" spc="0" normalizeH="0" baseline="0" noProof="0" dirty="0" smtClean="0">
                <a:ln>
                  <a:noFill/>
                </a:ln>
                <a:solidFill>
                  <a:srgbClr val="DAA600"/>
                </a:solidFill>
                <a:effectLst/>
                <a:uLnTx/>
                <a:uFillTx/>
                <a:latin typeface="Times New Roman" pitchFamily="18" charset="0"/>
                <a:ea typeface="+mj-ea"/>
                <a:cs typeface="Times New Roman" pitchFamily="18" charset="0"/>
              </a:rPr>
              <a:t>Assure Fortifying Conditioner</a:t>
            </a:r>
            <a:endParaRPr lang="en-US" sz="4000" b="1" dirty="0" smtClean="0">
              <a:solidFill>
                <a:srgbClr val="DAA600"/>
              </a:solidFill>
              <a:latin typeface="Times New Roman" pitchFamily="18" charset="0"/>
              <a:cs typeface="Times New Roman" pitchFamily="18" charset="0"/>
            </a:endParaRPr>
          </a:p>
          <a:p>
            <a:pPr marL="0" lvl="1" algn="ctr">
              <a:spcBef>
                <a:spcPct val="0"/>
              </a:spcBef>
              <a:defRPr/>
            </a:pPr>
            <a:r>
              <a:rPr lang="en-US" sz="2000" kern="0" dirty="0" smtClean="0">
                <a:solidFill>
                  <a:schemeClr val="tx1">
                    <a:lumMod val="65000"/>
                    <a:lumOff val="35000"/>
                  </a:schemeClr>
                </a:solidFill>
                <a:cs typeface="Times New Roman" pitchFamily="18" charset="0"/>
              </a:rPr>
              <a:t>Enriched with Honey and Corn Proteins</a:t>
            </a:r>
          </a:p>
          <a:p>
            <a:pPr marL="0" lvl="1" algn="ctr">
              <a:spcBef>
                <a:spcPct val="0"/>
              </a:spcBef>
              <a:defRPr/>
            </a:pPr>
            <a:r>
              <a:rPr lang="en-US" sz="2000" kern="0" dirty="0" smtClean="0">
                <a:solidFill>
                  <a:schemeClr val="tx1">
                    <a:lumMod val="65000"/>
                    <a:lumOff val="35000"/>
                  </a:schemeClr>
                </a:solidFill>
                <a:cs typeface="Times New Roman" pitchFamily="18" charset="0"/>
              </a:rPr>
              <a:t>For All hair types </a:t>
            </a:r>
            <a:endParaRPr lang="en-US" sz="2000" kern="0" dirty="0" smtClean="0">
              <a:solidFill>
                <a:srgbClr val="3FB9C9"/>
              </a:solidFill>
              <a:cs typeface="Times New Roman" pitchFamily="18" charset="0"/>
            </a:endParaRPr>
          </a:p>
        </p:txBody>
      </p:sp>
      <p:sp>
        <p:nvSpPr>
          <p:cNvPr id="8" name="Rectangle 7"/>
          <p:cNvSpPr/>
          <p:nvPr/>
        </p:nvSpPr>
        <p:spPr>
          <a:xfrm>
            <a:off x="6934200" y="5105400"/>
            <a:ext cx="1981200" cy="1138773"/>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r>
              <a:rPr lang="en-US" sz="2000" b="1" dirty="0" smtClean="0">
                <a:solidFill>
                  <a:srgbClr val="595959"/>
                </a:solidFill>
              </a:rPr>
              <a:t>Pro-Vitamin B5 </a:t>
            </a:r>
          </a:p>
          <a:p>
            <a:r>
              <a:rPr lang="en-US" sz="1600" dirty="0" smtClean="0">
                <a:solidFill>
                  <a:schemeClr val="tx1">
                    <a:lumMod val="65000"/>
                    <a:lumOff val="35000"/>
                  </a:schemeClr>
                </a:solidFill>
              </a:rPr>
              <a:t>It penetrates deep into to the hair and give it a healthy shine</a:t>
            </a:r>
            <a:endParaRPr lang="en-US" dirty="0">
              <a:solidFill>
                <a:srgbClr val="595959"/>
              </a:solidFill>
            </a:endParaRPr>
          </a:p>
        </p:txBody>
      </p:sp>
      <p:pic>
        <p:nvPicPr>
          <p:cNvPr id="9" name="Picture 2" descr="http://images.jagran.com/inext/Inext_p_lfas_3summerhair.jpg"/>
          <p:cNvPicPr>
            <a:picLocks noChangeAspect="1" noChangeArrowheads="1"/>
          </p:cNvPicPr>
          <p:nvPr/>
        </p:nvPicPr>
        <p:blipFill>
          <a:blip r:embed="rId3"/>
          <a:srcRect/>
          <a:stretch>
            <a:fillRect/>
          </a:stretch>
        </p:blipFill>
        <p:spPr bwMode="auto">
          <a:xfrm>
            <a:off x="6684623" y="1676400"/>
            <a:ext cx="2459377" cy="3276600"/>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1.bp.blogspot.com/-uhy9wLDI4ys/UqbYUxfqTFI/AAAAAAAAA54/utU9yHEIQfI/s1600/hair.jpg"/>
          <p:cNvPicPr>
            <a:picLocks noChangeAspect="1" noChangeArrowheads="1"/>
          </p:cNvPicPr>
          <p:nvPr/>
        </p:nvPicPr>
        <p:blipFill>
          <a:blip r:embed="rId2" cstate="screen"/>
          <a:srcRect/>
          <a:stretch>
            <a:fillRect/>
          </a:stretch>
        </p:blipFill>
        <p:spPr bwMode="auto">
          <a:xfrm>
            <a:off x="5634347" y="1447800"/>
            <a:ext cx="3509654" cy="4953000"/>
          </a:xfrm>
          <a:prstGeom prst="rect">
            <a:avLst/>
          </a:prstGeom>
          <a:noFill/>
        </p:spPr>
      </p:pic>
      <p:sp>
        <p:nvSpPr>
          <p:cNvPr id="3" name="Rectangle 2"/>
          <p:cNvSpPr txBox="1">
            <a:spLocks noChangeArrowheads="1"/>
          </p:cNvSpPr>
          <p:nvPr/>
        </p:nvSpPr>
        <p:spPr>
          <a:xfrm>
            <a:off x="304800" y="304800"/>
            <a:ext cx="8458200" cy="1905000"/>
          </a:xfrm>
          <a:prstGeom prst="rect">
            <a:avLst/>
          </a:prstGeom>
        </p:spPr>
        <p:txBody>
          <a:bodyPr vert="horz" lIns="91440" tIns="45720" rIns="91440" bIns="45720" rtlCol="0" anchor="ctr">
            <a:normAutofit fontScale="97500"/>
          </a:bodyPr>
          <a:lstStyle/>
          <a:p>
            <a:pPr marL="0" marR="0" lvl="1" indent="0" algn="l" defTabSz="914400" rtl="0" eaLnBrk="1" fontAlgn="auto" latinLnBrk="0" hangingPunct="1">
              <a:lnSpc>
                <a:spcPct val="100000"/>
              </a:lnSpc>
              <a:spcBef>
                <a:spcPct val="0"/>
              </a:spcBef>
              <a:spcAft>
                <a:spcPts val="0"/>
              </a:spcAft>
              <a:buClrTx/>
              <a:buSzTx/>
              <a:buFontTx/>
              <a:buNone/>
              <a:tabLst/>
              <a:defRPr/>
            </a:pPr>
            <a:r>
              <a:rPr kumimoji="0" lang="en-US" sz="3300" b="1" i="0" u="none" strike="noStrike" kern="0" cap="none" spc="0" normalizeH="0" baseline="0" noProof="0" dirty="0" smtClean="0">
                <a:ln>
                  <a:noFill/>
                </a:ln>
                <a:solidFill>
                  <a:srgbClr val="FF0000"/>
                </a:solidFill>
                <a:effectLst/>
                <a:uLnTx/>
                <a:uFillTx/>
                <a:latin typeface="+mn-lt"/>
                <a:cs typeface="Times New Roman" pitchFamily="18" charset="0"/>
              </a:rPr>
              <a:t>New</a:t>
            </a:r>
            <a:r>
              <a:rPr kumimoji="0" lang="en-US" sz="6000" b="1" i="0" u="none" strike="noStrike" kern="0" cap="none" spc="0" normalizeH="0" baseline="0" noProof="0" dirty="0" smtClean="0">
                <a:ln>
                  <a:noFill/>
                </a:ln>
                <a:solidFill>
                  <a:srgbClr val="FF0000"/>
                </a:solidFill>
                <a:effectLst/>
                <a:uLnTx/>
                <a:uFillTx/>
                <a:latin typeface="Times New Roman" pitchFamily="18" charset="0"/>
                <a:cs typeface="Times New Roman" pitchFamily="18" charset="0"/>
              </a:rPr>
              <a:t/>
            </a:r>
            <a:br>
              <a:rPr kumimoji="0" lang="en-US" sz="6000" b="1" i="0" u="none" strike="noStrike" kern="0" cap="none" spc="0" normalizeH="0" baseline="0" noProof="0" dirty="0" smtClean="0">
                <a:ln>
                  <a:noFill/>
                </a:ln>
                <a:solidFill>
                  <a:srgbClr val="FF0000"/>
                </a:solidFill>
                <a:effectLst/>
                <a:uLnTx/>
                <a:uFillTx/>
                <a:latin typeface="Times New Roman" pitchFamily="18" charset="0"/>
                <a:cs typeface="Times New Roman" pitchFamily="18" charset="0"/>
              </a:rPr>
            </a:br>
            <a:r>
              <a:rPr kumimoji="0" lang="en-US" sz="3700" b="1" i="0" u="none" strike="noStrike" kern="0" cap="none" spc="0" normalizeH="0" baseline="0" noProof="0" dirty="0" smtClean="0">
                <a:ln>
                  <a:noFill/>
                </a:ln>
                <a:solidFill>
                  <a:srgbClr val="FF0000"/>
                </a:solidFill>
                <a:effectLst/>
                <a:uLnTx/>
                <a:uFillTx/>
                <a:latin typeface="Times New Roman" pitchFamily="18" charset="0"/>
                <a:cs typeface="Times New Roman" pitchFamily="18" charset="0"/>
              </a:rPr>
              <a:t>ASSURE </a:t>
            </a:r>
            <a:r>
              <a:rPr lang="en-US" sz="3700" b="1" kern="0" dirty="0" smtClean="0">
                <a:solidFill>
                  <a:srgbClr val="FF0000"/>
                </a:solidFill>
                <a:latin typeface="Times New Roman" pitchFamily="18" charset="0"/>
                <a:cs typeface="Times New Roman" pitchFamily="18" charset="0"/>
              </a:rPr>
              <a:t>HAIR SPA TREATMENT</a:t>
            </a:r>
            <a:endParaRPr kumimoji="0" lang="en-US" sz="3700" b="1" i="0" u="none" strike="noStrike" kern="0" cap="none" spc="0" normalizeH="0" baseline="0" noProof="0" dirty="0" smtClean="0">
              <a:ln>
                <a:noFill/>
              </a:ln>
              <a:solidFill>
                <a:srgbClr val="FF0000"/>
              </a:solidFill>
              <a:effectLst/>
              <a:uLnTx/>
              <a:uFillTx/>
              <a:latin typeface="Times New Roman" pitchFamily="18" charset="0"/>
              <a:cs typeface="Times New Roman" pitchFamily="18" charset="0"/>
            </a:endParaRPr>
          </a:p>
          <a:p>
            <a:pPr marL="0" marR="0" lvl="1" indent="0" algn="l" defTabSz="914400" rtl="0" eaLnBrk="1" fontAlgn="auto" latinLnBrk="0" hangingPunct="1">
              <a:lnSpc>
                <a:spcPct val="100000"/>
              </a:lnSpc>
              <a:spcBef>
                <a:spcPct val="0"/>
              </a:spcBef>
              <a:spcAft>
                <a:spcPts val="0"/>
              </a:spcAft>
              <a:buClrTx/>
              <a:buSzTx/>
              <a:buFontTx/>
              <a:buNone/>
              <a:tabLst/>
              <a:defRPr/>
            </a:pPr>
            <a:r>
              <a:rPr lang="en-US" sz="2300" kern="0" dirty="0" smtClean="0">
                <a:solidFill>
                  <a:schemeClr val="tx1">
                    <a:lumMod val="65000"/>
                    <a:lumOff val="35000"/>
                  </a:schemeClr>
                </a:solidFill>
                <a:cs typeface="Times New Roman" pitchFamily="18" charset="0"/>
              </a:rPr>
              <a:t>Enriched with Sugarcane, Apple and Lemon Extract </a:t>
            </a:r>
          </a:p>
          <a:p>
            <a:pPr marL="0" marR="0" lvl="1" indent="0" algn="l" defTabSz="914400" rtl="0" eaLnBrk="1" fontAlgn="auto" latinLnBrk="0" hangingPunct="1">
              <a:lnSpc>
                <a:spcPct val="100000"/>
              </a:lnSpc>
              <a:spcBef>
                <a:spcPct val="0"/>
              </a:spcBef>
              <a:spcAft>
                <a:spcPts val="0"/>
              </a:spcAft>
              <a:buClrTx/>
              <a:buSzTx/>
              <a:buFontTx/>
              <a:buNone/>
              <a:tabLst/>
              <a:defRPr/>
            </a:pPr>
            <a:r>
              <a:rPr lang="en-US" sz="2100" kern="0" dirty="0" smtClean="0">
                <a:solidFill>
                  <a:schemeClr val="tx1">
                    <a:lumMod val="65000"/>
                    <a:lumOff val="35000"/>
                  </a:schemeClr>
                </a:solidFill>
                <a:cs typeface="Times New Roman" pitchFamily="18" charset="0"/>
              </a:rPr>
              <a:t>For All hair types </a:t>
            </a:r>
            <a:endParaRPr kumimoji="0" lang="en-US" sz="2100" i="0" u="none" strike="noStrike" kern="0" cap="none" spc="0" normalizeH="0" baseline="0" noProof="0" dirty="0" smtClean="0">
              <a:ln>
                <a:noFill/>
              </a:ln>
              <a:solidFill>
                <a:srgbClr val="3FB9C9"/>
              </a:solidFill>
              <a:effectLst/>
              <a:uLnTx/>
              <a:uFillTx/>
              <a:cs typeface="Times New Roman" pitchFamily="18" charset="0"/>
            </a:endParaRPr>
          </a:p>
        </p:txBody>
      </p:sp>
      <p:pic>
        <p:nvPicPr>
          <p:cNvPr id="8" name="Picture 7" descr="Spa.png"/>
          <p:cNvPicPr>
            <a:picLocks noChangeAspect="1"/>
          </p:cNvPicPr>
          <p:nvPr/>
        </p:nvPicPr>
        <p:blipFill>
          <a:blip r:embed="rId3" cstate="email"/>
          <a:srcRect l="20833" t="7500" r="22500" b="6250"/>
          <a:stretch>
            <a:fillRect/>
          </a:stretch>
        </p:blipFill>
        <p:spPr>
          <a:xfrm>
            <a:off x="0" y="3048000"/>
            <a:ext cx="3304209" cy="3352800"/>
          </a:xfrm>
          <a:prstGeom prst="rect">
            <a:avLst/>
          </a:prstGeom>
        </p:spPr>
      </p:pic>
      <p:pic>
        <p:nvPicPr>
          <p:cNvPr id="10" name="Picture 9" descr="hair spa.png"/>
          <p:cNvPicPr>
            <a:picLocks noChangeAspect="1"/>
          </p:cNvPicPr>
          <p:nvPr/>
        </p:nvPicPr>
        <p:blipFill>
          <a:blip r:embed="rId4" cstate="screen"/>
          <a:srcRect l="20762" t="23101" r="32355" b="25968"/>
          <a:stretch>
            <a:fillRect/>
          </a:stretch>
        </p:blipFill>
        <p:spPr>
          <a:xfrm>
            <a:off x="3259758" y="1600200"/>
            <a:ext cx="2836242" cy="4724400"/>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thespadownstairs.files.wordpress.com/2011/03/black-hair-fuschia-flowers.jpg"/>
          <p:cNvPicPr>
            <a:picLocks noChangeAspect="1" noChangeArrowheads="1"/>
          </p:cNvPicPr>
          <p:nvPr/>
        </p:nvPicPr>
        <p:blipFill>
          <a:blip r:embed="rId3" cstate="screen"/>
          <a:srcRect t="5691"/>
          <a:stretch>
            <a:fillRect/>
          </a:stretch>
        </p:blipFill>
        <p:spPr bwMode="auto">
          <a:xfrm>
            <a:off x="6858001" y="3014548"/>
            <a:ext cx="2286000" cy="3233852"/>
          </a:xfrm>
          <a:prstGeom prst="rect">
            <a:avLst/>
          </a:prstGeom>
          <a:noFill/>
        </p:spPr>
      </p:pic>
      <p:sp>
        <p:nvSpPr>
          <p:cNvPr id="7" name="Rounded Rectangle 6"/>
          <p:cNvSpPr/>
          <p:nvPr/>
        </p:nvSpPr>
        <p:spPr>
          <a:xfrm>
            <a:off x="381000" y="152400"/>
            <a:ext cx="8382000" cy="1357745"/>
          </a:xfrm>
          <a:prstGeom prst="roundRect">
            <a:avLst>
              <a:gd name="adj" fmla="val 27286"/>
            </a:avLst>
          </a:prstGeom>
          <a:ln>
            <a:no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3" name="Content Placeholder 2"/>
          <p:cNvSpPr>
            <a:spLocks noGrp="1"/>
          </p:cNvSpPr>
          <p:nvPr>
            <p:ph idx="1"/>
          </p:nvPr>
        </p:nvSpPr>
        <p:spPr>
          <a:xfrm>
            <a:off x="381000" y="1524000"/>
            <a:ext cx="6858000" cy="4800600"/>
          </a:xfrm>
        </p:spPr>
        <p:txBody>
          <a:bodyPr>
            <a:noAutofit/>
          </a:bodyPr>
          <a:lstStyle/>
          <a:p>
            <a:pPr marL="0" lvl="0" indent="0">
              <a:spcBef>
                <a:spcPts val="400"/>
              </a:spcBef>
              <a:buNone/>
              <a:defRPr/>
            </a:pPr>
            <a:r>
              <a:rPr lang="en-US" sz="2400" b="1" dirty="0" smtClean="0">
                <a:solidFill>
                  <a:srgbClr val="FF0000"/>
                </a:solidFill>
              </a:rPr>
              <a:t>Performance</a:t>
            </a:r>
            <a:r>
              <a:rPr lang="en-US" sz="2000" b="1" dirty="0" smtClean="0">
                <a:solidFill>
                  <a:srgbClr val="FF9675"/>
                </a:solidFill>
              </a:rPr>
              <a:t> </a:t>
            </a:r>
            <a:r>
              <a:rPr lang="en-US" sz="1600" dirty="0" smtClean="0">
                <a:solidFill>
                  <a:schemeClr val="tx1">
                    <a:lumMod val="65000"/>
                    <a:lumOff val="35000"/>
                  </a:schemeClr>
                </a:solidFill>
              </a:rPr>
              <a:t>(Key ingredients)</a:t>
            </a:r>
          </a:p>
          <a:p>
            <a:r>
              <a:rPr lang="en-US" sz="1600" b="1" dirty="0" smtClean="0">
                <a:solidFill>
                  <a:srgbClr val="595959"/>
                </a:solidFill>
              </a:rPr>
              <a:t>Fruit extracts of sugar cane, lemon and apple: </a:t>
            </a:r>
            <a:r>
              <a:rPr lang="en-US" sz="1600" dirty="0" smtClean="0">
                <a:solidFill>
                  <a:srgbClr val="595959"/>
                </a:solidFill>
              </a:rPr>
              <a:t>It offers natural exfoliating action promoting cell renewal on the scalp. This helps clear the follicles of excessive build up of dead cells, allowing more room for thicker hair growth</a:t>
            </a:r>
          </a:p>
          <a:p>
            <a:r>
              <a:rPr lang="en-US" sz="1600" b="1" dirty="0" smtClean="0">
                <a:solidFill>
                  <a:srgbClr val="595959"/>
                </a:solidFill>
                <a:cs typeface="Helvetica"/>
              </a:rPr>
              <a:t>Corn, Wheat and Soy Proteins: </a:t>
            </a:r>
            <a:r>
              <a:rPr lang="en-US" sz="1800" dirty="0" smtClean="0">
                <a:solidFill>
                  <a:srgbClr val="595959"/>
                </a:solidFill>
              </a:rPr>
              <a:t> </a:t>
            </a:r>
            <a:r>
              <a:rPr lang="en-US" sz="1600" dirty="0" smtClean="0">
                <a:solidFill>
                  <a:schemeClr val="tx1">
                    <a:lumMod val="65000"/>
                    <a:lumOff val="35000"/>
                  </a:schemeClr>
                </a:solidFill>
              </a:rPr>
              <a:t>It greatly increases the hair’s ability to retain moistures and adds volume to hair. They help to retain moisture on scalp. These proteins penetrate the hair cuticle and retain its moisture</a:t>
            </a:r>
            <a:endParaRPr lang="en-US" sz="1800" dirty="0" smtClean="0">
              <a:solidFill>
                <a:srgbClr val="595959"/>
              </a:solidFill>
              <a:cs typeface="Helvetica"/>
            </a:endParaRPr>
          </a:p>
          <a:p>
            <a:pPr>
              <a:spcBef>
                <a:spcPts val="400"/>
              </a:spcBef>
              <a:buNone/>
            </a:pPr>
            <a:r>
              <a:rPr lang="en-US" sz="2400" b="1" dirty="0" smtClean="0">
                <a:solidFill>
                  <a:srgbClr val="FF0000"/>
                </a:solidFill>
              </a:rPr>
              <a:t>Benefits</a:t>
            </a:r>
            <a:endParaRPr lang="en-US" sz="2400" dirty="0" smtClean="0">
              <a:solidFill>
                <a:srgbClr val="FF0000"/>
              </a:solidFill>
            </a:endParaRPr>
          </a:p>
          <a:p>
            <a:pPr marL="274320" indent="-274320">
              <a:spcBef>
                <a:spcPts val="400"/>
              </a:spcBef>
            </a:pPr>
            <a:r>
              <a:rPr lang="en-US" sz="1600" dirty="0" smtClean="0">
                <a:solidFill>
                  <a:srgbClr val="595959"/>
                </a:solidFill>
              </a:rPr>
              <a:t>Assure Hair spa Treatment is a unique blend of botanical extracts that transforms the hair from damaged to repaired, bouncy and shiny hair</a:t>
            </a:r>
          </a:p>
          <a:p>
            <a:pPr marL="274320" indent="-274320">
              <a:spcBef>
                <a:spcPts val="400"/>
              </a:spcBef>
            </a:pPr>
            <a:r>
              <a:rPr lang="en-US" sz="1600" dirty="0" smtClean="0">
                <a:solidFill>
                  <a:srgbClr val="595959"/>
                </a:solidFill>
              </a:rPr>
              <a:t>It helps to restores natural health and beauty of hair </a:t>
            </a:r>
          </a:p>
          <a:p>
            <a:pPr marL="274320" indent="-274320">
              <a:spcBef>
                <a:spcPts val="400"/>
              </a:spcBef>
            </a:pPr>
            <a:r>
              <a:rPr lang="en-US" sz="1600" dirty="0" smtClean="0">
                <a:solidFill>
                  <a:srgbClr val="595959"/>
                </a:solidFill>
              </a:rPr>
              <a:t>The highly relaxing spa offers deep nourishment that helps the hair from root to tip</a:t>
            </a:r>
          </a:p>
          <a:p>
            <a:pPr marL="274320" indent="-274320">
              <a:spcBef>
                <a:spcPts val="400"/>
              </a:spcBef>
            </a:pPr>
            <a:r>
              <a:rPr lang="en-US" sz="1600" dirty="0" smtClean="0">
                <a:solidFill>
                  <a:srgbClr val="595959"/>
                </a:solidFill>
              </a:rPr>
              <a:t>This intensive treatment moisturizes and nourishes damage hair and reduce breakage</a:t>
            </a:r>
          </a:p>
          <a:p>
            <a:pPr marL="274320" indent="-274320">
              <a:spcBef>
                <a:spcPts val="400"/>
              </a:spcBef>
            </a:pPr>
            <a:r>
              <a:rPr lang="en-US" sz="1600" dirty="0" smtClean="0">
                <a:solidFill>
                  <a:srgbClr val="595959"/>
                </a:solidFill>
              </a:rPr>
              <a:t>The luxurious blend also delivers goodness of overnight oiling in just 5 </a:t>
            </a:r>
            <a:r>
              <a:rPr lang="en-US" sz="1600" dirty="0" err="1" smtClean="0">
                <a:solidFill>
                  <a:srgbClr val="595959"/>
                </a:solidFill>
              </a:rPr>
              <a:t>mins</a:t>
            </a:r>
            <a:r>
              <a:rPr lang="en-US" sz="1600" dirty="0" smtClean="0">
                <a:solidFill>
                  <a:srgbClr val="595959"/>
                </a:solidFill>
              </a:rPr>
              <a:t>.</a:t>
            </a:r>
          </a:p>
        </p:txBody>
      </p:sp>
      <p:sp>
        <p:nvSpPr>
          <p:cNvPr id="6" name="Title 1"/>
          <p:cNvSpPr txBox="1">
            <a:spLocks/>
          </p:cNvSpPr>
          <p:nvPr/>
        </p:nvSpPr>
        <p:spPr>
          <a:xfrm>
            <a:off x="342900" y="131615"/>
            <a:ext cx="8458200" cy="1447800"/>
          </a:xfrm>
          <a:prstGeom prst="rect">
            <a:avLst/>
          </a:prstGeom>
        </p:spPr>
        <p:txBody>
          <a:bodyPr vert="horz" lIns="91440" tIns="45720" rIns="91440" bIns="45720" rtlCol="0" anchor="ctr">
            <a:noAutofit/>
          </a:bodyPr>
          <a:lstStyle/>
          <a:p>
            <a:pPr lvl="0" algn="ctr">
              <a:spcBef>
                <a:spcPct val="0"/>
              </a:spcBef>
              <a:defRPr/>
            </a:pPr>
            <a:r>
              <a:rPr kumimoji="0" lang="en-US" sz="4000" b="1" i="0" u="none" strike="noStrike" kern="1200" cap="none" spc="0" normalizeH="0" baseline="0" noProof="0" dirty="0" smtClean="0">
                <a:ln>
                  <a:noFill/>
                </a:ln>
                <a:solidFill>
                  <a:srgbClr val="FF0000"/>
                </a:solidFill>
                <a:effectLst/>
                <a:uLnTx/>
                <a:uFillTx/>
                <a:latin typeface="Times New Roman" pitchFamily="18" charset="0"/>
                <a:ea typeface="+mj-ea"/>
                <a:cs typeface="Times New Roman" pitchFamily="18" charset="0"/>
              </a:rPr>
              <a:t>Assure Hair Spa</a:t>
            </a:r>
            <a:r>
              <a:rPr kumimoji="0" lang="en-US" sz="4000" b="1" i="0" u="none" strike="noStrike" kern="1200" cap="none" spc="0" normalizeH="0" noProof="0" dirty="0" smtClean="0">
                <a:ln>
                  <a:noFill/>
                </a:ln>
                <a:solidFill>
                  <a:srgbClr val="FF0000"/>
                </a:solidFill>
                <a:effectLst/>
                <a:uLnTx/>
                <a:uFillTx/>
                <a:latin typeface="Times New Roman" pitchFamily="18" charset="0"/>
                <a:ea typeface="+mj-ea"/>
                <a:cs typeface="Times New Roman" pitchFamily="18" charset="0"/>
              </a:rPr>
              <a:t> Treatment</a:t>
            </a:r>
            <a:endParaRPr lang="en-US" sz="4000" b="1" dirty="0" smtClean="0">
              <a:solidFill>
                <a:srgbClr val="FF0000"/>
              </a:solidFill>
              <a:latin typeface="Times New Roman" pitchFamily="18" charset="0"/>
              <a:cs typeface="Times New Roman" pitchFamily="18" charset="0"/>
            </a:endParaRPr>
          </a:p>
          <a:p>
            <a:pPr marL="0" lvl="1" algn="ctr">
              <a:spcBef>
                <a:spcPct val="0"/>
              </a:spcBef>
              <a:defRPr/>
            </a:pPr>
            <a:r>
              <a:rPr lang="en-US" sz="2000" kern="0" dirty="0" smtClean="0">
                <a:solidFill>
                  <a:schemeClr val="tx1">
                    <a:lumMod val="65000"/>
                    <a:lumOff val="35000"/>
                  </a:schemeClr>
                </a:solidFill>
                <a:cs typeface="Times New Roman" pitchFamily="18" charset="0"/>
              </a:rPr>
              <a:t>Enriched with Apple Extract </a:t>
            </a:r>
          </a:p>
          <a:p>
            <a:pPr marL="0" lvl="1" algn="ctr">
              <a:spcBef>
                <a:spcPct val="0"/>
              </a:spcBef>
              <a:defRPr/>
            </a:pPr>
            <a:r>
              <a:rPr lang="en-US" sz="2000" kern="0" dirty="0" smtClean="0">
                <a:solidFill>
                  <a:schemeClr val="tx1">
                    <a:lumMod val="65000"/>
                    <a:lumOff val="35000"/>
                  </a:schemeClr>
                </a:solidFill>
                <a:cs typeface="Times New Roman" pitchFamily="18" charset="0"/>
              </a:rPr>
              <a:t>For All hair types </a:t>
            </a:r>
            <a:endParaRPr lang="en-US" sz="2000" kern="0" dirty="0" smtClean="0">
              <a:solidFill>
                <a:srgbClr val="3FB9C9"/>
              </a:solidFill>
              <a:cs typeface="Times New Roman" pitchFamily="18"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304800" y="304800"/>
            <a:ext cx="8458200" cy="1905000"/>
          </a:xfrm>
          <a:prstGeom prst="rect">
            <a:avLst/>
          </a:prstGeom>
        </p:spPr>
        <p:txBody>
          <a:bodyPr vert="horz" lIns="91440" tIns="45720" rIns="91440" bIns="45720" rtlCol="0" anchor="ctr">
            <a:normAutofit fontScale="97500"/>
          </a:bodyPr>
          <a:lstStyle/>
          <a:p>
            <a:r>
              <a:rPr lang="en-US" sz="3300" b="1" dirty="0" smtClean="0">
                <a:solidFill>
                  <a:schemeClr val="tx2"/>
                </a:solidFill>
                <a:latin typeface="Times New Roman" pitchFamily="18" charset="0"/>
                <a:cs typeface="Times New Roman" pitchFamily="18" charset="0"/>
              </a:rPr>
              <a:t>VESCARE INSTA RELIEF </a:t>
            </a:r>
          </a:p>
          <a:p>
            <a:r>
              <a:rPr lang="en-US" sz="3300" b="1" dirty="0" smtClean="0">
                <a:solidFill>
                  <a:schemeClr val="tx2"/>
                </a:solidFill>
                <a:latin typeface="Times New Roman" pitchFamily="18" charset="0"/>
                <a:cs typeface="Times New Roman" pitchFamily="18" charset="0"/>
              </a:rPr>
              <a:t>CREAM</a:t>
            </a:r>
            <a:endParaRPr lang="en-IN" sz="3300" b="1" dirty="0" smtClean="0">
              <a:solidFill>
                <a:schemeClr val="tx2"/>
              </a:solidFill>
              <a:latin typeface="Times New Roman" pitchFamily="18" charset="0"/>
              <a:cs typeface="Times New Roman" pitchFamily="18" charset="0"/>
            </a:endParaRPr>
          </a:p>
          <a:p>
            <a:pPr marL="0" marR="0" lvl="1" indent="0" algn="l" defTabSz="914400" rtl="0" eaLnBrk="1" fontAlgn="auto" latinLnBrk="0" hangingPunct="1">
              <a:lnSpc>
                <a:spcPct val="100000"/>
              </a:lnSpc>
              <a:spcBef>
                <a:spcPct val="0"/>
              </a:spcBef>
              <a:spcAft>
                <a:spcPts val="0"/>
              </a:spcAft>
              <a:buClrTx/>
              <a:buSzTx/>
              <a:buFontTx/>
              <a:buNone/>
              <a:tabLst/>
              <a:defRPr/>
            </a:pPr>
            <a:r>
              <a:rPr lang="en-US" sz="2300" kern="0" dirty="0" smtClean="0">
                <a:solidFill>
                  <a:schemeClr val="tx1">
                    <a:lumMod val="65000"/>
                    <a:lumOff val="35000"/>
                  </a:schemeClr>
                </a:solidFill>
                <a:cs typeface="Times New Roman" pitchFamily="18" charset="0"/>
              </a:rPr>
              <a:t>Fast acting relief formula </a:t>
            </a:r>
            <a:endParaRPr kumimoji="0" lang="en-US" sz="2100" i="0" u="none" strike="noStrike" kern="0" cap="none" spc="0" normalizeH="0" baseline="0" noProof="0" dirty="0" smtClean="0">
              <a:ln>
                <a:noFill/>
              </a:ln>
              <a:solidFill>
                <a:srgbClr val="3FB9C9"/>
              </a:solidFill>
              <a:effectLst/>
              <a:uLnTx/>
              <a:uFillTx/>
              <a:cs typeface="Times New Roman"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1847" y="1905000"/>
            <a:ext cx="2180753" cy="4514748"/>
          </a:xfrm>
          <a:prstGeom prst="rect">
            <a:avLst/>
          </a:prstGeom>
        </p:spPr>
      </p:pic>
      <p:pic>
        <p:nvPicPr>
          <p:cNvPr id="5" name="Picture 4" descr="24920170_xxl.jpg"/>
          <p:cNvPicPr>
            <a:picLocks noChangeAspect="1"/>
          </p:cNvPicPr>
          <p:nvPr/>
        </p:nvPicPr>
        <p:blipFill>
          <a:blip r:embed="rId3" cstate="email"/>
          <a:srcRect l="28328" t="6667" r="4989"/>
          <a:stretch>
            <a:fillRect/>
          </a:stretch>
        </p:blipFill>
        <p:spPr>
          <a:xfrm>
            <a:off x="5878286" y="0"/>
            <a:ext cx="3265714" cy="6858000"/>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381000" y="1676400"/>
            <a:ext cx="6553200" cy="4648200"/>
          </a:xfrm>
          <a:prstGeom prst="rect">
            <a:avLst/>
          </a:prstGeom>
        </p:spPr>
        <p:txBody>
          <a:bodyPr vert="horz" lIns="91440" tIns="45720" rIns="91440" bIns="45720" rtlCol="0">
            <a:noAutofit/>
          </a:bodyPr>
          <a:lstStyle/>
          <a:p>
            <a:pPr lvl="0" indent="-342900">
              <a:spcBef>
                <a:spcPts val="400"/>
              </a:spcBef>
              <a:defRPr/>
            </a:pPr>
            <a:r>
              <a:rPr lang="en-US" sz="2200" b="1" dirty="0" smtClean="0">
                <a:solidFill>
                  <a:schemeClr val="tx2"/>
                </a:solidFill>
              </a:rPr>
              <a:t>The Product</a:t>
            </a:r>
            <a:endParaRPr lang="en-US" sz="2200" dirty="0" smtClean="0">
              <a:solidFill>
                <a:schemeClr val="tx2"/>
              </a:solidFill>
            </a:endParaRPr>
          </a:p>
          <a:p>
            <a:pPr>
              <a:lnSpc>
                <a:spcPct val="120000"/>
              </a:lnSpc>
            </a:pPr>
            <a:r>
              <a:rPr lang="en-US" sz="1600" dirty="0" err="1" smtClean="0">
                <a:solidFill>
                  <a:srgbClr val="595959"/>
                </a:solidFill>
              </a:rPr>
              <a:t>Vescare</a:t>
            </a:r>
            <a:r>
              <a:rPr lang="en-US" sz="1600" dirty="0" smtClean="0">
                <a:solidFill>
                  <a:srgbClr val="595959"/>
                </a:solidFill>
              </a:rPr>
              <a:t> </a:t>
            </a:r>
            <a:r>
              <a:rPr lang="en-US" sz="1600" dirty="0" err="1" smtClean="0">
                <a:solidFill>
                  <a:srgbClr val="595959"/>
                </a:solidFill>
              </a:rPr>
              <a:t>Insta</a:t>
            </a:r>
            <a:r>
              <a:rPr lang="en-US" sz="1600" dirty="0" smtClean="0">
                <a:solidFill>
                  <a:srgbClr val="595959"/>
                </a:solidFill>
              </a:rPr>
              <a:t> relief cream is a unique formulation that helps to alleviate discomfort and gives instant relief. It is a non-greasy cream that absorbs easily into the skin giving an instant cool sensation</a:t>
            </a:r>
          </a:p>
          <a:p>
            <a:pPr>
              <a:lnSpc>
                <a:spcPct val="120000"/>
              </a:lnSpc>
            </a:pPr>
            <a:endParaRPr lang="en-US" sz="1600" dirty="0" smtClean="0">
              <a:solidFill>
                <a:srgbClr val="595959"/>
              </a:solidFill>
            </a:endParaRPr>
          </a:p>
          <a:p>
            <a:pPr marL="342900" marR="0" lvl="0" indent="-342900" algn="l" defTabSz="914400" rtl="0" eaLnBrk="1" fontAlgn="auto" latinLnBrk="0" hangingPunct="1">
              <a:spcBef>
                <a:spcPts val="400"/>
              </a:spcBef>
              <a:spcAft>
                <a:spcPts val="0"/>
              </a:spcAft>
              <a:buClrTx/>
              <a:buSzTx/>
              <a:buFont typeface="Arial" pitchFamily="34" charset="0"/>
              <a:buNone/>
              <a:tabLst/>
              <a:defRPr/>
            </a:pPr>
            <a:r>
              <a:rPr kumimoji="0" lang="en-US" sz="2200" b="1" i="0" u="none" strike="noStrike" kern="1200" cap="none" spc="0" normalizeH="0" baseline="0" noProof="0" dirty="0" smtClean="0">
                <a:ln>
                  <a:noFill/>
                </a:ln>
                <a:solidFill>
                  <a:schemeClr val="tx2"/>
                </a:solidFill>
                <a:effectLst/>
                <a:uLnTx/>
                <a:uFillTx/>
                <a:latin typeface="+mn-lt"/>
                <a:ea typeface="+mn-ea"/>
                <a:cs typeface="+mn-cs"/>
              </a:rPr>
              <a:t>The Performance</a:t>
            </a:r>
            <a:r>
              <a:rPr kumimoji="0" lang="en-US" sz="2400" b="1" i="0" u="none" strike="noStrike" kern="1200" cap="none" spc="0" normalizeH="0" noProof="0" dirty="0" smtClean="0">
                <a:ln>
                  <a:noFill/>
                </a:ln>
                <a:solidFill>
                  <a:schemeClr val="tx2"/>
                </a:solidFill>
                <a:effectLst/>
                <a:uLnTx/>
                <a:uFillTx/>
                <a:latin typeface="+mn-lt"/>
                <a:ea typeface="+mn-ea"/>
                <a:cs typeface="+mn-cs"/>
              </a:rPr>
              <a:t> </a:t>
            </a:r>
            <a:r>
              <a:rPr kumimoji="0" lang="en-US" sz="1600"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(Key ingredients)</a:t>
            </a:r>
            <a:r>
              <a:rPr kumimoji="0" lang="en-US" sz="1600" b="1"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 </a:t>
            </a:r>
          </a:p>
          <a:p>
            <a:pPr marL="274320" lvl="1" indent="-274320" algn="just">
              <a:buFont typeface="Arial" pitchFamily="34" charset="0"/>
              <a:buChar char="•"/>
            </a:pPr>
            <a:r>
              <a:rPr lang="en-US" sz="1600" b="1" dirty="0" smtClean="0">
                <a:solidFill>
                  <a:srgbClr val="595959"/>
                </a:solidFill>
              </a:rPr>
              <a:t>Menthol</a:t>
            </a:r>
            <a:r>
              <a:rPr lang="en-US" sz="1600" dirty="0" smtClean="0">
                <a:solidFill>
                  <a:srgbClr val="595959"/>
                </a:solidFill>
              </a:rPr>
              <a:t> and </a:t>
            </a:r>
            <a:r>
              <a:rPr lang="en-US" sz="1600" b="1" dirty="0" smtClean="0">
                <a:solidFill>
                  <a:srgbClr val="595959"/>
                </a:solidFill>
              </a:rPr>
              <a:t>camphor</a:t>
            </a:r>
            <a:r>
              <a:rPr lang="en-US" sz="1600" dirty="0" smtClean="0">
                <a:solidFill>
                  <a:srgbClr val="595959"/>
                </a:solidFill>
              </a:rPr>
              <a:t> gives an instant cool sensation</a:t>
            </a:r>
            <a:endParaRPr lang="en-US" sz="1400" dirty="0" smtClean="0">
              <a:solidFill>
                <a:srgbClr val="595959"/>
              </a:solidFill>
            </a:endParaRPr>
          </a:p>
          <a:p>
            <a:pPr marL="274320" lvl="1" indent="-274320">
              <a:buFont typeface="Arial" pitchFamily="34" charset="0"/>
              <a:buChar char="•"/>
            </a:pPr>
            <a:r>
              <a:rPr lang="en-US" sz="1600" b="1" dirty="0" smtClean="0">
                <a:solidFill>
                  <a:srgbClr val="595959"/>
                </a:solidFill>
              </a:rPr>
              <a:t>Eucalyptus</a:t>
            </a:r>
            <a:r>
              <a:rPr lang="en-US" sz="1600" dirty="0" smtClean="0">
                <a:solidFill>
                  <a:srgbClr val="595959"/>
                </a:solidFill>
              </a:rPr>
              <a:t> and </a:t>
            </a:r>
            <a:r>
              <a:rPr lang="en-US" sz="1600" b="1" dirty="0" smtClean="0">
                <a:solidFill>
                  <a:srgbClr val="595959"/>
                </a:solidFill>
              </a:rPr>
              <a:t>wintergreen oil</a:t>
            </a:r>
            <a:r>
              <a:rPr lang="en-US" sz="1600" dirty="0" smtClean="0">
                <a:solidFill>
                  <a:srgbClr val="595959"/>
                </a:solidFill>
              </a:rPr>
              <a:t> penetrates deep to relieve discomfort</a:t>
            </a:r>
            <a:endParaRPr lang="en-US" sz="1400" dirty="0" smtClean="0">
              <a:solidFill>
                <a:srgbClr val="595959"/>
              </a:solidFill>
            </a:endParaRPr>
          </a:p>
          <a:p>
            <a:pPr marL="274320" lvl="1" indent="-274320">
              <a:buFont typeface="Arial" pitchFamily="34" charset="0"/>
              <a:buChar char="•"/>
            </a:pPr>
            <a:r>
              <a:rPr lang="en-US" sz="1600" b="1" dirty="0" smtClean="0">
                <a:solidFill>
                  <a:srgbClr val="595959"/>
                </a:solidFill>
              </a:rPr>
              <a:t>Chili pepper</a:t>
            </a:r>
            <a:r>
              <a:rPr lang="en-US" sz="1600" dirty="0" smtClean="0">
                <a:solidFill>
                  <a:srgbClr val="595959"/>
                </a:solidFill>
              </a:rPr>
              <a:t> and </a:t>
            </a:r>
            <a:r>
              <a:rPr lang="en-US" sz="1600" b="1" dirty="0" smtClean="0">
                <a:solidFill>
                  <a:srgbClr val="595959"/>
                </a:solidFill>
              </a:rPr>
              <a:t>nicotine </a:t>
            </a:r>
            <a:r>
              <a:rPr lang="en-US" sz="1600" dirty="0" smtClean="0">
                <a:solidFill>
                  <a:srgbClr val="595959"/>
                </a:solidFill>
              </a:rPr>
              <a:t>extracts gives warm after feel to the affected area</a:t>
            </a:r>
          </a:p>
          <a:p>
            <a:pPr marL="274320" lvl="1" indent="-274320">
              <a:buFont typeface="Arial" pitchFamily="34" charset="0"/>
              <a:buChar char="•"/>
            </a:pPr>
            <a:endParaRPr lang="en-US" sz="1600" dirty="0" smtClean="0">
              <a:solidFill>
                <a:srgbClr val="595959"/>
              </a:solidFill>
            </a:endParaRPr>
          </a:p>
          <a:p>
            <a:pPr>
              <a:lnSpc>
                <a:spcPct val="120000"/>
              </a:lnSpc>
              <a:spcBef>
                <a:spcPts val="400"/>
              </a:spcBef>
              <a:buNone/>
            </a:pPr>
            <a:r>
              <a:rPr lang="en-US" sz="2200" b="1" dirty="0" smtClean="0">
                <a:solidFill>
                  <a:schemeClr val="tx2"/>
                </a:solidFill>
              </a:rPr>
              <a:t>The Benefits</a:t>
            </a:r>
          </a:p>
          <a:p>
            <a:pPr marL="274320" indent="-274320">
              <a:spcBef>
                <a:spcPts val="400"/>
              </a:spcBef>
              <a:buFont typeface="Arial" pitchFamily="34" charset="0"/>
              <a:buChar char="•"/>
            </a:pPr>
            <a:r>
              <a:rPr lang="en-US" sz="1600" dirty="0" smtClean="0">
                <a:solidFill>
                  <a:srgbClr val="595959"/>
                </a:solidFill>
              </a:rPr>
              <a:t>Non-greasy formula that absorbs easily into the skin</a:t>
            </a:r>
          </a:p>
          <a:p>
            <a:pPr marL="274320" indent="-274320">
              <a:spcBef>
                <a:spcPts val="400"/>
              </a:spcBef>
              <a:buFont typeface="Arial" pitchFamily="34" charset="0"/>
              <a:buChar char="•"/>
            </a:pPr>
            <a:r>
              <a:rPr lang="en-US" sz="1600" dirty="0" smtClean="0">
                <a:solidFill>
                  <a:srgbClr val="595959"/>
                </a:solidFill>
              </a:rPr>
              <a:t>Gives an instant cool sensation </a:t>
            </a:r>
          </a:p>
          <a:p>
            <a:pPr marL="274320" indent="-274320">
              <a:spcBef>
                <a:spcPts val="400"/>
              </a:spcBef>
              <a:buFont typeface="Arial" pitchFamily="34" charset="0"/>
              <a:buChar char="•"/>
            </a:pPr>
            <a:r>
              <a:rPr lang="en-US" sz="1600" dirty="0" smtClean="0">
                <a:solidFill>
                  <a:srgbClr val="595959"/>
                </a:solidFill>
              </a:rPr>
              <a:t>Gives a warm after feel to the affected area giving comfort and relief</a:t>
            </a:r>
          </a:p>
          <a:p>
            <a:pPr marL="274320" lvl="1" indent="-274320">
              <a:spcBef>
                <a:spcPts val="400"/>
              </a:spcBef>
              <a:buFont typeface="Arial" pitchFamily="34" charset="0"/>
              <a:buChar char="•"/>
              <a:defRPr/>
            </a:pPr>
            <a:endParaRPr lang="en-US" sz="1600" dirty="0" smtClean="0"/>
          </a:p>
        </p:txBody>
      </p:sp>
      <p:sp>
        <p:nvSpPr>
          <p:cNvPr id="8" name="Rounded Rectangle 7"/>
          <p:cNvSpPr/>
          <p:nvPr/>
        </p:nvSpPr>
        <p:spPr>
          <a:xfrm>
            <a:off x="990600" y="228600"/>
            <a:ext cx="7162800" cy="1281545"/>
          </a:xfrm>
          <a:prstGeom prst="roundRect">
            <a:avLst>
              <a:gd name="adj" fmla="val 27286"/>
            </a:avLst>
          </a:prstGeom>
          <a:ln>
            <a:no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9" name="Title 1"/>
          <p:cNvSpPr txBox="1">
            <a:spLocks/>
          </p:cNvSpPr>
          <p:nvPr/>
        </p:nvSpPr>
        <p:spPr>
          <a:xfrm>
            <a:off x="342900" y="152400"/>
            <a:ext cx="8458200" cy="1447800"/>
          </a:xfrm>
          <a:prstGeom prst="rect">
            <a:avLst/>
          </a:prstGeom>
        </p:spPr>
        <p:txBody>
          <a:bodyPr vert="horz" lIns="91440" tIns="45720" rIns="91440" bIns="45720" rtlCol="0" anchor="ctr">
            <a:noAutofit/>
          </a:bodyPr>
          <a:lstStyle/>
          <a:p>
            <a:pPr algn="ctr"/>
            <a:r>
              <a:rPr lang="en-US" sz="4000" b="1" dirty="0" err="1" smtClean="0">
                <a:solidFill>
                  <a:schemeClr val="tx2"/>
                </a:solidFill>
                <a:latin typeface="Times New Roman" pitchFamily="18" charset="0"/>
                <a:cs typeface="Times New Roman" pitchFamily="18" charset="0"/>
              </a:rPr>
              <a:t>Vescare</a:t>
            </a:r>
            <a:r>
              <a:rPr lang="en-US" sz="4000" b="1" dirty="0" smtClean="0">
                <a:solidFill>
                  <a:schemeClr val="tx2"/>
                </a:solidFill>
                <a:latin typeface="Times New Roman" pitchFamily="18" charset="0"/>
                <a:cs typeface="Times New Roman" pitchFamily="18" charset="0"/>
              </a:rPr>
              <a:t> </a:t>
            </a:r>
            <a:r>
              <a:rPr lang="en-US" sz="4000" b="1" dirty="0" err="1" smtClean="0">
                <a:solidFill>
                  <a:schemeClr val="tx2"/>
                </a:solidFill>
                <a:latin typeface="Times New Roman" pitchFamily="18" charset="0"/>
                <a:cs typeface="Times New Roman" pitchFamily="18" charset="0"/>
              </a:rPr>
              <a:t>Insta</a:t>
            </a:r>
            <a:r>
              <a:rPr lang="en-US" sz="4000" b="1" dirty="0" smtClean="0">
                <a:solidFill>
                  <a:schemeClr val="tx2"/>
                </a:solidFill>
                <a:latin typeface="Times New Roman" pitchFamily="18" charset="0"/>
                <a:cs typeface="Times New Roman" pitchFamily="18" charset="0"/>
              </a:rPr>
              <a:t> Relief Cream</a:t>
            </a:r>
            <a:endParaRPr lang="en-IN" sz="4000" b="1" dirty="0" smtClean="0">
              <a:solidFill>
                <a:schemeClr val="tx2"/>
              </a:solidFill>
              <a:latin typeface="Times New Roman" pitchFamily="18" charset="0"/>
              <a:cs typeface="Times New Roman" pitchFamily="18" charset="0"/>
            </a:endParaRPr>
          </a:p>
          <a:p>
            <a:pPr marL="0" lvl="1" algn="ctr">
              <a:spcBef>
                <a:spcPct val="0"/>
              </a:spcBef>
              <a:defRPr/>
            </a:pPr>
            <a:r>
              <a:rPr lang="en-US" kern="0" dirty="0" smtClean="0">
                <a:solidFill>
                  <a:schemeClr val="tx1">
                    <a:lumMod val="65000"/>
                    <a:lumOff val="35000"/>
                  </a:schemeClr>
                </a:solidFill>
                <a:cs typeface="Times New Roman" pitchFamily="18" charset="0"/>
              </a:rPr>
              <a:t>Fast acting relief formula </a:t>
            </a:r>
            <a:endParaRPr lang="en-US" kern="0" dirty="0" smtClean="0">
              <a:solidFill>
                <a:srgbClr val="3FB9C9"/>
              </a:solidFill>
              <a:cs typeface="Times New Roman" pitchFamily="18" charset="0"/>
            </a:endParaRPr>
          </a:p>
        </p:txBody>
      </p:sp>
      <p:pic>
        <p:nvPicPr>
          <p:cNvPr id="7" name="Picture 6" descr="http://www.tacethno.com/media/catalog/product/cache/1/image/9df78eab33525d08d6e5fb8d27136e95/n/u/nutmeg-myristica-fragrans_2.jpg"/>
          <p:cNvPicPr>
            <a:picLocks noChangeAspect="1" noChangeArrowheads="1"/>
          </p:cNvPicPr>
          <p:nvPr/>
        </p:nvPicPr>
        <p:blipFill>
          <a:blip r:embed="rId3"/>
          <a:srcRect/>
          <a:stretch>
            <a:fillRect/>
          </a:stretch>
        </p:blipFill>
        <p:spPr bwMode="auto">
          <a:xfrm>
            <a:off x="6716175" y="3311401"/>
            <a:ext cx="2427825" cy="1586179"/>
          </a:xfrm>
          <a:prstGeom prst="rect">
            <a:avLst/>
          </a:prstGeom>
          <a:noFill/>
        </p:spPr>
      </p:pic>
      <p:pic>
        <p:nvPicPr>
          <p:cNvPr id="11" name="Picture 2" descr="http://cdn.shopify.com/s/files/1/0320/6761/products/wintergreen_9ca8dd84-d5ff-43e0-8873-70990796614c.jpg?v=1406966359"/>
          <p:cNvPicPr>
            <a:picLocks noChangeAspect="1" noChangeArrowheads="1"/>
          </p:cNvPicPr>
          <p:nvPr/>
        </p:nvPicPr>
        <p:blipFill>
          <a:blip r:embed="rId4" cstate="print"/>
          <a:srcRect l="4517" t="13773" r="27004"/>
          <a:stretch>
            <a:fillRect/>
          </a:stretch>
        </p:blipFill>
        <p:spPr bwMode="auto">
          <a:xfrm rot="10800000">
            <a:off x="6781800" y="4800600"/>
            <a:ext cx="2362200" cy="1463060"/>
          </a:xfrm>
          <a:prstGeom prst="rect">
            <a:avLst/>
          </a:prstGeom>
          <a:noFill/>
        </p:spPr>
      </p:pic>
      <p:pic>
        <p:nvPicPr>
          <p:cNvPr id="12" name="Picture 8" descr="http://cdn.c.photoshelter.com/img-get2/I0000jxfuHcJhyeY/fit=1000x750/Capsicum-LB1009-1812.jpg"/>
          <p:cNvPicPr>
            <a:picLocks noChangeAspect="1" noChangeArrowheads="1"/>
          </p:cNvPicPr>
          <p:nvPr/>
        </p:nvPicPr>
        <p:blipFill>
          <a:blip r:embed="rId5"/>
          <a:srcRect l="20800" t="40533" r="32800" b="15733"/>
          <a:stretch>
            <a:fillRect/>
          </a:stretch>
        </p:blipFill>
        <p:spPr bwMode="auto">
          <a:xfrm rot="5400000">
            <a:off x="7083971" y="1216572"/>
            <a:ext cx="1706880" cy="2413176"/>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ront pg.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857500"/>
            <a:ext cx="8229600" cy="11430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7200" b="1" i="0" u="none" strike="noStrike" kern="1200" cap="none" spc="0" normalizeH="0" baseline="0" noProof="0" dirty="0" smtClean="0">
                <a:ln>
                  <a:noFill/>
                </a:ln>
                <a:solidFill>
                  <a:srgbClr val="7030A0"/>
                </a:solidFill>
                <a:effectLst/>
                <a:uLnTx/>
                <a:uFillTx/>
                <a:latin typeface="Times New Roman" pitchFamily="18" charset="0"/>
                <a:ea typeface="+mj-ea"/>
                <a:cs typeface="Times New Roman" pitchFamily="18" charset="0"/>
              </a:rPr>
              <a:t>Thank You</a:t>
            </a:r>
            <a:endParaRPr kumimoji="0" lang="en-IN" sz="7200" b="1" i="0" u="none" strike="noStrike" kern="1200" cap="none" spc="0" normalizeH="0" baseline="0" noProof="0" dirty="0">
              <a:ln>
                <a:noFill/>
              </a:ln>
              <a:solidFill>
                <a:srgbClr val="7030A0"/>
              </a:solidFill>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8.JPG"/>
          <p:cNvPicPr>
            <a:picLocks noChangeAspect="1"/>
          </p:cNvPicPr>
          <p:nvPr/>
        </p:nvPicPr>
        <p:blipFill>
          <a:blip r:embed="rId2"/>
          <a:srcRect t="5556" b="2222"/>
          <a:stretch>
            <a:fillRect/>
          </a:stretch>
        </p:blipFill>
        <p:spPr>
          <a:xfrm>
            <a:off x="0" y="0"/>
            <a:ext cx="9144000" cy="63246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JPG"/>
          <p:cNvPicPr>
            <a:picLocks noChangeAspect="1"/>
          </p:cNvPicPr>
          <p:nvPr/>
        </p:nvPicPr>
        <p:blipFill>
          <a:blip r:embed="rId2"/>
          <a:srcRect t="6666"/>
          <a:stretch>
            <a:fillRect/>
          </a:stretch>
        </p:blipFill>
        <p:spPr>
          <a:xfrm>
            <a:off x="0" y="-83125"/>
            <a:ext cx="9144000" cy="640080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4820</TotalTime>
  <Words>3516</Words>
  <Application>Microsoft Office PowerPoint</Application>
  <PresentationFormat>On-screen Show (4:3)</PresentationFormat>
  <Paragraphs>463</Paragraphs>
  <Slides>70</Slides>
  <Notes>17</Notes>
  <HiddenSlides>0</HiddenSlides>
  <MMClips>0</MMClips>
  <ScaleCrop>false</ScaleCrop>
  <HeadingPairs>
    <vt:vector size="4" baseType="variant">
      <vt:variant>
        <vt:lpstr>Theme</vt:lpstr>
      </vt:variant>
      <vt:variant>
        <vt:i4>1</vt:i4>
      </vt:variant>
      <vt:variant>
        <vt:lpstr>Slide Titles</vt:lpstr>
      </vt:variant>
      <vt:variant>
        <vt:i4>70</vt:i4>
      </vt:variant>
    </vt:vector>
  </HeadingPairs>
  <TitlesOfParts>
    <vt:vector size="71" baseType="lpstr">
      <vt:lpstr>Office Theme</vt:lpstr>
      <vt:lpstr>PowerPoint Presentation</vt:lpstr>
      <vt:lpstr>PowerPoint Presentation</vt:lpstr>
      <vt:lpstr>PowerPoint Presentation</vt:lpstr>
      <vt:lpstr>Why to Improve?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Skin Care Basics</vt:lpstr>
      <vt:lpstr>Basic Regimen</vt:lpstr>
      <vt:lpstr>Know your Skin Type</vt:lpstr>
      <vt:lpstr>PowerPoint Presentation</vt:lpstr>
      <vt:lpstr>PowerPoint Presentation</vt:lpstr>
      <vt:lpstr>New ASSURE CLARIFYING FACE WASH Enriched with Carrot and  Neem Seed Oil Beads </vt:lpstr>
      <vt:lpstr>Assure Clarifying Face Wash  Enriched with Carrot and Neem Seed Oil Beads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Quick facial at home using Assure</vt:lpstr>
      <vt:lpstr>PowerPoint Presentation</vt:lpstr>
      <vt:lpstr>PowerPoint Presentation</vt:lpstr>
      <vt:lpstr>PowerPoint Presentation</vt:lpstr>
      <vt:lpstr>PowerPoint Presentation</vt:lpstr>
      <vt:lpstr>PowerPoint Presentation</vt:lpstr>
      <vt:lpstr>PowerPoint Presentation</vt:lpstr>
      <vt:lpstr>Quick pedicure at home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Hair Care Basics</vt:lpstr>
      <vt:lpstr>New Assure Hair Care Range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Assure Training</dc:title>
  <dc:creator>admin</dc:creator>
  <cp:lastModifiedBy>VESTIGE</cp:lastModifiedBy>
  <cp:revision>500</cp:revision>
  <dcterms:created xsi:type="dcterms:W3CDTF">2014-02-14T10:44:49Z</dcterms:created>
  <dcterms:modified xsi:type="dcterms:W3CDTF">2017-09-11T13:30:24Z</dcterms:modified>
</cp:coreProperties>
</file>